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707" autoAdjust="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autoTitleDeleted val="1"/>
    <c:view3D>
      <c:rAngAx val="1"/>
    </c:view3D>
    <c:plotArea>
      <c:layout/>
      <c:bar3DChart>
        <c:barDir val="col"/>
        <c:grouping val="clustered"/>
        <c:ser>
          <c:idx val="0"/>
          <c:order val="0"/>
          <c:tx>
            <c:strRef>
              <c:f>Лист1!$B$1</c:f>
              <c:strCache>
                <c:ptCount val="1"/>
                <c:pt idx="0">
                  <c:v>Столбец1</c:v>
                </c:pt>
              </c:strCache>
            </c:strRef>
          </c:tx>
          <c:cat>
            <c:strRef>
              <c:f>Лист1!$A$2:$A$6</c:f>
              <c:strCache>
                <c:ptCount val="5"/>
                <c:pt idx="0">
                  <c:v>Социально-коммуникативное развитие</c:v>
                </c:pt>
                <c:pt idx="1">
                  <c:v>Познавательное развитие</c:v>
                </c:pt>
                <c:pt idx="2">
                  <c:v>Речевое развитие</c:v>
                </c:pt>
                <c:pt idx="3">
                  <c:v>Художественно-эстетическое развитие</c:v>
                </c:pt>
                <c:pt idx="4">
                  <c:v>Физическое развитие</c:v>
                </c:pt>
              </c:strCache>
            </c:strRef>
          </c:cat>
          <c:val>
            <c:numRef>
              <c:f>Лист1!$B$2:$B$6</c:f>
              <c:numCache>
                <c:formatCode>General</c:formatCode>
                <c:ptCount val="5"/>
                <c:pt idx="0">
                  <c:v>88</c:v>
                </c:pt>
                <c:pt idx="1">
                  <c:v>94</c:v>
                </c:pt>
                <c:pt idx="2">
                  <c:v>85</c:v>
                </c:pt>
                <c:pt idx="3">
                  <c:v>90</c:v>
                </c:pt>
                <c:pt idx="4">
                  <c:v>92</c:v>
                </c:pt>
              </c:numCache>
            </c:numRef>
          </c:val>
        </c:ser>
        <c:shape val="cone"/>
        <c:axId val="89149440"/>
        <c:axId val="89150976"/>
        <c:axId val="0"/>
      </c:bar3DChart>
      <c:catAx>
        <c:axId val="89149440"/>
        <c:scaling>
          <c:orientation val="minMax"/>
        </c:scaling>
        <c:axPos val="b"/>
        <c:tickLblPos val="nextTo"/>
        <c:crossAx val="89150976"/>
        <c:crosses val="autoZero"/>
        <c:auto val="1"/>
        <c:lblAlgn val="ctr"/>
        <c:lblOffset val="100"/>
      </c:catAx>
      <c:valAx>
        <c:axId val="89150976"/>
        <c:scaling>
          <c:orientation val="minMax"/>
        </c:scaling>
        <c:axPos val="l"/>
        <c:majorGridlines/>
        <c:numFmt formatCode="General" sourceLinked="1"/>
        <c:tickLblPos val="nextTo"/>
        <c:crossAx val="89149440"/>
        <c:crosses val="autoZero"/>
        <c:crossBetween val="between"/>
      </c:valAx>
    </c:plotArea>
    <c:plotVisOnly val="1"/>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04.02.2021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04.02.2021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04.02.2021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04.02.2021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11" name="Скругленный прямоугольник 10"/>
          <p:cNvSpPr/>
          <p:nvPr/>
        </p:nvSpPr>
        <p:spPr>
          <a:xfrm>
            <a:off x="357158" y="214290"/>
            <a:ext cx="8501122" cy="6357982"/>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71406" y="455993"/>
            <a:ext cx="9144000" cy="584775"/>
          </a:xfrm>
          <a:prstGeom prst="rect">
            <a:avLst/>
          </a:prstGeom>
          <a:noFill/>
        </p:spPr>
        <p:txBody>
          <a:bodyPr wrap="square" lIns="91440" tIns="45720" rIns="91440" bIns="45720">
            <a:spAutoFit/>
          </a:bodyPr>
          <a:lstStyle/>
          <a:p>
            <a:pPr algn="ctr"/>
            <a:r>
              <a:rPr lang="ru-RU" sz="3200" b="1" cap="none" spc="0"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Комитет по образованию </a:t>
            </a:r>
            <a:r>
              <a:rPr lang="ru-RU" sz="3200"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Г. о. Подольск</a:t>
            </a:r>
            <a:endParaRPr lang="ru-RU" sz="3200" b="1" cap="none" spc="0"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sp>
        <p:nvSpPr>
          <p:cNvPr id="5" name="Прямоугольник 4"/>
          <p:cNvSpPr/>
          <p:nvPr/>
        </p:nvSpPr>
        <p:spPr>
          <a:xfrm>
            <a:off x="642910" y="1571612"/>
            <a:ext cx="7994369" cy="892552"/>
          </a:xfrm>
          <a:prstGeom prst="rect">
            <a:avLst/>
          </a:prstGeom>
          <a:noFill/>
        </p:spPr>
        <p:txBody>
          <a:bodyPr wrap="none" lIns="91440" tIns="45720" rIns="91440" bIns="45720">
            <a:spAutoFit/>
          </a:bodyPr>
          <a:lstStyle/>
          <a:p>
            <a:pPr algn="ctr"/>
            <a:r>
              <a:rPr lang="ru-RU" sz="5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ПУБЛИЧНЫЙ ДОКЛАД</a:t>
            </a:r>
            <a:endParaRPr lang="ru-RU" sz="52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9" name="Прямоугольник 8"/>
          <p:cNvSpPr/>
          <p:nvPr/>
        </p:nvSpPr>
        <p:spPr>
          <a:xfrm>
            <a:off x="0" y="2643182"/>
            <a:ext cx="9144000" cy="2185214"/>
          </a:xfrm>
          <a:prstGeom prst="rect">
            <a:avLst/>
          </a:prstGeom>
          <a:noFill/>
        </p:spPr>
        <p:txBody>
          <a:bodyPr wrap="square" lIns="91440" tIns="45720" rIns="91440" bIns="45720">
            <a:spAutoFit/>
          </a:bodyPr>
          <a:lstStyle/>
          <a:p>
            <a:pPr algn="ctr"/>
            <a:r>
              <a:rPr lang="ru-RU" sz="3400"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Муниципального дошкольного образовательного  учреждения </a:t>
            </a:r>
          </a:p>
          <a:p>
            <a:pPr algn="ctr"/>
            <a:r>
              <a:rPr lang="ru-RU" sz="3400"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детского сада №35 «Звездочка»</a:t>
            </a:r>
          </a:p>
          <a:p>
            <a:pPr algn="ctr"/>
            <a:r>
              <a:rPr lang="ru-RU" sz="3400"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за 2019 – 2020 учебный год </a:t>
            </a:r>
            <a:endParaRPr lang="ru-RU" sz="3400" b="1" cap="none" spc="0"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pic>
        <p:nvPicPr>
          <p:cNvPr id="12"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214282" y="4643446"/>
            <a:ext cx="2357454" cy="204817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285720"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rgbClr val="0070C0"/>
                </a:solidFill>
              </a:rPr>
              <a:t>Педагогический процесс в МДОУ осуществлялся по основной общеобразовательной программе МДОУ разработанной на основе примерной образовательной программы "От рождения до школы" под ред. Н. Е. </a:t>
            </a:r>
            <a:r>
              <a:rPr lang="ru-RU" sz="2000" b="1" dirty="0" err="1" smtClean="0">
                <a:solidFill>
                  <a:srgbClr val="0070C0"/>
                </a:solidFill>
              </a:rPr>
              <a:t>Вераксы</a:t>
            </a:r>
            <a:r>
              <a:rPr lang="ru-RU" sz="2000" b="1" dirty="0" smtClean="0">
                <a:solidFill>
                  <a:srgbClr val="0070C0"/>
                </a:solidFill>
              </a:rPr>
              <a:t>, которая составлена в соответствии с Федеральными государственными требованиями к структуре основной общеобразовательной программы дошкольного образования. Для реализации вариативной части образовательной программы использовались парциальные программы, рекомендованные Министерством образования РФ:</a:t>
            </a:r>
          </a:p>
          <a:p>
            <a:pPr algn="just"/>
            <a:r>
              <a:rPr lang="ru-RU" sz="2000" b="1" dirty="0" smtClean="0">
                <a:solidFill>
                  <a:srgbClr val="0070C0"/>
                </a:solidFill>
              </a:rPr>
              <a:t>– Лыкова «Цветные ладошки»</a:t>
            </a:r>
          </a:p>
          <a:p>
            <a:pPr algn="just"/>
            <a:r>
              <a:rPr lang="ru-RU" sz="2000" b="1" dirty="0" smtClean="0">
                <a:solidFill>
                  <a:srgbClr val="0070C0"/>
                </a:solidFill>
              </a:rPr>
              <a:t>– </a:t>
            </a:r>
            <a:r>
              <a:rPr lang="ru-RU" sz="2000" b="1" dirty="0" err="1" smtClean="0">
                <a:solidFill>
                  <a:srgbClr val="0070C0"/>
                </a:solidFill>
              </a:rPr>
              <a:t>Куцакова</a:t>
            </a:r>
            <a:r>
              <a:rPr lang="ru-RU" sz="2000" b="1" dirty="0" smtClean="0">
                <a:solidFill>
                  <a:srgbClr val="0070C0"/>
                </a:solidFill>
              </a:rPr>
              <a:t> Л..В. «Конструирование и ручной труд в детском</a:t>
            </a:r>
          </a:p>
          <a:p>
            <a:pPr algn="just"/>
            <a:r>
              <a:rPr lang="ru-RU" sz="2000" b="1" dirty="0" smtClean="0">
                <a:solidFill>
                  <a:srgbClr val="0070C0"/>
                </a:solidFill>
              </a:rPr>
              <a:t>                     саду»</a:t>
            </a:r>
          </a:p>
          <a:p>
            <a:pPr algn="just"/>
            <a:r>
              <a:rPr lang="ru-RU" sz="2000" b="1" dirty="0" smtClean="0">
                <a:solidFill>
                  <a:srgbClr val="0070C0"/>
                </a:solidFill>
              </a:rPr>
              <a:t>                           – </a:t>
            </a:r>
            <a:r>
              <a:rPr lang="ru-RU" sz="2000" b="1" dirty="0" err="1" smtClean="0">
                <a:solidFill>
                  <a:srgbClr val="0070C0"/>
                </a:solidFill>
              </a:rPr>
              <a:t>Р.Стѐркина, </a:t>
            </a:r>
            <a:r>
              <a:rPr lang="ru-RU" sz="2000" b="1" dirty="0" smtClean="0">
                <a:solidFill>
                  <a:srgbClr val="0070C0"/>
                </a:solidFill>
              </a:rPr>
              <a:t>Н.Авдеева, О.Князева «ОБЖ»</a:t>
            </a:r>
          </a:p>
          <a:p>
            <a:pPr algn="just"/>
            <a:endParaRPr lang="ru-RU" sz="2000" b="1" dirty="0" smtClean="0">
              <a:solidFill>
                <a:srgbClr val="0070C0"/>
              </a:solidFill>
            </a:endParaRPr>
          </a:p>
          <a:p>
            <a:pPr algn="just"/>
            <a:endParaRPr lang="ru-RU" sz="2000" b="1" dirty="0" smtClean="0">
              <a:solidFill>
                <a:srgbClr val="0070C0"/>
              </a:solidFill>
            </a:endParaRP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71406" y="4714884"/>
            <a:ext cx="2357454" cy="204817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285720"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rgbClr val="0070C0"/>
                </a:solidFill>
              </a:rPr>
              <a:t>Образовательная деятельность осуществляется в соответствии с режимом дня, расписанием, учебным планом, составленными в соответствии с Законом Российской Федерации от 29.12.2012г. №273 – ФЗ «Об образовании в РФ»; Приказом Министерства образования и науки РФ от 17.10.2013г. № 1155 «Об утверждении федерального государственного образовательного стандарта дошкольного образования»; санитарно-эпидемиологическими требованиями к устройству, содержанию и организации режима работы в дошкольных организациях «Санитарно-</a:t>
            </a:r>
          </a:p>
          <a:p>
            <a:pPr algn="just"/>
            <a:r>
              <a:rPr lang="ru-RU" sz="2000" b="1" dirty="0" smtClean="0">
                <a:solidFill>
                  <a:srgbClr val="0070C0"/>
                </a:solidFill>
              </a:rPr>
              <a:t>эпидемиологические правила и нормативы </a:t>
            </a:r>
            <a:r>
              <a:rPr lang="ru-RU" sz="2000" b="1" dirty="0" err="1" smtClean="0">
                <a:solidFill>
                  <a:srgbClr val="0070C0"/>
                </a:solidFill>
              </a:rPr>
              <a:t>СанПиН</a:t>
            </a:r>
            <a:r>
              <a:rPr lang="ru-RU" sz="2000" b="1" dirty="0" smtClean="0">
                <a:solidFill>
                  <a:srgbClr val="0070C0"/>
                </a:solidFill>
              </a:rPr>
              <a:t> 2.4.1.3049-13 от 15.05.2013г. № 26. </a:t>
            </a:r>
          </a:p>
          <a:p>
            <a:pPr indent="457200" algn="just"/>
            <a:r>
              <a:rPr lang="ru-RU" sz="2000" b="1" dirty="0" smtClean="0">
                <a:solidFill>
                  <a:srgbClr val="0070C0"/>
                </a:solidFill>
              </a:rPr>
              <a:t>Деятельность МДОУ по реализации образовательных программ осуществлялась с целью разностороннего развития воспитанников с учетом их индивидуальных и</a:t>
            </a:r>
          </a:p>
          <a:p>
            <a:pPr algn="just"/>
            <a:r>
              <a:rPr lang="ru-RU" sz="2000" b="1" dirty="0" smtClean="0">
                <a:solidFill>
                  <a:srgbClr val="0070C0"/>
                </a:solidFill>
              </a:rPr>
              <a:t>      возрастных особенностей по областям: познавательное</a:t>
            </a:r>
          </a:p>
          <a:p>
            <a:pPr algn="just"/>
            <a:r>
              <a:rPr lang="ru-RU" sz="2000" b="1" dirty="0" smtClean="0">
                <a:solidFill>
                  <a:srgbClr val="0070C0"/>
                </a:solidFill>
              </a:rPr>
              <a:t>                       развитие,  речевое развитие, социально-</a:t>
            </a:r>
          </a:p>
          <a:p>
            <a:pPr algn="just"/>
            <a:r>
              <a:rPr lang="ru-RU" sz="2000" b="1" dirty="0" smtClean="0">
                <a:solidFill>
                  <a:srgbClr val="0070C0"/>
                </a:solidFill>
              </a:rPr>
              <a:t>                              коммуникативное развитие, художественно-</a:t>
            </a:r>
          </a:p>
          <a:p>
            <a:pPr algn="just"/>
            <a:r>
              <a:rPr lang="ru-RU" sz="2000" b="1" dirty="0" smtClean="0">
                <a:solidFill>
                  <a:srgbClr val="0070C0"/>
                </a:solidFill>
              </a:rPr>
              <a:t>                       эстетическое развитие, физическое развитие.</a:t>
            </a:r>
          </a:p>
          <a:p>
            <a:pPr algn="just"/>
            <a:endParaRPr lang="ru-RU" sz="2000" b="1" dirty="0" smtClean="0">
              <a:solidFill>
                <a:srgbClr val="0070C0"/>
              </a:solidFill>
            </a:endParaRP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71406" y="4714884"/>
            <a:ext cx="2357454" cy="204817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285720"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rgbClr val="0070C0"/>
                </a:solidFill>
              </a:rPr>
              <a:t>Преемственность дошкольного и начального общего образования происходит на основе взаимодействия с МОУ СОШ №19 по плану совместной работы, утвержденным, руководителями учреждений на учебный год. Развитие социального партнёрства в его различных формах – важная составная часть образовательного процесса, результатом которой являются позитивные эффекты для всех заинтересованных участников. Детский сад поддерживает тесное взаимодействие с разными организациями города. Совместные мероприятия направлены на социализацию дошкольников.</a:t>
            </a:r>
          </a:p>
          <a:p>
            <a:pPr indent="457200" algn="just"/>
            <a:endParaRPr lang="ru-RU" sz="2000" b="1" dirty="0" smtClean="0">
              <a:solidFill>
                <a:srgbClr val="0070C0"/>
              </a:solidFill>
            </a:endParaRPr>
          </a:p>
          <a:p>
            <a:pPr algn="just"/>
            <a:endParaRPr lang="ru-RU" sz="2000" b="1" dirty="0" smtClean="0">
              <a:solidFill>
                <a:srgbClr val="0070C0"/>
              </a:solidFill>
            </a:endParaRP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71406" y="4714884"/>
            <a:ext cx="2357454" cy="204817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285720"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endParaRPr lang="ru-RU" sz="2000" b="1" dirty="0" smtClean="0">
              <a:solidFill>
                <a:srgbClr val="0070C0"/>
              </a:solidFill>
            </a:endParaRPr>
          </a:p>
          <a:p>
            <a:pPr indent="457200" algn="just"/>
            <a:r>
              <a:rPr lang="ru-RU" sz="2000" b="1" dirty="0" smtClean="0">
                <a:solidFill>
                  <a:srgbClr val="0070C0"/>
                </a:solidFill>
              </a:rPr>
              <a:t>Инновационные технологии в МДОУ направлены на создание современных компонентов и приемов, основной целью которых является модернизация образовательного процесса.</a:t>
            </a:r>
          </a:p>
          <a:p>
            <a:pPr indent="457200" algn="just"/>
            <a:r>
              <a:rPr lang="ru-RU" sz="2000" b="1" dirty="0" smtClean="0">
                <a:solidFill>
                  <a:srgbClr val="0070C0"/>
                </a:solidFill>
              </a:rPr>
              <a:t>С 28.09.2017 детский сад является Академической (</a:t>
            </a:r>
            <a:r>
              <a:rPr lang="ru-RU" sz="2000" b="1" dirty="0" err="1" smtClean="0">
                <a:solidFill>
                  <a:srgbClr val="0070C0"/>
                </a:solidFill>
              </a:rPr>
              <a:t>пилотной</a:t>
            </a:r>
            <a:r>
              <a:rPr lang="ru-RU" sz="2000" b="1" dirty="0" smtClean="0">
                <a:solidFill>
                  <a:srgbClr val="0070C0"/>
                </a:solidFill>
              </a:rPr>
              <a:t>) площадкой ГБОУ ВО Московской области «Академия социального управления» (2017-2020гг). Продолжается реализация Международного проекта «</a:t>
            </a:r>
            <a:r>
              <a:rPr lang="ru-RU" sz="2000" b="1" dirty="0" err="1" smtClean="0">
                <a:solidFill>
                  <a:srgbClr val="0070C0"/>
                </a:solidFill>
              </a:rPr>
              <a:t>Афлатун</a:t>
            </a:r>
            <a:r>
              <a:rPr lang="ru-RU" sz="2000" b="1" dirty="0" smtClean="0">
                <a:solidFill>
                  <a:srgbClr val="0070C0"/>
                </a:solidFill>
              </a:rPr>
              <a:t>: финансовое и социальное образование детей».</a:t>
            </a:r>
          </a:p>
          <a:p>
            <a:pPr indent="457200" algn="just"/>
            <a:r>
              <a:rPr lang="ru-RU" sz="2000" b="1" dirty="0" smtClean="0">
                <a:solidFill>
                  <a:srgbClr val="0070C0"/>
                </a:solidFill>
              </a:rPr>
              <a:t>Цель проекта «</a:t>
            </a:r>
            <a:r>
              <a:rPr lang="ru-RU" sz="2000" b="1" dirty="0" err="1" smtClean="0">
                <a:solidFill>
                  <a:srgbClr val="0070C0"/>
                </a:solidFill>
              </a:rPr>
              <a:t>Афлатун</a:t>
            </a:r>
            <a:r>
              <a:rPr lang="ru-RU" sz="2000" b="1" dirty="0" smtClean="0">
                <a:solidFill>
                  <a:srgbClr val="0070C0"/>
                </a:solidFill>
              </a:rPr>
              <a:t>»- дать детям возможность получить знания и развивать навыки социального и финансового образования. Содержание проекта в соответствии с ФГОС обеспечивает развитие личности, мотивации и способностей детей в различных видах</a:t>
            </a:r>
          </a:p>
          <a:p>
            <a:pPr indent="457200" algn="just"/>
            <a:r>
              <a:rPr lang="ru-RU" sz="2000" b="1" dirty="0" smtClean="0">
                <a:solidFill>
                  <a:srgbClr val="0070C0"/>
                </a:solidFill>
              </a:rPr>
              <a:t>                деятельности.</a:t>
            </a:r>
          </a:p>
          <a:p>
            <a:pPr indent="457200" algn="just"/>
            <a:endParaRPr lang="ru-RU" sz="2000" b="1" dirty="0" smtClean="0">
              <a:solidFill>
                <a:srgbClr val="0070C0"/>
              </a:solidFill>
            </a:endParaRPr>
          </a:p>
          <a:p>
            <a:pPr algn="just"/>
            <a:endParaRPr lang="ru-RU" sz="2000" b="1" dirty="0" smtClean="0">
              <a:solidFill>
                <a:srgbClr val="0070C0"/>
              </a:solidFill>
            </a:endParaRPr>
          </a:p>
          <a:p>
            <a:pPr algn="just"/>
            <a:endParaRPr lang="ru-RU" sz="2000" b="1" dirty="0" smtClean="0">
              <a:solidFill>
                <a:srgbClr val="0070C0"/>
              </a:solidFill>
            </a:endParaRPr>
          </a:p>
          <a:p>
            <a:pPr algn="just"/>
            <a:endParaRPr lang="ru-RU" sz="2000" b="1" dirty="0" smtClean="0">
              <a:solidFill>
                <a:srgbClr val="0070C0"/>
              </a:solidFill>
            </a:endParaRP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71406" y="4714884"/>
            <a:ext cx="2357454" cy="204817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285720"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rgbClr val="0070C0"/>
                </a:solidFill>
              </a:rPr>
              <a:t>В течение года с детьми были проведены акции:</a:t>
            </a:r>
          </a:p>
          <a:p>
            <a:pPr algn="just"/>
            <a:r>
              <a:rPr lang="ru-RU" sz="2000" b="1" dirty="0" smtClean="0">
                <a:solidFill>
                  <a:srgbClr val="0070C0"/>
                </a:solidFill>
              </a:rPr>
              <a:t>«Елочка, зеленая иголочка», «Покорми птиц зимой», «Первоцвет», «Хоровод», «Подарок ветерану».</a:t>
            </a:r>
          </a:p>
          <a:p>
            <a:pPr indent="457200" algn="just"/>
            <a:r>
              <a:rPr lang="ru-RU" sz="2000" b="1" dirty="0" smtClean="0">
                <a:solidFill>
                  <a:srgbClr val="0070C0"/>
                </a:solidFill>
              </a:rPr>
              <a:t>Творческие и интеллектуальные конкурсы и мероприятия:</a:t>
            </a:r>
          </a:p>
          <a:p>
            <a:pPr algn="just"/>
            <a:r>
              <a:rPr lang="ru-RU" sz="2000" b="1" dirty="0" smtClean="0">
                <a:solidFill>
                  <a:srgbClr val="0070C0"/>
                </a:solidFill>
              </a:rPr>
              <a:t>-уровень образовательной организации: «Праздник День знаний», соревнования: «Папа, мама, я – спортивная семья», «Будем Родине служить», конкурс чтецов «Стихи, опаленные войной» и др.;</a:t>
            </a:r>
          </a:p>
          <a:p>
            <a:pPr algn="just"/>
            <a:r>
              <a:rPr lang="ru-RU" sz="2000" b="1" dirty="0" smtClean="0">
                <a:solidFill>
                  <a:srgbClr val="0070C0"/>
                </a:solidFill>
              </a:rPr>
              <a:t>-муниципальный уровень: «Сказочная рождественская песенка», конкурс «Художественное и декоративно- прикладное творчество», конкурс рисунков и поделок «Профессии наших родителей»;</a:t>
            </a:r>
          </a:p>
          <a:p>
            <a:pPr algn="just"/>
            <a:r>
              <a:rPr lang="ru-RU" sz="2000" b="1" dirty="0" smtClean="0">
                <a:solidFill>
                  <a:srgbClr val="0070C0"/>
                </a:solidFill>
              </a:rPr>
              <a:t>-всероссийский уровень: «ЧИП», творческие конкурсы</a:t>
            </a:r>
          </a:p>
          <a:p>
            <a:pPr algn="just"/>
            <a:r>
              <a:rPr lang="ru-RU" sz="2000" b="1" dirty="0" smtClean="0">
                <a:solidFill>
                  <a:srgbClr val="0070C0"/>
                </a:solidFill>
              </a:rPr>
              <a:t>«Наша елочка-красавица», «Дорогие наши мамы», конкурс</a:t>
            </a:r>
          </a:p>
          <a:p>
            <a:pPr algn="just"/>
            <a:r>
              <a:rPr lang="ru-RU" sz="2000" b="1" dirty="0" smtClean="0">
                <a:solidFill>
                  <a:srgbClr val="0070C0"/>
                </a:solidFill>
              </a:rPr>
              <a:t>                     «Твори! Участвуй! Побеждай!»;</a:t>
            </a:r>
          </a:p>
          <a:p>
            <a:pPr algn="just"/>
            <a:r>
              <a:rPr lang="ru-RU" sz="2000" b="1" dirty="0" smtClean="0">
                <a:solidFill>
                  <a:srgbClr val="0070C0"/>
                </a:solidFill>
              </a:rPr>
              <a:t>                         -международный уровень: конкурс декоративно-</a:t>
            </a:r>
          </a:p>
          <a:p>
            <a:pPr algn="just"/>
            <a:r>
              <a:rPr lang="ru-RU" sz="2000" b="1" dirty="0" smtClean="0">
                <a:solidFill>
                  <a:srgbClr val="0070C0"/>
                </a:solidFill>
              </a:rPr>
              <a:t>                               прикладного творчества «Елочка-красавица»,</a:t>
            </a:r>
          </a:p>
          <a:p>
            <a:pPr algn="just"/>
            <a:r>
              <a:rPr lang="ru-RU" sz="2000" b="1" dirty="0" smtClean="0">
                <a:solidFill>
                  <a:srgbClr val="0070C0"/>
                </a:solidFill>
              </a:rPr>
              <a:t>                        творческий конкурс «Яркое лето».</a:t>
            </a:r>
          </a:p>
          <a:p>
            <a:pPr algn="just"/>
            <a:endParaRPr lang="ru-RU" sz="2000" b="1" dirty="0" smtClean="0">
              <a:solidFill>
                <a:srgbClr val="0070C0"/>
              </a:solidFill>
            </a:endParaRP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71406" y="4714884"/>
            <a:ext cx="2357454" cy="204817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285720"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rgbClr val="0070C0"/>
                </a:solidFill>
              </a:rPr>
              <a:t>Главная задача образовательной политики МДОУ – обеспечение достижения каждым воспитанником уровня овладения необходимыми навыками и умениями по образовательным областям в зоне его ближайшего развития за счёт совершенствования уровень развития интегративных качеств воспитанников МДОУ.</a:t>
            </a:r>
          </a:p>
          <a:p>
            <a:pPr indent="457200" algn="just"/>
            <a:r>
              <a:rPr lang="ru-RU" sz="2000" b="1" dirty="0" smtClean="0">
                <a:solidFill>
                  <a:srgbClr val="0070C0"/>
                </a:solidFill>
              </a:rPr>
              <a:t>По результатам проведённого мониторинга достижения детьми планируемых результатов освоения Программы просматривается положительная динамика в развитии детей:</a:t>
            </a:r>
          </a:p>
          <a:p>
            <a:pPr algn="just"/>
            <a:endParaRPr lang="ru-RU" sz="2000" b="1" dirty="0" smtClean="0">
              <a:solidFill>
                <a:srgbClr val="0070C0"/>
              </a:solidFill>
            </a:endParaRPr>
          </a:p>
          <a:p>
            <a:pPr algn="just"/>
            <a:endParaRPr lang="ru-RU" sz="2000" b="1" dirty="0" smtClean="0">
              <a:solidFill>
                <a:srgbClr val="0070C0"/>
              </a:solidFill>
            </a:endParaRPr>
          </a:p>
          <a:p>
            <a:pPr algn="just"/>
            <a:endParaRPr lang="ru-RU" sz="2000" b="1" dirty="0" smtClean="0">
              <a:solidFill>
                <a:srgbClr val="0070C0"/>
              </a:solidFill>
            </a:endParaRPr>
          </a:p>
          <a:p>
            <a:pPr algn="just"/>
            <a:endParaRPr lang="ru-RU" sz="2000" b="1" dirty="0" smtClean="0">
              <a:solidFill>
                <a:srgbClr val="0070C0"/>
              </a:solidFill>
            </a:endParaRPr>
          </a:p>
          <a:p>
            <a:pPr algn="just"/>
            <a:endParaRPr lang="ru-RU" sz="2000" b="1" dirty="0" smtClean="0">
              <a:solidFill>
                <a:srgbClr val="0070C0"/>
              </a:solidFill>
            </a:endParaRPr>
          </a:p>
          <a:p>
            <a:pPr algn="just"/>
            <a:endParaRPr lang="ru-RU" sz="2000" b="1" dirty="0" smtClean="0">
              <a:solidFill>
                <a:srgbClr val="0070C0"/>
              </a:solidFill>
            </a:endParaRPr>
          </a:p>
          <a:p>
            <a:pPr algn="just"/>
            <a:endParaRPr lang="ru-RU" sz="2000" b="1" dirty="0" smtClean="0">
              <a:solidFill>
                <a:srgbClr val="0070C0"/>
              </a:solidFill>
            </a:endParaRPr>
          </a:p>
          <a:p>
            <a:pPr algn="just"/>
            <a:endParaRPr lang="ru-RU" sz="2000" b="1" dirty="0" smtClean="0">
              <a:solidFill>
                <a:srgbClr val="0070C0"/>
              </a:solidFill>
            </a:endParaRPr>
          </a:p>
          <a:p>
            <a:pPr algn="just"/>
            <a:endParaRPr lang="ru-RU" sz="2000" b="1" dirty="0" smtClean="0">
              <a:solidFill>
                <a:srgbClr val="0070C0"/>
              </a:solidFill>
            </a:endParaRPr>
          </a:p>
          <a:p>
            <a:pPr algn="just"/>
            <a:endParaRPr lang="ru-RU" sz="2000" b="1" dirty="0" smtClean="0">
              <a:solidFill>
                <a:srgbClr val="0070C0"/>
              </a:solidFill>
            </a:endParaRP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71406" y="4714884"/>
            <a:ext cx="2357454" cy="2048179"/>
          </a:xfrm>
          <a:prstGeom prst="rect">
            <a:avLst/>
          </a:prstGeom>
          <a:noFill/>
        </p:spPr>
      </p:pic>
      <p:graphicFrame>
        <p:nvGraphicFramePr>
          <p:cNvPr id="7" name="Диаграмма 6"/>
          <p:cNvGraphicFramePr/>
          <p:nvPr/>
        </p:nvGraphicFramePr>
        <p:xfrm>
          <a:off x="2143108" y="2786058"/>
          <a:ext cx="6786610" cy="371475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285720"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chemeClr val="accent1"/>
                </a:solidFill>
              </a:rPr>
              <a:t>Педагоги непрерывно повышают свой педагогический уровень через обучение: посещение ГМО, курсов повышения квалификации, самообразование. В 2019-2020 учебном году прошли курсовую подготовку и курсы повышения квалификации прошли все педагоги и администрация. 100 % педагогов владеют информационно-коммуникационными технологиями. </a:t>
            </a:r>
          </a:p>
          <a:p>
            <a:pPr indent="457200" algn="just"/>
            <a:r>
              <a:rPr lang="ru-RU" sz="2000" b="1" dirty="0" smtClean="0">
                <a:solidFill>
                  <a:schemeClr val="accent1"/>
                </a:solidFill>
              </a:rPr>
              <a:t>Воспитатели МДОУ активно участвуют в методической жизни города, посещают городские методические объединения, конференции, семинары. </a:t>
            </a:r>
          </a:p>
          <a:p>
            <a:pPr indent="457200" algn="just"/>
            <a:r>
              <a:rPr lang="ru-RU" sz="2000" b="1" dirty="0" smtClean="0">
                <a:solidFill>
                  <a:schemeClr val="accent1"/>
                </a:solidFill>
              </a:rPr>
              <a:t>С каждым годом растёт количество педагогов, публикующих свои работы. В этом году опубликовали работы 5 педагогов (37%).</a:t>
            </a:r>
          </a:p>
          <a:p>
            <a:pPr indent="457200" algn="just"/>
            <a:r>
              <a:rPr lang="ru-RU" sz="2000" b="1" dirty="0" smtClean="0">
                <a:solidFill>
                  <a:schemeClr val="accent1"/>
                </a:solidFill>
              </a:rPr>
              <a:t>Педагоги распространяли свой опыт через публикации:</a:t>
            </a:r>
          </a:p>
          <a:p>
            <a:pPr algn="just"/>
            <a:r>
              <a:rPr lang="ru-RU" sz="2000" b="1" dirty="0" smtClean="0">
                <a:solidFill>
                  <a:schemeClr val="accent1"/>
                </a:solidFill>
              </a:rPr>
              <a:t>      «Актуальные вопросы педагогики и </a:t>
            </a:r>
          </a:p>
          <a:p>
            <a:pPr algn="just"/>
            <a:r>
              <a:rPr lang="ru-RU" sz="2000" b="1" dirty="0" smtClean="0">
                <a:solidFill>
                  <a:schemeClr val="accent1"/>
                </a:solidFill>
              </a:rPr>
              <a:t>                             психологии», 2020, научно-педагогический</a:t>
            </a:r>
          </a:p>
          <a:p>
            <a:pPr algn="just"/>
            <a:r>
              <a:rPr lang="ru-RU" sz="2000" b="1" dirty="0" smtClean="0">
                <a:solidFill>
                  <a:schemeClr val="accent1"/>
                </a:solidFill>
              </a:rPr>
              <a:t>                              журнал «Сфера образования», Всероссийский</a:t>
            </a:r>
          </a:p>
          <a:p>
            <a:pPr algn="just"/>
            <a:r>
              <a:rPr lang="ru-RU" sz="2000" b="1" dirty="0" smtClean="0">
                <a:solidFill>
                  <a:schemeClr val="accent1"/>
                </a:solidFill>
              </a:rPr>
              <a:t>                              электронный журнал «Педагог ДОУ».</a:t>
            </a: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71406" y="4714884"/>
            <a:ext cx="2357454" cy="204817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285720"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chemeClr val="accent1"/>
                </a:solidFill>
              </a:rPr>
              <a:t>Проводилась работа по взаимодействию с родителями. на основе личностно-ориентированного, адресного индивидуального подхода с учетом конкретных запросов семьи и проблем развития и обучения ребенка. А, как показывает опыт, оно зависит от изучения семейной среды, условий воспитания и развития детей-дошкольников.</a:t>
            </a:r>
          </a:p>
          <a:p>
            <a:pPr indent="457200" algn="just"/>
            <a:r>
              <a:rPr lang="ru-RU" sz="2000" b="1" dirty="0" smtClean="0">
                <a:solidFill>
                  <a:schemeClr val="accent1"/>
                </a:solidFill>
              </a:rPr>
              <a:t>Анализ степени удовлетворенности родителей качеством </a:t>
            </a:r>
            <a:r>
              <a:rPr lang="ru-RU" sz="2000" b="1" dirty="0" err="1" smtClean="0">
                <a:solidFill>
                  <a:schemeClr val="accent1"/>
                </a:solidFill>
              </a:rPr>
              <a:t>воспитательно</a:t>
            </a:r>
            <a:r>
              <a:rPr lang="ru-RU" sz="2000" b="1" dirty="0" smtClean="0">
                <a:solidFill>
                  <a:schemeClr val="accent1"/>
                </a:solidFill>
              </a:rPr>
              <a:t>- образовательного процесса показывает, что большинство опрошенных родителей положительно оценивают качество предоставляемых образовательных услуг (92%), физкультурно-оздоровительных услуг (90%) и просветительских услуг (95%).</a:t>
            </a:r>
          </a:p>
          <a:p>
            <a:pPr algn="just"/>
            <a:endParaRPr lang="ru-RU" sz="2000" b="1" dirty="0" smtClean="0">
              <a:solidFill>
                <a:schemeClr val="accent1"/>
              </a:solidFill>
            </a:endParaRPr>
          </a:p>
          <a:p>
            <a:pPr algn="just"/>
            <a:endParaRPr lang="ru-RU" sz="2000" b="1" dirty="0" smtClean="0">
              <a:solidFill>
                <a:schemeClr val="accent1"/>
              </a:solidFill>
            </a:endParaRPr>
          </a:p>
          <a:p>
            <a:pPr algn="just"/>
            <a:endParaRPr lang="ru-RU" sz="2000" b="1" dirty="0" smtClean="0">
              <a:solidFill>
                <a:schemeClr val="accent1"/>
              </a:solidFill>
            </a:endParaRPr>
          </a:p>
          <a:p>
            <a:pPr algn="just"/>
            <a:endParaRPr lang="ru-RU" sz="2000" b="1" dirty="0" smtClean="0">
              <a:solidFill>
                <a:schemeClr val="accent1"/>
              </a:solidFill>
            </a:endParaRP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71406" y="4714884"/>
            <a:ext cx="2357454" cy="2048179"/>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285720"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chemeClr val="accent1"/>
                </a:solidFill>
              </a:rPr>
              <a:t>Административно-хозяйственная деятельность базируется на реализации основных Положений Программы развития МДОУ, в которых определены перспективы развития </a:t>
            </a:r>
            <a:r>
              <a:rPr lang="ru-RU" sz="2000" b="1" dirty="0" err="1" smtClean="0">
                <a:solidFill>
                  <a:schemeClr val="accent1"/>
                </a:solidFill>
              </a:rPr>
              <a:t>материально-техническо</a:t>
            </a:r>
            <a:r>
              <a:rPr lang="ru-RU" sz="2000" b="1" dirty="0" smtClean="0">
                <a:solidFill>
                  <a:schemeClr val="accent1"/>
                </a:solidFill>
              </a:rPr>
              <a:t> базы.</a:t>
            </a:r>
          </a:p>
          <a:p>
            <a:pPr indent="457200" algn="just"/>
            <a:r>
              <a:rPr lang="ru-RU" sz="2000" b="1" dirty="0" smtClean="0">
                <a:solidFill>
                  <a:schemeClr val="accent1"/>
                </a:solidFill>
              </a:rPr>
              <a:t>При реализации данного направления, деятельность заведующего МДОУ и завхоза была направлена:</a:t>
            </a:r>
          </a:p>
          <a:p>
            <a:pPr algn="just"/>
            <a:r>
              <a:rPr lang="ru-RU" sz="2000" b="1" dirty="0" smtClean="0">
                <a:solidFill>
                  <a:schemeClr val="accent1"/>
                </a:solidFill>
              </a:rPr>
              <a:t>-руководство хозяйственной деятельности МОУ;</a:t>
            </a:r>
          </a:p>
          <a:p>
            <a:pPr algn="just"/>
            <a:r>
              <a:rPr lang="ru-RU" sz="2000" b="1" dirty="0" smtClean="0">
                <a:solidFill>
                  <a:schemeClr val="accent1"/>
                </a:solidFill>
              </a:rPr>
              <a:t>-пополнения материальными ценностями;</a:t>
            </a:r>
          </a:p>
          <a:p>
            <a:pPr algn="just"/>
            <a:r>
              <a:rPr lang="ru-RU" sz="2000" b="1" dirty="0" smtClean="0">
                <a:solidFill>
                  <a:schemeClr val="accent1"/>
                </a:solidFill>
              </a:rPr>
              <a:t>-своевременное оформление отчетной документации по инвентарному учету, списания материальных</a:t>
            </a:r>
          </a:p>
          <a:p>
            <a:pPr algn="just"/>
            <a:r>
              <a:rPr lang="ru-RU" sz="2000" b="1" dirty="0" smtClean="0">
                <a:solidFill>
                  <a:schemeClr val="accent1"/>
                </a:solidFill>
              </a:rPr>
              <a:t>ценностей;</a:t>
            </a:r>
          </a:p>
          <a:p>
            <a:pPr algn="just"/>
            <a:r>
              <a:rPr lang="ru-RU" sz="2000" b="1" dirty="0" smtClean="0">
                <a:solidFill>
                  <a:schemeClr val="accent1"/>
                </a:solidFill>
              </a:rPr>
              <a:t>-проведение контроля работы младшего</a:t>
            </a:r>
          </a:p>
          <a:p>
            <a:pPr algn="just"/>
            <a:r>
              <a:rPr lang="ru-RU" sz="2000" b="1" dirty="0" smtClean="0">
                <a:solidFill>
                  <a:schemeClr val="accent1"/>
                </a:solidFill>
              </a:rPr>
              <a:t>обслуживающего персонала;</a:t>
            </a:r>
          </a:p>
          <a:p>
            <a:pPr algn="just"/>
            <a:r>
              <a:rPr lang="ru-RU" sz="2000" b="1" dirty="0" smtClean="0">
                <a:solidFill>
                  <a:schemeClr val="accent1"/>
                </a:solidFill>
              </a:rPr>
              <a:t>-оформление рабочих графиков младшего и технического персонала;</a:t>
            </a:r>
          </a:p>
          <a:p>
            <a:pPr algn="just"/>
            <a:r>
              <a:rPr lang="ru-RU" sz="2000" b="1" dirty="0" smtClean="0">
                <a:solidFill>
                  <a:schemeClr val="accent1"/>
                </a:solidFill>
              </a:rPr>
              <a:t>                     -заключение договоров с организациями города;</a:t>
            </a:r>
          </a:p>
          <a:p>
            <a:pPr algn="just"/>
            <a:r>
              <a:rPr lang="ru-RU" sz="2000" b="1" dirty="0" smtClean="0">
                <a:solidFill>
                  <a:schemeClr val="accent1"/>
                </a:solidFill>
              </a:rPr>
              <a:t>                            -хозяйственное сопровождение</a:t>
            </a:r>
          </a:p>
          <a:p>
            <a:pPr algn="just"/>
            <a:r>
              <a:rPr lang="ru-RU" sz="2000" b="1" dirty="0" smtClean="0">
                <a:solidFill>
                  <a:schemeClr val="accent1"/>
                </a:solidFill>
              </a:rPr>
              <a:t>                                  образовательного процесса.</a:t>
            </a:r>
          </a:p>
          <a:p>
            <a:pPr algn="just"/>
            <a:endParaRPr lang="ru-RU" sz="2000" b="1" dirty="0" smtClean="0">
              <a:solidFill>
                <a:schemeClr val="accent1"/>
              </a:solidFill>
            </a:endParaRP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71406" y="4714884"/>
            <a:ext cx="2357454" cy="2048179"/>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285720"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chemeClr val="accent1"/>
                </a:solidFill>
              </a:rPr>
              <a:t>Анализ деятельности МДОУ детского сада №35 «Звездочка» за 2019-2020гг. показывает, что МДОУ находится на стабильном уровне функционирования:</a:t>
            </a:r>
          </a:p>
          <a:p>
            <a:pPr algn="just"/>
            <a:r>
              <a:rPr lang="ru-RU" sz="2000" b="1" dirty="0" smtClean="0">
                <a:solidFill>
                  <a:schemeClr val="accent1"/>
                </a:solidFill>
              </a:rPr>
              <a:t>1.Организация педагогического процесса отмечается гибкостью, личностно- ориентированным подходом к детям;</a:t>
            </a:r>
          </a:p>
          <a:p>
            <a:pPr algn="just"/>
            <a:r>
              <a:rPr lang="ru-RU" sz="2000" b="1" dirty="0" smtClean="0">
                <a:solidFill>
                  <a:schemeClr val="accent1"/>
                </a:solidFill>
              </a:rPr>
              <a:t>2.Содержание воспитательно-образовательной работы соответствует требованиям социального заказа (родителей), обеспечивает развитие детей за счет использования образовательной программы;</a:t>
            </a:r>
          </a:p>
          <a:p>
            <a:pPr algn="just"/>
            <a:r>
              <a:rPr lang="ru-RU" sz="2000" b="1" dirty="0" smtClean="0">
                <a:solidFill>
                  <a:schemeClr val="accent1"/>
                </a:solidFill>
              </a:rPr>
              <a:t>3.Наблюдается повышение профессионального уровня педагогов, создан благоприятный социально-психологический климат в коллективе, отношения между администрацией и коллективом строятся на основе сотрудничества и  взаимопомощи;</a:t>
            </a:r>
          </a:p>
          <a:p>
            <a:pPr algn="just"/>
            <a:r>
              <a:rPr lang="ru-RU" sz="2000" b="1" dirty="0" smtClean="0">
                <a:solidFill>
                  <a:schemeClr val="accent1"/>
                </a:solidFill>
              </a:rPr>
              <a:t>4.Материально-техническая база, соответствует санитарно-</a:t>
            </a:r>
          </a:p>
          <a:p>
            <a:pPr algn="just"/>
            <a:r>
              <a:rPr lang="ru-RU" sz="2000" b="1" dirty="0" smtClean="0">
                <a:solidFill>
                  <a:schemeClr val="accent1"/>
                </a:solidFill>
              </a:rPr>
              <a:t>       гигиеническим требованиям;</a:t>
            </a:r>
          </a:p>
          <a:p>
            <a:pPr algn="just"/>
            <a:r>
              <a:rPr lang="ru-RU" sz="2000" b="1" dirty="0" smtClean="0">
                <a:solidFill>
                  <a:schemeClr val="accent1"/>
                </a:solidFill>
              </a:rPr>
              <a:t>                      5.Запланированная </a:t>
            </a:r>
            <a:r>
              <a:rPr lang="ru-RU" sz="2000" b="1" dirty="0" err="1" smtClean="0">
                <a:solidFill>
                  <a:schemeClr val="accent1"/>
                </a:solidFill>
              </a:rPr>
              <a:t>воспитательно</a:t>
            </a:r>
            <a:r>
              <a:rPr lang="ru-RU" sz="2000" b="1" dirty="0" smtClean="0">
                <a:solidFill>
                  <a:schemeClr val="accent1"/>
                </a:solidFill>
              </a:rPr>
              <a:t>-</a:t>
            </a:r>
          </a:p>
          <a:p>
            <a:pPr algn="just"/>
            <a:r>
              <a:rPr lang="ru-RU" sz="2000" b="1" dirty="0" smtClean="0">
                <a:solidFill>
                  <a:schemeClr val="accent1"/>
                </a:solidFill>
              </a:rPr>
              <a:t>                            образовательная работа год выполнена в</a:t>
            </a:r>
          </a:p>
          <a:p>
            <a:pPr algn="just"/>
            <a:r>
              <a:rPr lang="ru-RU" sz="2000" b="1" dirty="0" smtClean="0">
                <a:solidFill>
                  <a:schemeClr val="accent1"/>
                </a:solidFill>
              </a:rPr>
              <a:t>                                полном объеме;</a:t>
            </a:r>
          </a:p>
          <a:p>
            <a:pPr algn="just"/>
            <a:r>
              <a:rPr lang="ru-RU" sz="2000" b="1" dirty="0" smtClean="0">
                <a:solidFill>
                  <a:schemeClr val="accent1"/>
                </a:solidFill>
              </a:rPr>
              <a:t>                       6.Уровень готовности выпускников к обучению в</a:t>
            </a:r>
          </a:p>
          <a:p>
            <a:pPr algn="just"/>
            <a:r>
              <a:rPr lang="ru-RU" sz="2000" b="1" dirty="0" smtClean="0">
                <a:solidFill>
                  <a:schemeClr val="accent1"/>
                </a:solidFill>
              </a:rPr>
              <a:t>                      школе –выше среднего.</a:t>
            </a: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71406" y="4714884"/>
            <a:ext cx="2357454" cy="204817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8" name="Скругленный прямоугольник 7"/>
          <p:cNvSpPr/>
          <p:nvPr/>
        </p:nvSpPr>
        <p:spPr>
          <a:xfrm>
            <a:off x="357158" y="214290"/>
            <a:ext cx="8501122" cy="6357982"/>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357126" y="428604"/>
            <a:ext cx="8786874" cy="1200329"/>
          </a:xfrm>
          <a:prstGeom prst="rect">
            <a:avLst/>
          </a:prstGeom>
          <a:noFill/>
        </p:spPr>
        <p:txBody>
          <a:bodyPr wrap="square" lIns="91440" tIns="45720" rIns="91440" bIns="45720">
            <a:spAutoFit/>
          </a:bodyPr>
          <a:lstStyle/>
          <a:p>
            <a:pPr algn="ctr"/>
            <a:r>
              <a:rPr lang="ru-RU" sz="3600" b="1" dirty="0" smtClean="0">
                <a:ln w="15875">
                  <a:solidFill>
                    <a:schemeClr val="accent2">
                      <a:lumMod val="75000"/>
                    </a:schemeClr>
                  </a:solidFill>
                  <a:prstDash val="solid"/>
                </a:ln>
                <a:solidFill>
                  <a:schemeClr val="bg1"/>
                </a:solidFill>
                <a:effectLst>
                  <a:outerShdw blurRad="50000" dist="50800" dir="7500000" algn="tl">
                    <a:srgbClr val="000000">
                      <a:shade val="5000"/>
                      <a:alpha val="35000"/>
                    </a:srgbClr>
                  </a:outerShdw>
                </a:effectLst>
              </a:rPr>
              <a:t>Уважаемые </a:t>
            </a:r>
          </a:p>
          <a:p>
            <a:pPr algn="ctr"/>
            <a:r>
              <a:rPr lang="ru-RU" sz="3600" b="1" dirty="0" smtClean="0">
                <a:ln w="15875">
                  <a:solidFill>
                    <a:schemeClr val="accent2">
                      <a:lumMod val="75000"/>
                    </a:schemeClr>
                  </a:solidFill>
                  <a:prstDash val="solid"/>
                </a:ln>
                <a:solidFill>
                  <a:schemeClr val="bg1"/>
                </a:solidFill>
                <a:effectLst>
                  <a:outerShdw blurRad="50000" dist="50800" dir="7500000" algn="tl">
                    <a:srgbClr val="000000">
                      <a:shade val="5000"/>
                      <a:alpha val="35000"/>
                    </a:srgbClr>
                  </a:outerShdw>
                </a:effectLst>
              </a:rPr>
              <a:t>посетители нашего сайта!</a:t>
            </a:r>
            <a:endParaRPr lang="ru-RU" sz="3600" b="1" cap="none" spc="0" dirty="0">
              <a:ln w="15875">
                <a:solidFill>
                  <a:schemeClr val="accent2">
                    <a:lumMod val="75000"/>
                  </a:schemeClr>
                </a:solidFill>
                <a:prstDash val="solid"/>
              </a:ln>
              <a:solidFill>
                <a:schemeClr val="bg1"/>
              </a:solidFill>
              <a:effectLst>
                <a:outerShdw blurRad="50000" dist="50800" dir="7500000" algn="tl">
                  <a:srgbClr val="000000">
                    <a:shade val="5000"/>
                    <a:alpha val="35000"/>
                  </a:srgbClr>
                </a:outerShdw>
              </a:effectLst>
            </a:endParaRPr>
          </a:p>
        </p:txBody>
      </p:sp>
      <p:pic>
        <p:nvPicPr>
          <p:cNvPr id="9"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214282" y="4643446"/>
            <a:ext cx="2357454" cy="2048179"/>
          </a:xfrm>
          <a:prstGeom prst="rect">
            <a:avLst/>
          </a:prstGeom>
          <a:noFill/>
        </p:spPr>
      </p:pic>
      <p:sp>
        <p:nvSpPr>
          <p:cNvPr id="6" name="Прямоугольник 5"/>
          <p:cNvSpPr/>
          <p:nvPr/>
        </p:nvSpPr>
        <p:spPr>
          <a:xfrm>
            <a:off x="214282" y="1500174"/>
            <a:ext cx="8786874" cy="3970318"/>
          </a:xfrm>
          <a:prstGeom prst="rect">
            <a:avLst/>
          </a:prstGeom>
          <a:noFill/>
        </p:spPr>
        <p:txBody>
          <a:bodyPr wrap="square" lIns="91440" tIns="45720" rIns="91440" bIns="45720">
            <a:spAutoFit/>
          </a:bodyPr>
          <a:lstStyle/>
          <a:p>
            <a:pPr algn="ctr"/>
            <a:r>
              <a:rPr lang="ru-RU" sz="3600" b="1" cap="none" spc="0" dirty="0" smtClean="0">
                <a:ln w="15875">
                  <a:solidFill>
                    <a:schemeClr val="accent2">
                      <a:lumMod val="75000"/>
                    </a:schemeClr>
                  </a:solidFill>
                  <a:prstDash val="solid"/>
                </a:ln>
                <a:solidFill>
                  <a:schemeClr val="bg1"/>
                </a:solidFill>
                <a:effectLst>
                  <a:outerShdw blurRad="50000" dist="50800" dir="7500000" algn="tl">
                    <a:srgbClr val="000000">
                      <a:shade val="5000"/>
                      <a:alpha val="35000"/>
                    </a:srgbClr>
                  </a:outerShdw>
                </a:effectLst>
              </a:rPr>
              <a:t>Представляем Вашему вниманию публичный доклад, который продолжает традицию ежегодных публичных отчетов о состоянии и результатах деятельности МДОУ детского сада №35 «Звездочка» </a:t>
            </a:r>
          </a:p>
          <a:p>
            <a:pPr algn="ctr"/>
            <a:r>
              <a:rPr lang="ru-RU" sz="3600" b="1" dirty="0" smtClean="0">
                <a:ln w="15875">
                  <a:solidFill>
                    <a:schemeClr val="accent2">
                      <a:lumMod val="75000"/>
                    </a:schemeClr>
                  </a:solidFill>
                  <a:prstDash val="solid"/>
                </a:ln>
                <a:solidFill>
                  <a:schemeClr val="bg1"/>
                </a:solidFill>
                <a:effectLst>
                  <a:outerShdw blurRad="50000" dist="50800" dir="7500000" algn="tl">
                    <a:srgbClr val="000000">
                      <a:shade val="5000"/>
                      <a:alpha val="35000"/>
                    </a:srgbClr>
                  </a:outerShdw>
                </a:effectLst>
              </a:rPr>
              <a:t>за 2019 – 2020 учебный год</a:t>
            </a:r>
            <a:endParaRPr lang="ru-RU" sz="3600" b="1" cap="none" spc="0" dirty="0">
              <a:ln w="15875">
                <a:solidFill>
                  <a:schemeClr val="accent2">
                    <a:lumMod val="75000"/>
                  </a:schemeClr>
                </a:solidFill>
                <a:prstDash val="solid"/>
              </a:ln>
              <a:solidFill>
                <a:schemeClr val="bg1"/>
              </a:solidFill>
              <a:effectLst>
                <a:outerShdw blurRad="50000" dist="50800" dir="7500000" algn="tl">
                  <a:srgbClr val="000000">
                    <a:shade val="5000"/>
                    <a:alpha val="35000"/>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285720"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chemeClr val="accent1"/>
                </a:solidFill>
              </a:rPr>
              <a:t>Основные направления ближайшего развития:</a:t>
            </a:r>
          </a:p>
          <a:p>
            <a:pPr algn="just"/>
            <a:r>
              <a:rPr lang="ru-RU" sz="2000" b="1" dirty="0" smtClean="0">
                <a:solidFill>
                  <a:schemeClr val="accent1"/>
                </a:solidFill>
              </a:rPr>
              <a:t>1.Повышение социального статуса дошкольного учреждения;</a:t>
            </a:r>
          </a:p>
          <a:p>
            <a:pPr algn="just"/>
            <a:r>
              <a:rPr lang="ru-RU" sz="2000" b="1" dirty="0" smtClean="0">
                <a:solidFill>
                  <a:schemeClr val="accent1"/>
                </a:solidFill>
              </a:rPr>
              <a:t>2.Создание равных возможностей для каждого воспитанника в получении дошкольного образования;</a:t>
            </a:r>
          </a:p>
          <a:p>
            <a:pPr algn="just"/>
            <a:r>
              <a:rPr lang="ru-RU" sz="2000" b="1" dirty="0" smtClean="0">
                <a:solidFill>
                  <a:schemeClr val="accent1"/>
                </a:solidFill>
              </a:rPr>
              <a:t>3.Увеличение количества педагогических работников, имеющих высшее педагогическое образование, высшую квалификационную категорию;</a:t>
            </a:r>
          </a:p>
          <a:p>
            <a:pPr algn="just"/>
            <a:r>
              <a:rPr lang="ru-RU" sz="2000" b="1" dirty="0" smtClean="0">
                <a:solidFill>
                  <a:schemeClr val="accent1"/>
                </a:solidFill>
              </a:rPr>
              <a:t>4.Повышение уровня педагогического просвещения родителей (законных представителей), увеличение числа родителей (законных представителей), обеспечиваемых консультативной поддержкой МДОУ;</a:t>
            </a:r>
          </a:p>
          <a:p>
            <a:pPr algn="just"/>
            <a:r>
              <a:rPr lang="ru-RU" sz="2000" b="1" dirty="0" smtClean="0">
                <a:solidFill>
                  <a:schemeClr val="accent1"/>
                </a:solidFill>
              </a:rPr>
              <a:t>6.Создание системы поддержки и сопровождения инновационной деятельности в детском саду;</a:t>
            </a:r>
          </a:p>
          <a:p>
            <a:pPr algn="just"/>
            <a:r>
              <a:rPr lang="ru-RU" sz="2000" b="1" dirty="0" smtClean="0">
                <a:solidFill>
                  <a:schemeClr val="accent1"/>
                </a:solidFill>
              </a:rPr>
              <a:t>7.Рост творческих достижений всех субъектов образовательного процесса, овладение комплексом технических навыков и умений, необходимых для их</a:t>
            </a:r>
          </a:p>
          <a:p>
            <a:pPr algn="just"/>
            <a:r>
              <a:rPr lang="ru-RU" sz="2000" b="1" dirty="0" smtClean="0">
                <a:solidFill>
                  <a:schemeClr val="accent1"/>
                </a:solidFill>
              </a:rPr>
              <a:t>     реализации;</a:t>
            </a:r>
          </a:p>
          <a:p>
            <a:pPr algn="just"/>
            <a:r>
              <a:rPr lang="ru-RU" sz="2000" b="1" dirty="0" smtClean="0">
                <a:solidFill>
                  <a:schemeClr val="accent1"/>
                </a:solidFill>
              </a:rPr>
              <a:t>                        8.Формирование у воспитанников предпосылок к</a:t>
            </a:r>
          </a:p>
          <a:p>
            <a:pPr algn="just"/>
            <a:r>
              <a:rPr lang="ru-RU" sz="2000" b="1" dirty="0" smtClean="0">
                <a:solidFill>
                  <a:schemeClr val="accent1"/>
                </a:solidFill>
              </a:rPr>
              <a:t>                              учебной деятельности;</a:t>
            </a:r>
          </a:p>
          <a:p>
            <a:pPr algn="just"/>
            <a:r>
              <a:rPr lang="ru-RU" sz="2000" b="1" dirty="0" smtClean="0">
                <a:solidFill>
                  <a:schemeClr val="accent1"/>
                </a:solidFill>
              </a:rPr>
              <a:t>                          9.Активное включение родителей (законных</a:t>
            </a:r>
          </a:p>
          <a:p>
            <a:pPr algn="just"/>
            <a:r>
              <a:rPr lang="ru-RU" sz="2000" b="1" dirty="0" smtClean="0">
                <a:solidFill>
                  <a:schemeClr val="accent1"/>
                </a:solidFill>
              </a:rPr>
              <a:t>                         представителей) в  образовательный процесс.</a:t>
            </a: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71406" y="4714884"/>
            <a:ext cx="2357454" cy="204817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357158"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rgbClr val="0070C0"/>
                </a:solidFill>
              </a:rPr>
              <a:t>Муниципальное дошкольное образовательное учреждение детский сад № 35 «Звездочка» расположено по адресу: 142117, город Подольск, ул. Кирова, д. 74.</a:t>
            </a:r>
          </a:p>
          <a:p>
            <a:pPr indent="457200" algn="just"/>
            <a:r>
              <a:rPr lang="ru-RU" sz="2000" b="1" dirty="0" smtClean="0">
                <a:solidFill>
                  <a:srgbClr val="0070C0"/>
                </a:solidFill>
              </a:rPr>
              <a:t>Учредителем МДОУ детского сада N35 «Звездочка» является Комитет по образованию Администрации Городского округа Подольск Московской области. МДОУ реализует образовательные программы дошкольного и дополнительного образования. </a:t>
            </a:r>
          </a:p>
          <a:p>
            <a:pPr indent="457200" algn="just"/>
            <a:r>
              <a:rPr lang="ru-RU" sz="2000" b="1" dirty="0" smtClean="0">
                <a:solidFill>
                  <a:srgbClr val="0070C0"/>
                </a:solidFill>
              </a:rPr>
              <a:t>В 2015 году детский сад прошел процедуру лицензирования (Серия 50Л01 No0004854, регистрационный номер No72973, дата выдачи «13» апреля 2015г., срок действия бессрочно), которая установила право осуществления образовательной деятельности по образовательным программам, указанным в приложении к лицензии.</a:t>
            </a:r>
          </a:p>
          <a:p>
            <a:pPr indent="457200" algn="just"/>
            <a:r>
              <a:rPr lang="ru-RU" sz="2000" b="1" dirty="0" smtClean="0">
                <a:solidFill>
                  <a:srgbClr val="0070C0"/>
                </a:solidFill>
              </a:rPr>
              <a:t> Дошкольное учреждение посещают дети в возрасте от 2</a:t>
            </a:r>
          </a:p>
          <a:p>
            <a:pPr indent="457200" algn="just"/>
            <a:r>
              <a:rPr lang="ru-RU" sz="2000" b="1" dirty="0" smtClean="0">
                <a:solidFill>
                  <a:srgbClr val="0070C0"/>
                </a:solidFill>
              </a:rPr>
              <a:t>                до 7 лет, с 11-часовым дневным пребыванием.</a:t>
            </a:r>
          </a:p>
          <a:p>
            <a:pPr indent="457200" algn="just"/>
            <a:r>
              <a:rPr lang="ru-RU" sz="2000" b="1" dirty="0" smtClean="0">
                <a:solidFill>
                  <a:srgbClr val="0070C0"/>
                </a:solidFill>
              </a:rPr>
              <a:t>                 В МДОУ функционирует </a:t>
            </a:r>
            <a:r>
              <a:rPr lang="ru-RU" sz="2000" b="1" dirty="0" err="1" smtClean="0">
                <a:solidFill>
                  <a:srgbClr val="0070C0"/>
                </a:solidFill>
              </a:rPr>
              <a:t>логопункт</a:t>
            </a:r>
            <a:r>
              <a:rPr lang="ru-RU" sz="2000" b="1" dirty="0" smtClean="0">
                <a:solidFill>
                  <a:srgbClr val="0070C0"/>
                </a:solidFill>
              </a:rPr>
              <a:t>, набор детей</a:t>
            </a:r>
          </a:p>
          <a:p>
            <a:pPr indent="457200" algn="just"/>
            <a:r>
              <a:rPr lang="ru-RU" sz="2000" b="1" dirty="0" smtClean="0">
                <a:solidFill>
                  <a:srgbClr val="0070C0"/>
                </a:solidFill>
              </a:rPr>
              <a:t>                        в данную группу формируется по</a:t>
            </a:r>
          </a:p>
          <a:p>
            <a:pPr indent="457200" algn="just"/>
            <a:r>
              <a:rPr lang="ru-RU" sz="2000" b="1" dirty="0" smtClean="0">
                <a:solidFill>
                  <a:srgbClr val="0070C0"/>
                </a:solidFill>
              </a:rPr>
              <a:t>                  направлению городской ПМПК. </a:t>
            </a:r>
          </a:p>
          <a:p>
            <a:pPr indent="457200" algn="just"/>
            <a:r>
              <a:rPr lang="ru-RU" sz="2000" b="1" dirty="0" smtClean="0">
                <a:solidFill>
                  <a:srgbClr val="0070C0"/>
                </a:solidFill>
              </a:rPr>
              <a:t>                            Обучение ведется на русском языке.</a:t>
            </a:r>
            <a:endParaRPr lang="ru-RU" sz="2000" b="1" dirty="0">
              <a:solidFill>
                <a:srgbClr val="0070C0"/>
              </a:solidFill>
              <a:latin typeface="Garamond" pitchFamily="18" charset="0"/>
            </a:endParaRP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214282" y="4643446"/>
            <a:ext cx="2357454" cy="204817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357158"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rgbClr val="0070C0"/>
                </a:solidFill>
              </a:rPr>
              <a:t>Материально-техническое оснащение МДОУ – одна из важнейших сторон создания комфортных условий пребывания воспитанников в нашем детском саду. </a:t>
            </a:r>
          </a:p>
          <a:p>
            <a:pPr indent="457200" algn="just"/>
            <a:r>
              <a:rPr lang="ru-RU" sz="2000" b="1" dirty="0" smtClean="0">
                <a:solidFill>
                  <a:srgbClr val="0070C0"/>
                </a:solidFill>
              </a:rPr>
              <a:t>МДОУ имеет: 6 групповых комнат, спортивно- музыкальный зал, медицинский кабинет, процедурный кабинет, прачечную, пищеблок, кабинеты администрации, методический кабинет, логопедический кабинет.</a:t>
            </a:r>
          </a:p>
          <a:p>
            <a:pPr indent="457200" algn="just"/>
            <a:r>
              <a:rPr lang="ru-RU" sz="2000" b="1" dirty="0" smtClean="0">
                <a:solidFill>
                  <a:srgbClr val="0070C0"/>
                </a:solidFill>
              </a:rPr>
              <a:t>Методический кабинет оснащен библиотекой методических пособий и книг для организации деятельности с детьми, учебно-методическим материалом, оргтехникой. </a:t>
            </a:r>
          </a:p>
          <a:p>
            <a:pPr indent="457200" algn="just"/>
            <a:r>
              <a:rPr lang="ru-RU" sz="2000" b="1" dirty="0" smtClean="0">
                <a:solidFill>
                  <a:srgbClr val="0070C0"/>
                </a:solidFill>
              </a:rPr>
              <a:t>Медицинский блок. В состав медицинского блока входят: кабинет врача, процедурный кабинет, изолятор. Созданы условия для проведения диспансерных осмотров и</a:t>
            </a:r>
          </a:p>
          <a:p>
            <a:pPr indent="457200" algn="just"/>
            <a:r>
              <a:rPr lang="ru-RU" sz="2000" b="1" dirty="0" smtClean="0">
                <a:solidFill>
                  <a:srgbClr val="0070C0"/>
                </a:solidFill>
              </a:rPr>
              <a:t>  вакцинации детей. Пищеблок детского сада</a:t>
            </a:r>
          </a:p>
          <a:p>
            <a:pPr indent="457200" algn="just"/>
            <a:r>
              <a:rPr lang="ru-RU" sz="2000" b="1" dirty="0" smtClean="0">
                <a:solidFill>
                  <a:srgbClr val="0070C0"/>
                </a:solidFill>
              </a:rPr>
              <a:t>               укомплектован необходимым технологическим</a:t>
            </a:r>
          </a:p>
          <a:p>
            <a:pPr indent="457200" algn="just"/>
            <a:r>
              <a:rPr lang="ru-RU" sz="2000" b="1" dirty="0" smtClean="0">
                <a:solidFill>
                  <a:srgbClr val="0070C0"/>
                </a:solidFill>
              </a:rPr>
              <a:t>                       оборудованием. Все оборудование находится в</a:t>
            </a:r>
          </a:p>
          <a:p>
            <a:pPr indent="457200" algn="just"/>
            <a:r>
              <a:rPr lang="ru-RU" sz="2000" b="1" dirty="0" smtClean="0">
                <a:solidFill>
                  <a:srgbClr val="0070C0"/>
                </a:solidFill>
              </a:rPr>
              <a:t>                       рабочем состоянии, соответствует </a:t>
            </a:r>
          </a:p>
          <a:p>
            <a:pPr indent="457200" algn="just"/>
            <a:r>
              <a:rPr lang="ru-RU" sz="2000" b="1" dirty="0" smtClean="0">
                <a:solidFill>
                  <a:srgbClr val="0070C0"/>
                </a:solidFill>
              </a:rPr>
              <a:t>                    санитарно-гигиеническим требованиям.</a:t>
            </a:r>
            <a:endParaRPr lang="ru-RU" sz="2000" b="1" dirty="0">
              <a:solidFill>
                <a:srgbClr val="0070C0"/>
              </a:solidFill>
              <a:latin typeface="Garamond" pitchFamily="18" charset="0"/>
            </a:endParaRP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214282" y="4643446"/>
            <a:ext cx="2357454" cy="204817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357158"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rgbClr val="0070C0"/>
                </a:solidFill>
              </a:rPr>
              <a:t>Организация развивающей предметно- пространственной среды осуществляется в соответствии с закономерностями естественного развития личности ребёнка и ориентируется на концепцию целостного развития дошкольника, обеспечивая реализацию личностно – ориентированной модели общения взрослого и ребёнка. Художественно-эстетическое и физическое направление работы проходит в физкультурно-музыкальном зале.</a:t>
            </a:r>
          </a:p>
          <a:p>
            <a:pPr indent="457200" algn="just"/>
            <a:r>
              <a:rPr lang="ru-RU" sz="2000" b="1" dirty="0" smtClean="0">
                <a:solidFill>
                  <a:srgbClr val="0070C0"/>
                </a:solidFill>
              </a:rPr>
              <a:t>Коррекционная работа - в кабинете учителя-логопеда.</a:t>
            </a:r>
          </a:p>
          <a:p>
            <a:pPr indent="457200" algn="just"/>
            <a:r>
              <a:rPr lang="ru-RU" sz="2000" b="1" dirty="0" smtClean="0">
                <a:solidFill>
                  <a:srgbClr val="0070C0"/>
                </a:solidFill>
              </a:rPr>
              <a:t>Площадка ПДД способствует формированию</a:t>
            </a:r>
          </a:p>
          <a:p>
            <a:pPr indent="457200" algn="just"/>
            <a:r>
              <a:rPr lang="ru-RU" sz="2000" b="1" dirty="0" smtClean="0">
                <a:solidFill>
                  <a:srgbClr val="0070C0"/>
                </a:solidFill>
              </a:rPr>
              <a:t>                 безопасного поведения на улице.</a:t>
            </a:r>
            <a:endParaRPr lang="ru-RU" sz="2000" b="1" dirty="0">
              <a:solidFill>
                <a:srgbClr val="0070C0"/>
              </a:solidFill>
              <a:latin typeface="Garamond" pitchFamily="18" charset="0"/>
            </a:endParaRP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214282" y="4643446"/>
            <a:ext cx="2357454" cy="204817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357158"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rgbClr val="0070C0"/>
                </a:solidFill>
              </a:rPr>
              <a:t>Обеспечение комплексной безопасности всех участников образовательного процесса МДОУ осуществляется согласно нормативно-правовым документам по следующим направлениям:</a:t>
            </a:r>
          </a:p>
          <a:p>
            <a:pPr algn="just"/>
            <a:r>
              <a:rPr lang="ru-RU" sz="2000" b="1" dirty="0" smtClean="0">
                <a:solidFill>
                  <a:srgbClr val="0070C0"/>
                </a:solidFill>
              </a:rPr>
              <a:t>-обеспечение безопасных условий труда работников МДОУ;</a:t>
            </a:r>
          </a:p>
          <a:p>
            <a:pPr algn="just"/>
            <a:r>
              <a:rPr lang="ru-RU" sz="2000" b="1" dirty="0" smtClean="0">
                <a:solidFill>
                  <a:srgbClr val="0070C0"/>
                </a:solidFill>
              </a:rPr>
              <a:t>-обеспечение охраны жизни и здоровья воспитанников</a:t>
            </a:r>
          </a:p>
          <a:p>
            <a:pPr algn="just"/>
            <a:r>
              <a:rPr lang="ru-RU" sz="2000" b="1" dirty="0" smtClean="0">
                <a:solidFill>
                  <a:srgbClr val="0070C0"/>
                </a:solidFill>
              </a:rPr>
              <a:t>(пожарная безопасность, безопасность в быту, личная</a:t>
            </a:r>
          </a:p>
          <a:p>
            <a:pPr algn="just"/>
            <a:r>
              <a:rPr lang="ru-RU" sz="2000" b="1" dirty="0" smtClean="0">
                <a:solidFill>
                  <a:srgbClr val="0070C0"/>
                </a:solidFill>
              </a:rPr>
              <a:t>безопасность, профилактика детского </a:t>
            </a:r>
            <a:r>
              <a:rPr lang="ru-RU" sz="2000" b="1" dirty="0" err="1" smtClean="0">
                <a:solidFill>
                  <a:srgbClr val="0070C0"/>
                </a:solidFill>
              </a:rPr>
              <a:t>дорожно</a:t>
            </a:r>
            <a:r>
              <a:rPr lang="ru-RU" sz="2000" b="1" dirty="0" smtClean="0">
                <a:solidFill>
                  <a:srgbClr val="0070C0"/>
                </a:solidFill>
              </a:rPr>
              <a:t>- транспортного травматизма);</a:t>
            </a:r>
          </a:p>
          <a:p>
            <a:pPr algn="just"/>
            <a:r>
              <a:rPr lang="ru-RU" sz="2000" b="1" dirty="0" smtClean="0">
                <a:solidFill>
                  <a:srgbClr val="0070C0"/>
                </a:solidFill>
              </a:rPr>
              <a:t>-пожарная безопасность;</a:t>
            </a:r>
          </a:p>
          <a:p>
            <a:pPr algn="just"/>
            <a:r>
              <a:rPr lang="ru-RU" sz="2000" b="1" dirty="0" smtClean="0">
                <a:solidFill>
                  <a:srgbClr val="0070C0"/>
                </a:solidFill>
              </a:rPr>
              <a:t>-предупреждение и ликвидация чрезвычайных ситуаций;</a:t>
            </a:r>
          </a:p>
          <a:p>
            <a:pPr algn="just"/>
            <a:r>
              <a:rPr lang="ru-RU" sz="2000" b="1" dirty="0" smtClean="0">
                <a:solidFill>
                  <a:srgbClr val="0070C0"/>
                </a:solidFill>
              </a:rPr>
              <a:t>-антитеррористическая защита;</a:t>
            </a:r>
          </a:p>
          <a:p>
            <a:pPr algn="just"/>
            <a:r>
              <a:rPr lang="ru-RU" sz="2000" b="1" dirty="0" smtClean="0">
                <a:solidFill>
                  <a:srgbClr val="0070C0"/>
                </a:solidFill>
              </a:rPr>
              <a:t>-выполнение санитарного законодательства: правильное</a:t>
            </a:r>
          </a:p>
          <a:p>
            <a:pPr algn="just"/>
            <a:r>
              <a:rPr lang="ru-RU" sz="2000" b="1" dirty="0" smtClean="0">
                <a:solidFill>
                  <a:srgbClr val="0070C0"/>
                </a:solidFill>
              </a:rPr>
              <a:t>хранение различных материалов, медикаментов,  маркировка постельного белья и полотенец;</a:t>
            </a:r>
          </a:p>
          <a:p>
            <a:pPr algn="just"/>
            <a:r>
              <a:rPr lang="ru-RU" sz="2000" b="1" dirty="0" smtClean="0">
                <a:solidFill>
                  <a:srgbClr val="0070C0"/>
                </a:solidFill>
              </a:rPr>
              <a:t>              - подобранная по росту детей мебель и ее маркировки; </a:t>
            </a:r>
          </a:p>
          <a:p>
            <a:pPr algn="just"/>
            <a:r>
              <a:rPr lang="ru-RU" sz="2000" b="1" dirty="0" smtClean="0">
                <a:solidFill>
                  <a:srgbClr val="0070C0"/>
                </a:solidFill>
              </a:rPr>
              <a:t>                               -правильное освещение и др.</a:t>
            </a:r>
          </a:p>
          <a:p>
            <a:pPr algn="just"/>
            <a:r>
              <a:rPr lang="ru-RU" sz="2000" b="1" dirty="0" smtClean="0">
                <a:solidFill>
                  <a:srgbClr val="0070C0"/>
                </a:solidFill>
              </a:rPr>
              <a:t>                               В детском саду имеется паспорт безопасности </a:t>
            </a:r>
          </a:p>
          <a:p>
            <a:pPr algn="just"/>
            <a:r>
              <a:rPr lang="ru-RU" sz="2000" b="1" dirty="0" smtClean="0">
                <a:solidFill>
                  <a:srgbClr val="0070C0"/>
                </a:solidFill>
              </a:rPr>
              <a:t>                      (антитеррористической защищенности), ведется</a:t>
            </a:r>
          </a:p>
          <a:p>
            <a:pPr algn="just"/>
            <a:r>
              <a:rPr lang="ru-RU" sz="2000" b="1" dirty="0" smtClean="0">
                <a:solidFill>
                  <a:srgbClr val="0070C0"/>
                </a:solidFill>
              </a:rPr>
              <a:t>                        круглосуточное наружное видеонаблюдение.</a:t>
            </a:r>
            <a:endParaRPr lang="ru-RU" sz="2000" b="1" dirty="0">
              <a:solidFill>
                <a:srgbClr val="0070C0"/>
              </a:solidFill>
              <a:latin typeface="Garamond" pitchFamily="18" charset="0"/>
            </a:endParaRP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71406" y="4714884"/>
            <a:ext cx="2357454" cy="204817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357158"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rgbClr val="0070C0"/>
                </a:solidFill>
              </a:rPr>
              <a:t>Важнейшей характеристикой качества работы педагогического коллектива является состояние здоровья,</a:t>
            </a:r>
          </a:p>
          <a:p>
            <a:pPr algn="just"/>
            <a:r>
              <a:rPr lang="ru-RU" sz="2000" b="1" dirty="0" smtClean="0">
                <a:solidFill>
                  <a:srgbClr val="0070C0"/>
                </a:solidFill>
              </a:rPr>
              <a:t>физического развития и эмоционального благополучия</a:t>
            </a:r>
          </a:p>
          <a:p>
            <a:pPr algn="just"/>
            <a:r>
              <a:rPr lang="ru-RU" sz="2000" b="1" dirty="0" smtClean="0">
                <a:solidFill>
                  <a:srgbClr val="0070C0"/>
                </a:solidFill>
              </a:rPr>
              <a:t>детей.</a:t>
            </a:r>
          </a:p>
          <a:p>
            <a:pPr indent="457200" algn="just"/>
            <a:r>
              <a:rPr lang="ru-RU" sz="2000" b="1" dirty="0" smtClean="0">
                <a:solidFill>
                  <a:srgbClr val="0070C0"/>
                </a:solidFill>
              </a:rPr>
              <a:t>В 2019 - 2020 учебном году проводились мероприятия по</a:t>
            </a:r>
          </a:p>
          <a:p>
            <a:pPr algn="just"/>
            <a:r>
              <a:rPr lang="ru-RU" sz="2000" b="1" dirty="0" smtClean="0">
                <a:solidFill>
                  <a:srgbClr val="0070C0"/>
                </a:solidFill>
              </a:rPr>
              <a:t>сохранению и укреплению здоровья детей. Оздоровительная работа велась по следующим направлениям:</a:t>
            </a:r>
          </a:p>
          <a:p>
            <a:pPr algn="just"/>
            <a:r>
              <a:rPr lang="ru-RU" sz="2000" b="1" dirty="0" smtClean="0">
                <a:solidFill>
                  <a:srgbClr val="0070C0"/>
                </a:solidFill>
              </a:rPr>
              <a:t>-соблюдение режима дня;</a:t>
            </a:r>
          </a:p>
          <a:p>
            <a:pPr algn="just"/>
            <a:r>
              <a:rPr lang="ru-RU" sz="2000" b="1" dirty="0" smtClean="0">
                <a:solidFill>
                  <a:srgbClr val="0070C0"/>
                </a:solidFill>
              </a:rPr>
              <a:t>-учет гигиенических требований;</a:t>
            </a:r>
          </a:p>
          <a:p>
            <a:pPr algn="just"/>
            <a:r>
              <a:rPr lang="ru-RU" sz="2000" b="1" dirty="0" smtClean="0">
                <a:solidFill>
                  <a:srgbClr val="0070C0"/>
                </a:solidFill>
              </a:rPr>
              <a:t>-соблюдение двигательного режима в группах и на прогулке;</a:t>
            </a:r>
          </a:p>
          <a:p>
            <a:pPr algn="just"/>
            <a:r>
              <a:rPr lang="ru-RU" sz="2000" b="1" dirty="0" smtClean="0">
                <a:solidFill>
                  <a:srgbClr val="0070C0"/>
                </a:solidFill>
              </a:rPr>
              <a:t>-закаливающие мероприятия (с детьми проводятся умывание холодно водой, обливание рук по локоть, соблюдение температурного режима, в теплую погоду прием</a:t>
            </a:r>
          </a:p>
          <a:p>
            <a:pPr algn="just"/>
            <a:r>
              <a:rPr lang="ru-RU" sz="2000" b="1" dirty="0" smtClean="0">
                <a:solidFill>
                  <a:srgbClr val="0070C0"/>
                </a:solidFill>
              </a:rPr>
              <a:t>детей на свежем воздухе, проведение утренней гимнастики</a:t>
            </a:r>
          </a:p>
          <a:p>
            <a:pPr algn="just"/>
            <a:r>
              <a:rPr lang="ru-RU" sz="2000" b="1" dirty="0" smtClean="0">
                <a:solidFill>
                  <a:srgbClr val="0070C0"/>
                </a:solidFill>
              </a:rPr>
              <a:t>    и физкультурных занятий на улице, гимнастика после сна,</a:t>
            </a:r>
          </a:p>
          <a:p>
            <a:pPr algn="just"/>
            <a:r>
              <a:rPr lang="ru-RU" sz="2000" b="1" dirty="0" smtClean="0">
                <a:solidFill>
                  <a:srgbClr val="0070C0"/>
                </a:solidFill>
              </a:rPr>
              <a:t>                      сухой дождь, сенсорные дорожки, летом</a:t>
            </a:r>
          </a:p>
          <a:p>
            <a:pPr algn="just"/>
            <a:r>
              <a:rPr lang="ru-RU" sz="2000" b="1" dirty="0" smtClean="0">
                <a:solidFill>
                  <a:srgbClr val="0070C0"/>
                </a:solidFill>
              </a:rPr>
              <a:t>                            контрастное обливание ног).</a:t>
            </a:r>
          </a:p>
          <a:p>
            <a:pPr algn="just"/>
            <a:r>
              <a:rPr lang="ru-RU" sz="2000" b="1" dirty="0" smtClean="0">
                <a:solidFill>
                  <a:srgbClr val="0070C0"/>
                </a:solidFill>
              </a:rPr>
              <a:t>                             Ежедневно согласно графику, проводится</a:t>
            </a:r>
          </a:p>
          <a:p>
            <a:pPr algn="just"/>
            <a:r>
              <a:rPr lang="ru-RU" sz="2000" b="1" dirty="0" smtClean="0">
                <a:solidFill>
                  <a:srgbClr val="0070C0"/>
                </a:solidFill>
              </a:rPr>
              <a:t>                      сквозное проветривание всех помещений МДОУ.</a:t>
            </a:r>
            <a:endParaRPr lang="ru-RU" sz="2000" b="1" dirty="0">
              <a:solidFill>
                <a:srgbClr val="0070C0"/>
              </a:solidFill>
              <a:latin typeface="Garamond" pitchFamily="18" charset="0"/>
            </a:endParaRP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71406" y="4714884"/>
            <a:ext cx="2357454" cy="204817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285720"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rgbClr val="0070C0"/>
                </a:solidFill>
              </a:rPr>
              <a:t>Режим работы и расписание ОДД составлены в соответствии с требованиями </a:t>
            </a:r>
            <a:r>
              <a:rPr lang="ru-RU" sz="2000" b="1" dirty="0" err="1" smtClean="0">
                <a:solidFill>
                  <a:srgbClr val="0070C0"/>
                </a:solidFill>
              </a:rPr>
              <a:t>СаНиПина</a:t>
            </a:r>
            <a:r>
              <a:rPr lang="ru-RU" sz="2000" b="1" dirty="0" smtClean="0">
                <a:solidFill>
                  <a:srgbClr val="0070C0"/>
                </a:solidFill>
              </a:rPr>
              <a:t> и нормативными документами государственных и муниципальных органов. Мебель в каждой группе подобрана в соответствии с возрастом и ростом ребенка.</a:t>
            </a:r>
          </a:p>
          <a:p>
            <a:pPr indent="457200" algn="just"/>
            <a:r>
              <a:rPr lang="ru-RU" sz="2000" b="1" dirty="0" smtClean="0">
                <a:solidFill>
                  <a:srgbClr val="0070C0"/>
                </a:solidFill>
              </a:rPr>
              <a:t>В детском саду 4-х разовое питание. Соблюдены все нормы питания и калорийности. С целью оздоровления детей даются фрукты и соки, проводится витаминизация 3-го </a:t>
            </a:r>
            <a:r>
              <a:rPr lang="ru-RU" sz="2000" b="1" dirty="0" err="1" smtClean="0">
                <a:solidFill>
                  <a:srgbClr val="0070C0"/>
                </a:solidFill>
              </a:rPr>
              <a:t>блюда.Охват</a:t>
            </a:r>
            <a:r>
              <a:rPr lang="ru-RU" sz="2000" b="1" dirty="0" smtClean="0">
                <a:solidFill>
                  <a:srgbClr val="0070C0"/>
                </a:solidFill>
              </a:rPr>
              <a:t> детей мед. обследованием 100%. Оснащение медицинским оборудованием и инструментарием 90%. Наличие базового ассортимента лекарственных средств 100%. </a:t>
            </a:r>
          </a:p>
          <a:p>
            <a:pPr indent="457200" algn="just"/>
            <a:r>
              <a:rPr lang="ru-RU" sz="2000" b="1" dirty="0" smtClean="0">
                <a:solidFill>
                  <a:srgbClr val="0070C0"/>
                </a:solidFill>
              </a:rPr>
              <a:t>Для обеспечения двигательной активности детей педагоги используют следующие формы работы: утренняя гимнастика, прогулка с проведением подвижных игр,</a:t>
            </a:r>
          </a:p>
          <a:p>
            <a:pPr indent="457200" algn="just"/>
            <a:r>
              <a:rPr lang="ru-RU" sz="2000" b="1" dirty="0" smtClean="0">
                <a:solidFill>
                  <a:srgbClr val="0070C0"/>
                </a:solidFill>
              </a:rPr>
              <a:t>    гимнастика после сна. В МДОУ проводятся следующие</a:t>
            </a:r>
          </a:p>
          <a:p>
            <a:pPr indent="457200" algn="just"/>
            <a:r>
              <a:rPr lang="ru-RU" sz="2000" b="1" dirty="0" smtClean="0">
                <a:solidFill>
                  <a:srgbClr val="0070C0"/>
                </a:solidFill>
              </a:rPr>
              <a:t>               виды закаливания: ходьба босиком по сенсорным</a:t>
            </a:r>
          </a:p>
          <a:p>
            <a:pPr indent="457200" algn="just"/>
            <a:r>
              <a:rPr lang="ru-RU" sz="2000" b="1" dirty="0" smtClean="0">
                <a:solidFill>
                  <a:srgbClr val="0070C0"/>
                </a:solidFill>
              </a:rPr>
              <a:t>                      дорожкам, дыхательная гимнастика,</a:t>
            </a:r>
          </a:p>
          <a:p>
            <a:pPr indent="457200" algn="just"/>
            <a:r>
              <a:rPr lang="ru-RU" sz="2000" b="1" dirty="0" smtClean="0">
                <a:solidFill>
                  <a:srgbClr val="0070C0"/>
                </a:solidFill>
              </a:rPr>
              <a:t>                обливание рук по локоть, работает спортивный</a:t>
            </a:r>
          </a:p>
          <a:p>
            <a:pPr indent="457200" algn="just"/>
            <a:r>
              <a:rPr lang="ru-RU" sz="2000" b="1" dirty="0" smtClean="0">
                <a:solidFill>
                  <a:srgbClr val="0070C0"/>
                </a:solidFill>
              </a:rPr>
              <a:t>                          кружок «Спортивный калейдоскоп».</a:t>
            </a:r>
            <a:endParaRPr lang="ru-RU" sz="2000" b="1" dirty="0">
              <a:solidFill>
                <a:srgbClr val="0070C0"/>
              </a:solidFill>
              <a:latin typeface="Garamond" pitchFamily="18" charset="0"/>
            </a:endParaRP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71406" y="4714884"/>
            <a:ext cx="2357454" cy="204817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ДЕТСКИЙ САД\Рабочий стол\hello_html_m5b1fdaac.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
        <p:nvSpPr>
          <p:cNvPr id="9" name="Скругленный прямоугольник 8"/>
          <p:cNvSpPr/>
          <p:nvPr/>
        </p:nvSpPr>
        <p:spPr>
          <a:xfrm>
            <a:off x="285720" y="214290"/>
            <a:ext cx="8501122" cy="6143668"/>
          </a:xfrm>
          <a:prstGeom prst="roundRect">
            <a:avLst/>
          </a:prstGeom>
          <a:solidFill>
            <a:schemeClr val="accent3">
              <a:lumMod val="20000"/>
              <a:lumOff val="80000"/>
              <a:alpha val="70000"/>
            </a:schemeClr>
          </a:solidFill>
          <a:ln>
            <a:solidFill>
              <a:schemeClr val="bg1">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r>
              <a:rPr lang="ru-RU" sz="2000" b="1" dirty="0" smtClean="0">
                <a:solidFill>
                  <a:srgbClr val="0070C0"/>
                </a:solidFill>
              </a:rPr>
              <a:t>В МДОУ созданы благоприятные медико-социальные условия для укрепления здоровья воспитанников. Оздоровительные мероприятия, витаминизация проходили согласно плану. Диспансеризация детей проводилась в полном объеме. </a:t>
            </a:r>
          </a:p>
          <a:p>
            <a:pPr indent="457200" algn="just"/>
            <a:r>
              <a:rPr lang="ru-RU" sz="2000" b="1" dirty="0" smtClean="0">
                <a:solidFill>
                  <a:srgbClr val="0070C0"/>
                </a:solidFill>
              </a:rPr>
              <a:t>Между МДОУ детским садом и детской поликлиникой № 1 заключен договор на медицинское обслуживание, согласно которому в МДОУ работает 1 медсестра и 2 раза в неделю врач педиатр. В начале учебного года разрабатывается план оздоровительных мероприятий на год.</a:t>
            </a:r>
          </a:p>
          <a:p>
            <a:pPr indent="457200" algn="just"/>
            <a:endParaRPr lang="ru-RU" sz="2000" b="1" dirty="0" smtClean="0"/>
          </a:p>
          <a:p>
            <a:pPr indent="457200" algn="just"/>
            <a:endParaRPr lang="ru-RU" sz="2000" b="1" dirty="0" smtClean="0"/>
          </a:p>
          <a:p>
            <a:pPr indent="457200" algn="just"/>
            <a:endParaRPr lang="ru-RU" sz="2000" b="1" dirty="0" smtClean="0"/>
          </a:p>
          <a:p>
            <a:pPr indent="457200" algn="just"/>
            <a:endParaRPr lang="ru-RU" sz="2000" b="1" dirty="0" smtClean="0"/>
          </a:p>
          <a:p>
            <a:pPr indent="457200" algn="just"/>
            <a:endParaRPr lang="ru-RU" sz="2000" b="1" dirty="0" smtClean="0"/>
          </a:p>
          <a:p>
            <a:pPr indent="457200" algn="just"/>
            <a:endParaRPr lang="ru-RU" sz="2000" b="1" dirty="0" smtClean="0"/>
          </a:p>
          <a:p>
            <a:pPr indent="457200" algn="just"/>
            <a:endParaRPr lang="ru-RU" sz="2000" b="1" dirty="0" smtClean="0"/>
          </a:p>
          <a:p>
            <a:pPr indent="457200" algn="just"/>
            <a:endParaRPr lang="ru-RU" sz="2000" b="1" dirty="0" smtClean="0"/>
          </a:p>
          <a:p>
            <a:pPr indent="457200" algn="just"/>
            <a:r>
              <a:rPr lang="ru-RU" sz="2000" b="1" dirty="0" smtClean="0"/>
              <a:t>                                                                                                                                                                                                                                             </a:t>
            </a:r>
          </a:p>
          <a:p>
            <a:pPr indent="457200" algn="just"/>
            <a:endParaRPr lang="ru-RU" sz="2000" b="1" dirty="0">
              <a:solidFill>
                <a:srgbClr val="0070C0"/>
              </a:solidFill>
              <a:latin typeface="Garamond" pitchFamily="18" charset="0"/>
            </a:endParaRPr>
          </a:p>
        </p:txBody>
      </p:sp>
      <p:pic>
        <p:nvPicPr>
          <p:cNvPr id="10" name="Picture 2" descr="C:\Documents and Settings\ДЕТСКИЙ САД\Рабочий стол\2141169 - копия (8).png"/>
          <p:cNvPicPr>
            <a:picLocks noChangeAspect="1" noChangeArrowheads="1"/>
          </p:cNvPicPr>
          <p:nvPr/>
        </p:nvPicPr>
        <p:blipFill>
          <a:blip r:embed="rId3" cstate="print"/>
          <a:srcRect/>
          <a:stretch>
            <a:fillRect/>
          </a:stretch>
        </p:blipFill>
        <p:spPr bwMode="auto">
          <a:xfrm>
            <a:off x="71406" y="4714884"/>
            <a:ext cx="2357454" cy="2048179"/>
          </a:xfrm>
          <a:prstGeom prst="rect">
            <a:avLst/>
          </a:prstGeom>
          <a:noFill/>
        </p:spPr>
      </p:pic>
      <p:graphicFrame>
        <p:nvGraphicFramePr>
          <p:cNvPr id="5" name="Таблица 4"/>
          <p:cNvGraphicFramePr>
            <a:graphicFrameLocks noGrp="1"/>
          </p:cNvGraphicFramePr>
          <p:nvPr/>
        </p:nvGraphicFramePr>
        <p:xfrm>
          <a:off x="3786181" y="3429000"/>
          <a:ext cx="4572033" cy="2551750"/>
        </p:xfrm>
        <a:graphic>
          <a:graphicData uri="http://schemas.openxmlformats.org/drawingml/2006/table">
            <a:tbl>
              <a:tblPr firstRow="1" bandRow="1">
                <a:tableStyleId>{5C22544A-7EE6-4342-B048-85BDC9FD1C3A}</a:tableStyleId>
              </a:tblPr>
              <a:tblGrid>
                <a:gridCol w="1729959"/>
                <a:gridCol w="1482821"/>
                <a:gridCol w="1359253"/>
              </a:tblGrid>
              <a:tr h="357190">
                <a:tc>
                  <a:txBody>
                    <a:bodyPr/>
                    <a:lstStyle/>
                    <a:p>
                      <a:r>
                        <a:rPr lang="ru-RU" sz="1400" dirty="0" smtClean="0"/>
                        <a:t>Заболевания</a:t>
                      </a:r>
                      <a:endParaRPr lang="ru-RU" sz="1400" dirty="0"/>
                    </a:p>
                  </a:txBody>
                  <a:tcPr/>
                </a:tc>
                <a:tc>
                  <a:txBody>
                    <a:bodyPr/>
                    <a:lstStyle/>
                    <a:p>
                      <a:r>
                        <a:rPr lang="ru-RU" sz="1400" dirty="0" smtClean="0"/>
                        <a:t>Начало года</a:t>
                      </a:r>
                      <a:endParaRPr lang="ru-RU" sz="1400" dirty="0"/>
                    </a:p>
                  </a:txBody>
                  <a:tcPr/>
                </a:tc>
                <a:tc>
                  <a:txBody>
                    <a:bodyPr/>
                    <a:lstStyle/>
                    <a:p>
                      <a:r>
                        <a:rPr lang="ru-RU" sz="1400" dirty="0" smtClean="0"/>
                        <a:t>Конец года</a:t>
                      </a:r>
                      <a:endParaRPr lang="ru-RU" sz="1400" dirty="0"/>
                    </a:p>
                  </a:txBody>
                  <a:tcPr/>
                </a:tc>
              </a:tr>
              <a:tr h="503627">
                <a:tc>
                  <a:txBody>
                    <a:bodyPr/>
                    <a:lstStyle/>
                    <a:p>
                      <a:pPr algn="just"/>
                      <a:r>
                        <a:rPr lang="ru-RU" sz="1400" b="1" dirty="0" smtClean="0"/>
                        <a:t>Общее количество заболеваний </a:t>
                      </a:r>
                      <a:endParaRPr lang="ru-RU" sz="1400" b="1" dirty="0"/>
                    </a:p>
                  </a:txBody>
                  <a:tcPr/>
                </a:tc>
                <a:tc>
                  <a:txBody>
                    <a:bodyPr/>
                    <a:lstStyle/>
                    <a:p>
                      <a:pPr algn="ctr"/>
                      <a:r>
                        <a:rPr lang="ru-RU" sz="1400" dirty="0" smtClean="0"/>
                        <a:t>1042</a:t>
                      </a:r>
                      <a:endParaRPr lang="ru-RU" sz="1400" dirty="0"/>
                    </a:p>
                  </a:txBody>
                  <a:tcPr/>
                </a:tc>
                <a:tc>
                  <a:txBody>
                    <a:bodyPr/>
                    <a:lstStyle/>
                    <a:p>
                      <a:pPr algn="ctr"/>
                      <a:r>
                        <a:rPr lang="ru-RU" sz="1400" dirty="0" smtClean="0"/>
                        <a:t>3594</a:t>
                      </a:r>
                      <a:endParaRPr lang="ru-RU" sz="1400" dirty="0"/>
                    </a:p>
                  </a:txBody>
                  <a:tcPr/>
                </a:tc>
              </a:tr>
              <a:tr h="503627">
                <a:tc>
                  <a:txBody>
                    <a:bodyPr/>
                    <a:lstStyle/>
                    <a:p>
                      <a:pPr algn="just"/>
                      <a:r>
                        <a:rPr lang="ru-RU" sz="1400" b="1" dirty="0" smtClean="0"/>
                        <a:t>Количество</a:t>
                      </a:r>
                      <a:r>
                        <a:rPr lang="ru-RU" sz="1400" b="1" baseline="0" dirty="0" smtClean="0"/>
                        <a:t> инфекционных заболеваний</a:t>
                      </a:r>
                      <a:endParaRPr lang="ru-RU" sz="1400" b="1" dirty="0"/>
                    </a:p>
                  </a:txBody>
                  <a:tcPr/>
                </a:tc>
                <a:tc>
                  <a:txBody>
                    <a:bodyPr/>
                    <a:lstStyle/>
                    <a:p>
                      <a:pPr algn="ctr"/>
                      <a:r>
                        <a:rPr lang="ru-RU" sz="1400" dirty="0" smtClean="0"/>
                        <a:t>0</a:t>
                      </a:r>
                      <a:endParaRPr lang="ru-RU" sz="1400" dirty="0"/>
                    </a:p>
                  </a:txBody>
                  <a:tcPr/>
                </a:tc>
                <a:tc>
                  <a:txBody>
                    <a:bodyPr/>
                    <a:lstStyle/>
                    <a:p>
                      <a:pPr algn="ctr"/>
                      <a:r>
                        <a:rPr lang="ru-RU" sz="1400" dirty="0" smtClean="0"/>
                        <a:t>0</a:t>
                      </a:r>
                      <a:endParaRPr lang="ru-RU" sz="1400" dirty="0"/>
                    </a:p>
                  </a:txBody>
                  <a:tcPr/>
                </a:tc>
              </a:tr>
              <a:tr h="503627">
                <a:tc>
                  <a:txBody>
                    <a:bodyPr/>
                    <a:lstStyle/>
                    <a:p>
                      <a:pPr algn="just"/>
                      <a:r>
                        <a:rPr lang="ru-RU" sz="1400" b="1" dirty="0" smtClean="0"/>
                        <a:t>Количество</a:t>
                      </a:r>
                      <a:r>
                        <a:rPr lang="ru-RU" sz="1400" b="1" baseline="0" dirty="0" smtClean="0"/>
                        <a:t> соматических заболеваний </a:t>
                      </a:r>
                      <a:endParaRPr lang="ru-RU" sz="1400" b="1" dirty="0"/>
                    </a:p>
                  </a:txBody>
                  <a:tcPr/>
                </a:tc>
                <a:tc>
                  <a:txBody>
                    <a:bodyPr/>
                    <a:lstStyle/>
                    <a:p>
                      <a:pPr algn="ctr"/>
                      <a:r>
                        <a:rPr lang="ru-RU" sz="1400" dirty="0" smtClean="0"/>
                        <a:t>1042</a:t>
                      </a:r>
                      <a:endParaRPr lang="ru-RU" sz="1400" dirty="0"/>
                    </a:p>
                  </a:txBody>
                  <a:tcPr/>
                </a:tc>
                <a:tc>
                  <a:txBody>
                    <a:bodyPr/>
                    <a:lstStyle/>
                    <a:p>
                      <a:pPr algn="ctr"/>
                      <a:r>
                        <a:rPr lang="ru-RU" sz="1400" dirty="0" smtClean="0"/>
                        <a:t>3594</a:t>
                      </a:r>
                      <a:endParaRPr lang="ru-RU" sz="1400" dirty="0"/>
                    </a:p>
                  </a:txBody>
                  <a:tcPr/>
                </a:tc>
              </a:tr>
            </a:tbl>
          </a:graphicData>
        </a:graphic>
      </p:graphicFrame>
      <p:graphicFrame>
        <p:nvGraphicFramePr>
          <p:cNvPr id="7" name="Таблица 6"/>
          <p:cNvGraphicFramePr>
            <a:graphicFrameLocks noGrp="1"/>
          </p:cNvGraphicFramePr>
          <p:nvPr/>
        </p:nvGraphicFramePr>
        <p:xfrm>
          <a:off x="714347" y="3429000"/>
          <a:ext cx="2643207" cy="1630680"/>
        </p:xfrm>
        <a:graphic>
          <a:graphicData uri="http://schemas.openxmlformats.org/drawingml/2006/table">
            <a:tbl>
              <a:tblPr firstRow="1" bandRow="1">
                <a:tableStyleId>{5C22544A-7EE6-4342-B048-85BDC9FD1C3A}</a:tableStyleId>
              </a:tblPr>
              <a:tblGrid>
                <a:gridCol w="1000133"/>
                <a:gridCol w="857256"/>
                <a:gridCol w="785818"/>
              </a:tblGrid>
              <a:tr h="370840">
                <a:tc>
                  <a:txBody>
                    <a:bodyPr/>
                    <a:lstStyle/>
                    <a:p>
                      <a:r>
                        <a:rPr lang="ru-RU" sz="1400" dirty="0" smtClean="0"/>
                        <a:t>Группа здоровья</a:t>
                      </a:r>
                      <a:endParaRPr lang="ru-RU" sz="1400" dirty="0"/>
                    </a:p>
                  </a:txBody>
                  <a:tcPr/>
                </a:tc>
                <a:tc>
                  <a:txBody>
                    <a:bodyPr/>
                    <a:lstStyle/>
                    <a:p>
                      <a:r>
                        <a:rPr lang="ru-RU" sz="1400" dirty="0" smtClean="0"/>
                        <a:t>Начало года</a:t>
                      </a:r>
                      <a:endParaRPr lang="ru-RU" sz="1400" dirty="0"/>
                    </a:p>
                  </a:txBody>
                  <a:tcPr/>
                </a:tc>
                <a:tc>
                  <a:txBody>
                    <a:bodyPr/>
                    <a:lstStyle/>
                    <a:p>
                      <a:r>
                        <a:rPr lang="ru-RU" sz="1400" dirty="0" smtClean="0"/>
                        <a:t>Конец года</a:t>
                      </a:r>
                      <a:endParaRPr lang="ru-RU" sz="1400" dirty="0"/>
                    </a:p>
                  </a:txBody>
                  <a:tcPr/>
                </a:tc>
              </a:tr>
              <a:tr h="370840">
                <a:tc>
                  <a:txBody>
                    <a:bodyPr/>
                    <a:lstStyle/>
                    <a:p>
                      <a:pPr algn="ctr"/>
                      <a:r>
                        <a:rPr lang="ru-RU" sz="1400" b="1" dirty="0" smtClean="0"/>
                        <a:t>1</a:t>
                      </a:r>
                      <a:endParaRPr lang="ru-RU" sz="1400" b="1" dirty="0"/>
                    </a:p>
                  </a:txBody>
                  <a:tcPr/>
                </a:tc>
                <a:tc>
                  <a:txBody>
                    <a:bodyPr/>
                    <a:lstStyle/>
                    <a:p>
                      <a:pPr algn="ctr"/>
                      <a:r>
                        <a:rPr lang="ru-RU" sz="1400" dirty="0" smtClean="0"/>
                        <a:t>83</a:t>
                      </a:r>
                      <a:endParaRPr lang="ru-RU" sz="1400" dirty="0"/>
                    </a:p>
                  </a:txBody>
                  <a:tcPr/>
                </a:tc>
                <a:tc>
                  <a:txBody>
                    <a:bodyPr/>
                    <a:lstStyle/>
                    <a:p>
                      <a:pPr algn="ctr"/>
                      <a:r>
                        <a:rPr lang="ru-RU" sz="1400" dirty="0" smtClean="0"/>
                        <a:t>83</a:t>
                      </a:r>
                      <a:endParaRPr lang="ru-RU" sz="1400" dirty="0"/>
                    </a:p>
                  </a:txBody>
                  <a:tcPr/>
                </a:tc>
              </a:tr>
              <a:tr h="370840">
                <a:tc>
                  <a:txBody>
                    <a:bodyPr/>
                    <a:lstStyle/>
                    <a:p>
                      <a:pPr algn="ctr"/>
                      <a:r>
                        <a:rPr lang="ru-RU" sz="1400" b="1" dirty="0" smtClean="0"/>
                        <a:t>2</a:t>
                      </a:r>
                      <a:endParaRPr lang="ru-RU" sz="1400" b="1" dirty="0"/>
                    </a:p>
                  </a:txBody>
                  <a:tcPr/>
                </a:tc>
                <a:tc>
                  <a:txBody>
                    <a:bodyPr/>
                    <a:lstStyle/>
                    <a:p>
                      <a:pPr algn="ctr"/>
                      <a:r>
                        <a:rPr lang="ru-RU" sz="1400" dirty="0" smtClean="0"/>
                        <a:t>79</a:t>
                      </a:r>
                      <a:endParaRPr lang="ru-RU" sz="1400" dirty="0"/>
                    </a:p>
                  </a:txBody>
                  <a:tcPr/>
                </a:tc>
                <a:tc>
                  <a:txBody>
                    <a:bodyPr/>
                    <a:lstStyle/>
                    <a:p>
                      <a:pPr algn="ctr"/>
                      <a:r>
                        <a:rPr lang="ru-RU" sz="1400" dirty="0" smtClean="0"/>
                        <a:t>79</a:t>
                      </a:r>
                      <a:endParaRPr lang="ru-RU" sz="1400" dirty="0"/>
                    </a:p>
                  </a:txBody>
                  <a:tcPr/>
                </a:tc>
              </a:tr>
              <a:tr h="370840">
                <a:tc>
                  <a:txBody>
                    <a:bodyPr/>
                    <a:lstStyle/>
                    <a:p>
                      <a:pPr algn="ctr"/>
                      <a:r>
                        <a:rPr lang="ru-RU" sz="1400" b="1" dirty="0" smtClean="0"/>
                        <a:t>3</a:t>
                      </a:r>
                      <a:endParaRPr lang="ru-RU" sz="1400" b="1" dirty="0"/>
                    </a:p>
                  </a:txBody>
                  <a:tcPr/>
                </a:tc>
                <a:tc>
                  <a:txBody>
                    <a:bodyPr/>
                    <a:lstStyle/>
                    <a:p>
                      <a:pPr algn="ctr"/>
                      <a:r>
                        <a:rPr lang="ru-RU" sz="1400" dirty="0" smtClean="0"/>
                        <a:t>10</a:t>
                      </a:r>
                      <a:endParaRPr lang="ru-RU" sz="1400" dirty="0"/>
                    </a:p>
                  </a:txBody>
                  <a:tcPr/>
                </a:tc>
                <a:tc>
                  <a:txBody>
                    <a:bodyPr/>
                    <a:lstStyle/>
                    <a:p>
                      <a:pPr algn="ctr"/>
                      <a:r>
                        <a:rPr lang="ru-RU" sz="1400" dirty="0" smtClean="0"/>
                        <a:t>10</a:t>
                      </a:r>
                      <a:endParaRPr lang="ru-RU" sz="1400"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500</TotalTime>
  <Words>1959</Words>
  <PresentationFormat>Экран (4:3)</PresentationFormat>
  <Paragraphs>192</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МДОУ детский сад №35 "Звездочка"</cp:lastModifiedBy>
  <cp:revision>55</cp:revision>
  <dcterms:modified xsi:type="dcterms:W3CDTF">2021-02-04T06:27:58Z</dcterms:modified>
</cp:coreProperties>
</file>