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x="12192000" cy="6858000"/>
  <p:notesSz cx="12192000" cy="6858000"/>
  <p:embeddedFontLst>
    <p:embeddedFont>
      <p:font typeface="Arial" panose="00000000000000000000" pitchFamily="34" charset="1"/>
      <p:regular r:id="rId62"/>
    </p:embeddedFont>
    <p:embeddedFont>
      <p:font typeface="Calibri" panose="00000000000000000000" pitchFamily="34" charset="1"/>
      <p:regular r:id="rId60"/>
    </p:embeddedFont>
    <p:embeddedFont>
      <p:font typeface="Symbol" panose="00000000000000000000" pitchFamily="18" charset="2"/>
      <p:regular r:id="rId63"/>
    </p:embeddedFont>
    <p:embeddedFont>
      <p:font typeface="Times New Roman" panose="00000000000000000000" pitchFamily="18" charset="1"/>
      <p:regular r:id="rId56"/>
      <p:bold r:id="rId57"/>
      <p:italic r:id="rId58"/>
      <p:boldItalic r:id="rId59"/>
    </p:embeddedFont>
    <p:embeddedFont>
      <p:font typeface="Wingdings" panose="00000000000000000000" pitchFamily="2" charset="2"/>
      <p:regular r:id="rId6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font" Target="fonts/font1.fntdata"/><Relationship Id="rId57" Type="http://schemas.openxmlformats.org/officeDocument/2006/relationships/font" Target="fonts/font2.fntdata"/><Relationship Id="rId58" Type="http://schemas.openxmlformats.org/officeDocument/2006/relationships/font" Target="fonts/font3.fntdata"/><Relationship Id="rId59" Type="http://schemas.openxmlformats.org/officeDocument/2006/relationships/font" Target="fonts/font4.fntdata"/><Relationship Id="rId60" Type="http://schemas.openxmlformats.org/officeDocument/2006/relationships/font" Target="fonts/font5.fntdata"/><Relationship Id="rId61" Type="http://schemas.openxmlformats.org/officeDocument/2006/relationships/font" Target="fonts/font6.fntdata"/><Relationship Id="rId62" Type="http://schemas.openxmlformats.org/officeDocument/2006/relationships/font" Target="fonts/font7.fntdata"/><Relationship Id="rId63" Type="http://schemas.openxmlformats.org/officeDocument/2006/relationships/font" Target="fonts/font8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23" y="6606539"/>
            <a:ext cx="1007744" cy="251460"/>
          </a:xfrm>
          <a:custGeom>
            <a:avLst/>
            <a:gdLst/>
            <a:ahLst/>
            <a:cxnLst/>
            <a:rect l="l" t="t" r="r" b="b"/>
            <a:pathLst>
              <a:path w="1007744" h="251459">
                <a:moveTo>
                  <a:pt x="1007363" y="0"/>
                </a:moveTo>
                <a:lnTo>
                  <a:pt x="0" y="0"/>
                </a:lnTo>
                <a:lnTo>
                  <a:pt x="0" y="251459"/>
                </a:lnTo>
                <a:lnTo>
                  <a:pt x="1007363" y="251459"/>
                </a:lnTo>
                <a:lnTo>
                  <a:pt x="1007363" y="0"/>
                </a:lnTo>
                <a:close/>
              </a:path>
            </a:pathLst>
          </a:custGeom>
          <a:solidFill>
            <a:srgbClr val="CC3300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007363" y="6606539"/>
            <a:ext cx="11184890" cy="251460"/>
          </a:xfrm>
          <a:custGeom>
            <a:avLst/>
            <a:gdLst/>
            <a:ahLst/>
            <a:cxnLst/>
            <a:rect l="l" t="t" r="r" b="b"/>
            <a:pathLst>
              <a:path w="11184890" h="251459">
                <a:moveTo>
                  <a:pt x="11184636" y="0"/>
                </a:moveTo>
                <a:lnTo>
                  <a:pt x="0" y="0"/>
                </a:lnTo>
                <a:lnTo>
                  <a:pt x="0" y="251459"/>
                </a:lnTo>
                <a:lnTo>
                  <a:pt x="11184636" y="251459"/>
                </a:lnTo>
                <a:lnTo>
                  <a:pt x="11184636" y="0"/>
                </a:lnTo>
                <a:close/>
              </a:path>
            </a:pathLst>
          </a:custGeom>
          <a:solidFill>
            <a:srgbClr val="001F5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888491"/>
            <a:ext cx="11160760" cy="36830"/>
          </a:xfrm>
          <a:custGeom>
            <a:avLst/>
            <a:gdLst/>
            <a:ahLst/>
            <a:cxnLst/>
            <a:rect l="l" t="t" r="r" b="b"/>
            <a:pathLst>
              <a:path w="11160760" h="36830">
                <a:moveTo>
                  <a:pt x="11160252" y="0"/>
                </a:moveTo>
                <a:lnTo>
                  <a:pt x="0" y="0"/>
                </a:lnTo>
                <a:lnTo>
                  <a:pt x="0" y="36575"/>
                </a:lnTo>
                <a:lnTo>
                  <a:pt x="11160252" y="36575"/>
                </a:lnTo>
                <a:lnTo>
                  <a:pt x="11160252" y="0"/>
                </a:lnTo>
                <a:close/>
              </a:path>
            </a:pathLst>
          </a:custGeom>
          <a:solidFill>
            <a:srgbClr val="D55C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1160252" y="888491"/>
            <a:ext cx="1031875" cy="36830"/>
          </a:xfrm>
          <a:custGeom>
            <a:avLst/>
            <a:gdLst/>
            <a:ahLst/>
            <a:cxnLst/>
            <a:rect l="l" t="t" r="r" b="b"/>
            <a:pathLst>
              <a:path w="1031875" h="36830">
                <a:moveTo>
                  <a:pt x="1031748" y="0"/>
                </a:moveTo>
                <a:lnTo>
                  <a:pt x="0" y="0"/>
                </a:lnTo>
                <a:lnTo>
                  <a:pt x="0" y="36575"/>
                </a:lnTo>
                <a:lnTo>
                  <a:pt x="1031748" y="36575"/>
                </a:lnTo>
                <a:lnTo>
                  <a:pt x="1031748" y="0"/>
                </a:lnTo>
                <a:close/>
              </a:path>
            </a:pathLst>
          </a:custGeom>
          <a:solidFill>
            <a:srgbClr val="334D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23" y="6606539"/>
            <a:ext cx="1007744" cy="251460"/>
          </a:xfrm>
          <a:custGeom>
            <a:avLst/>
            <a:gdLst/>
            <a:ahLst/>
            <a:cxnLst/>
            <a:rect l="l" t="t" r="r" b="b"/>
            <a:pathLst>
              <a:path w="1007744" h="251459">
                <a:moveTo>
                  <a:pt x="1007363" y="0"/>
                </a:moveTo>
                <a:lnTo>
                  <a:pt x="0" y="0"/>
                </a:lnTo>
                <a:lnTo>
                  <a:pt x="0" y="251459"/>
                </a:lnTo>
                <a:lnTo>
                  <a:pt x="1007363" y="251459"/>
                </a:lnTo>
                <a:lnTo>
                  <a:pt x="1007363" y="0"/>
                </a:lnTo>
                <a:close/>
              </a:path>
            </a:pathLst>
          </a:custGeom>
          <a:solidFill>
            <a:srgbClr val="CC3300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007363" y="6606539"/>
            <a:ext cx="11184890" cy="251460"/>
          </a:xfrm>
          <a:custGeom>
            <a:avLst/>
            <a:gdLst/>
            <a:ahLst/>
            <a:cxnLst/>
            <a:rect l="l" t="t" r="r" b="b"/>
            <a:pathLst>
              <a:path w="11184890" h="251459">
                <a:moveTo>
                  <a:pt x="11184636" y="0"/>
                </a:moveTo>
                <a:lnTo>
                  <a:pt x="0" y="0"/>
                </a:lnTo>
                <a:lnTo>
                  <a:pt x="0" y="251459"/>
                </a:lnTo>
                <a:lnTo>
                  <a:pt x="11184636" y="251459"/>
                </a:lnTo>
                <a:lnTo>
                  <a:pt x="11184636" y="0"/>
                </a:lnTo>
                <a:close/>
              </a:path>
            </a:pathLst>
          </a:custGeom>
          <a:solidFill>
            <a:srgbClr val="001F5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0" y="888491"/>
            <a:ext cx="11160760" cy="36830"/>
          </a:xfrm>
          <a:custGeom>
            <a:avLst/>
            <a:gdLst/>
            <a:ahLst/>
            <a:cxnLst/>
            <a:rect l="l" t="t" r="r" b="b"/>
            <a:pathLst>
              <a:path w="11160760" h="36830">
                <a:moveTo>
                  <a:pt x="11160252" y="0"/>
                </a:moveTo>
                <a:lnTo>
                  <a:pt x="0" y="0"/>
                </a:lnTo>
                <a:lnTo>
                  <a:pt x="0" y="36575"/>
                </a:lnTo>
                <a:lnTo>
                  <a:pt x="11160252" y="36575"/>
                </a:lnTo>
                <a:lnTo>
                  <a:pt x="11160252" y="0"/>
                </a:lnTo>
                <a:close/>
              </a:path>
            </a:pathLst>
          </a:custGeom>
          <a:solidFill>
            <a:srgbClr val="D55C3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1160252" y="888491"/>
            <a:ext cx="1031875" cy="36830"/>
          </a:xfrm>
          <a:custGeom>
            <a:avLst/>
            <a:gdLst/>
            <a:ahLst/>
            <a:cxnLst/>
            <a:rect l="l" t="t" r="r" b="b"/>
            <a:pathLst>
              <a:path w="1031875" h="36830">
                <a:moveTo>
                  <a:pt x="1031748" y="0"/>
                </a:moveTo>
                <a:lnTo>
                  <a:pt x="0" y="0"/>
                </a:lnTo>
                <a:lnTo>
                  <a:pt x="0" y="36575"/>
                </a:lnTo>
                <a:lnTo>
                  <a:pt x="1031748" y="36575"/>
                </a:lnTo>
                <a:lnTo>
                  <a:pt x="1031748" y="0"/>
                </a:lnTo>
                <a:close/>
              </a:path>
            </a:pathLst>
          </a:custGeom>
          <a:solidFill>
            <a:srgbClr val="334D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3282" y="69596"/>
            <a:ext cx="1036543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70141" y="1997582"/>
            <a:ext cx="5281930" cy="2384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068557" y="6464985"/>
            <a:ext cx="231775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jpg"/><Relationship Id="rId6" Type="http://schemas.openxmlformats.org/officeDocument/2006/relationships/image" Target="../media/image84.png"/><Relationship Id="rId7" Type="http://schemas.openxmlformats.org/officeDocument/2006/relationships/image" Target="../media/image85.jp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1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jp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Relationship Id="rId4" Type="http://schemas.openxmlformats.org/officeDocument/2006/relationships/image" Target="../media/image104.jpg"/><Relationship Id="rId5" Type="http://schemas.openxmlformats.org/officeDocument/2006/relationships/image" Target="../media/image105.jp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08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9.jp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3.jpg"/><Relationship Id="rId3" Type="http://schemas.openxmlformats.org/officeDocument/2006/relationships/image" Target="../media/image114.jp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.png"/><Relationship Id="rId11" Type="http://schemas.openxmlformats.org/officeDocument/2006/relationships/image" Target="../media/image12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73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35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4" Type="http://schemas.openxmlformats.org/officeDocument/2006/relationships/image" Target="../media/image138.jpg"/><Relationship Id="rId5" Type="http://schemas.openxmlformats.org/officeDocument/2006/relationships/image" Target="../media/image1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57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8.jpg"/><Relationship Id="rId3" Type="http://schemas.openxmlformats.org/officeDocument/2006/relationships/image" Target="../media/image1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27.png"/><Relationship Id="rId9" Type="http://schemas.openxmlformats.org/officeDocument/2006/relationships/image" Target="../media/image163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9" Type="http://schemas.openxmlformats.org/officeDocument/2006/relationships/image" Target="../media/image181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192.png"/><Relationship Id="rId10" Type="http://schemas.openxmlformats.org/officeDocument/2006/relationships/image" Target="../media/image193.png"/><Relationship Id="rId11" Type="http://schemas.openxmlformats.org/officeDocument/2006/relationships/image" Target="../media/image194.png"/><Relationship Id="rId12" Type="http://schemas.openxmlformats.org/officeDocument/2006/relationships/image" Target="../media/image195.png"/><Relationship Id="rId13" Type="http://schemas.openxmlformats.org/officeDocument/2006/relationships/image" Target="../media/image196.png"/><Relationship Id="rId14" Type="http://schemas.openxmlformats.org/officeDocument/2006/relationships/image" Target="../media/image197.png"/><Relationship Id="rId15" Type="http://schemas.openxmlformats.org/officeDocument/2006/relationships/image" Target="../media/image198.png"/><Relationship Id="rId16" Type="http://schemas.openxmlformats.org/officeDocument/2006/relationships/image" Target="../media/image199.png"/><Relationship Id="rId17" Type="http://schemas.openxmlformats.org/officeDocument/2006/relationships/image" Target="../media/image200.png"/><Relationship Id="rId18" Type="http://schemas.openxmlformats.org/officeDocument/2006/relationships/image" Target="../media/image201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1.png"/><Relationship Id="rId8" Type="http://schemas.openxmlformats.org/officeDocument/2006/relationships/image" Target="../media/image31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2.png"/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2" Type="http://schemas.openxmlformats.org/officeDocument/2006/relationships/image" Target="../media/image212.png"/><Relationship Id="rId13" Type="http://schemas.openxmlformats.org/officeDocument/2006/relationships/image" Target="../media/image21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image" Target="../media/image219.png"/><Relationship Id="rId8" Type="http://schemas.openxmlformats.org/officeDocument/2006/relationships/image" Target="../media/image220.png"/><Relationship Id="rId9" Type="http://schemas.openxmlformats.org/officeDocument/2006/relationships/image" Target="../media/image221.png"/><Relationship Id="rId10" Type="http://schemas.openxmlformats.org/officeDocument/2006/relationships/image" Target="../media/image222.png"/><Relationship Id="rId11" Type="http://schemas.openxmlformats.org/officeDocument/2006/relationships/image" Target="../media/image223.jpg"/><Relationship Id="rId12" Type="http://schemas.openxmlformats.org/officeDocument/2006/relationships/image" Target="../media/image224.png"/><Relationship Id="rId13" Type="http://schemas.openxmlformats.org/officeDocument/2006/relationships/image" Target="../media/image225.png"/><Relationship Id="rId14" Type="http://schemas.openxmlformats.org/officeDocument/2006/relationships/image" Target="../media/image226.png"/><Relationship Id="rId15" Type="http://schemas.openxmlformats.org/officeDocument/2006/relationships/image" Target="../media/image227.png"/><Relationship Id="rId16" Type="http://schemas.openxmlformats.org/officeDocument/2006/relationships/image" Target="../media/image228.png"/><Relationship Id="rId17" Type="http://schemas.openxmlformats.org/officeDocument/2006/relationships/image" Target="../media/image229.png"/><Relationship Id="rId18" Type="http://schemas.openxmlformats.org/officeDocument/2006/relationships/image" Target="../media/image230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Relationship Id="rId3" Type="http://schemas.openxmlformats.org/officeDocument/2006/relationships/image" Target="../media/image1.png"/><Relationship Id="rId4" Type="http://schemas.openxmlformats.org/officeDocument/2006/relationships/image" Target="../media/image232.png"/><Relationship Id="rId5" Type="http://schemas.openxmlformats.org/officeDocument/2006/relationships/image" Target="../media/image233.png"/><Relationship Id="rId6" Type="http://schemas.openxmlformats.org/officeDocument/2006/relationships/image" Target="../media/image234.png"/><Relationship Id="rId7" Type="http://schemas.openxmlformats.org/officeDocument/2006/relationships/image" Target="../media/image183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png"/><Relationship Id="rId3" Type="http://schemas.openxmlformats.org/officeDocument/2006/relationships/image" Target="../media/image1.png"/><Relationship Id="rId4" Type="http://schemas.openxmlformats.org/officeDocument/2006/relationships/image" Target="../media/image236.png"/><Relationship Id="rId5" Type="http://schemas.openxmlformats.org/officeDocument/2006/relationships/image" Target="../media/image237.png"/><Relationship Id="rId6" Type="http://schemas.openxmlformats.org/officeDocument/2006/relationships/image" Target="../media/image238.png"/><Relationship Id="rId7" Type="http://schemas.openxmlformats.org/officeDocument/2006/relationships/image" Target="../media/image239.png"/><Relationship Id="rId8" Type="http://schemas.openxmlformats.org/officeDocument/2006/relationships/image" Target="../media/image240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1.jpg"/><Relationship Id="rId3" Type="http://schemas.openxmlformats.org/officeDocument/2006/relationships/image" Target="../media/image242.jp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54.png"/><Relationship Id="rId11" Type="http://schemas.openxmlformats.org/officeDocument/2006/relationships/image" Target="../media/image255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png"/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7" Type="http://schemas.openxmlformats.org/officeDocument/2006/relationships/image" Target="../media/image261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Relationship Id="rId3" Type="http://schemas.openxmlformats.org/officeDocument/2006/relationships/image" Target="../media/image263.png"/><Relationship Id="rId4" Type="http://schemas.openxmlformats.org/officeDocument/2006/relationships/image" Target="../media/image264.jp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7" Type="http://schemas.openxmlformats.org/officeDocument/2006/relationships/image" Target="../media/image26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g"/><Relationship Id="rId3" Type="http://schemas.openxmlformats.org/officeDocument/2006/relationships/image" Target="../media/image269.jpg"/><Relationship Id="rId4" Type="http://schemas.openxmlformats.org/officeDocument/2006/relationships/image" Target="../media/image270.png"/><Relationship Id="rId5" Type="http://schemas.openxmlformats.org/officeDocument/2006/relationships/image" Target="../media/image271.png"/><Relationship Id="rId6" Type="http://schemas.openxmlformats.org/officeDocument/2006/relationships/image" Target="../media/image272.png"/><Relationship Id="rId7" Type="http://schemas.openxmlformats.org/officeDocument/2006/relationships/image" Target="../media/image273.png"/><Relationship Id="rId8" Type="http://schemas.openxmlformats.org/officeDocument/2006/relationships/image" Target="../media/image274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jpg"/><Relationship Id="rId3" Type="http://schemas.openxmlformats.org/officeDocument/2006/relationships/image" Target="../media/image276.png"/><Relationship Id="rId4" Type="http://schemas.openxmlformats.org/officeDocument/2006/relationships/image" Target="../media/image270.png"/><Relationship Id="rId5" Type="http://schemas.openxmlformats.org/officeDocument/2006/relationships/image" Target="../media/image277.png"/><Relationship Id="rId6" Type="http://schemas.openxmlformats.org/officeDocument/2006/relationships/image" Target="../media/image228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png"/><Relationship Id="rId3" Type="http://schemas.openxmlformats.org/officeDocument/2006/relationships/image" Target="../media/image264.jpg"/><Relationship Id="rId4" Type="http://schemas.openxmlformats.org/officeDocument/2006/relationships/image" Target="../media/image265.png"/><Relationship Id="rId5" Type="http://schemas.openxmlformats.org/officeDocument/2006/relationships/image" Target="../media/image266.png"/><Relationship Id="rId6" Type="http://schemas.openxmlformats.org/officeDocument/2006/relationships/image" Target="../media/image263.png"/><Relationship Id="rId7" Type="http://schemas.openxmlformats.org/officeDocument/2006/relationships/image" Target="../media/image267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8.png"/><Relationship Id="rId3" Type="http://schemas.openxmlformats.org/officeDocument/2006/relationships/image" Target="../media/image279.png"/><Relationship Id="rId4" Type="http://schemas.openxmlformats.org/officeDocument/2006/relationships/image" Target="../media/image261.png"/><Relationship Id="rId5" Type="http://schemas.openxmlformats.org/officeDocument/2006/relationships/image" Target="../media/image280.jpg"/><Relationship Id="rId6" Type="http://schemas.openxmlformats.org/officeDocument/2006/relationships/image" Target="../media/image281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2.png"/><Relationship Id="rId3" Type="http://schemas.openxmlformats.org/officeDocument/2006/relationships/image" Target="../media/image283.png"/><Relationship Id="rId4" Type="http://schemas.openxmlformats.org/officeDocument/2006/relationships/image" Target="../media/image284.jpg"/><Relationship Id="rId5" Type="http://schemas.openxmlformats.org/officeDocument/2006/relationships/image" Target="../media/image285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2.png"/><Relationship Id="rId3" Type="http://schemas.openxmlformats.org/officeDocument/2006/relationships/image" Target="../media/image286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7.png"/><Relationship Id="rId3" Type="http://schemas.openxmlformats.org/officeDocument/2006/relationships/image" Target="../media/image288.png"/><Relationship Id="rId4" Type="http://schemas.openxmlformats.org/officeDocument/2006/relationships/image" Target="../media/image289.png"/><Relationship Id="rId5" Type="http://schemas.openxmlformats.org/officeDocument/2006/relationships/image" Target="../media/image261.png"/><Relationship Id="rId6" Type="http://schemas.openxmlformats.org/officeDocument/2006/relationships/image" Target="../media/image290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png"/><Relationship Id="rId3" Type="http://schemas.openxmlformats.org/officeDocument/2006/relationships/image" Target="../media/image292.jpg"/><Relationship Id="rId4" Type="http://schemas.openxmlformats.org/officeDocument/2006/relationships/image" Target="../media/image293.png"/><Relationship Id="rId5" Type="http://schemas.openxmlformats.org/officeDocument/2006/relationships/image" Target="../media/image261.png"/><Relationship Id="rId6" Type="http://schemas.openxmlformats.org/officeDocument/2006/relationships/image" Target="../media/image294.png"/><Relationship Id="rId7" Type="http://schemas.openxmlformats.org/officeDocument/2006/relationships/image" Target="../media/image295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2.png"/><Relationship Id="rId3" Type="http://schemas.openxmlformats.org/officeDocument/2006/relationships/image" Target="../media/image296.png"/><Relationship Id="rId4" Type="http://schemas.openxmlformats.org/officeDocument/2006/relationships/image" Target="../media/image297.png"/><Relationship Id="rId5" Type="http://schemas.openxmlformats.org/officeDocument/2006/relationships/image" Target="../media/image298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2.png"/><Relationship Id="rId3" Type="http://schemas.openxmlformats.org/officeDocument/2006/relationships/image" Target="../media/image299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00.png"/><Relationship Id="rId4" Type="http://schemas.openxmlformats.org/officeDocument/2006/relationships/image" Target="../media/image4.png"/><Relationship Id="rId5" Type="http://schemas.openxmlformats.org/officeDocument/2006/relationships/image" Target="../media/image301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30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jpg"/><Relationship Id="rId5" Type="http://schemas.openxmlformats.org/officeDocument/2006/relationships/image" Target="../media/image6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2000" cy="2092960"/>
            <a:chOff x="0" y="0"/>
            <a:chExt cx="12192000" cy="2092960"/>
          </a:xfrm>
        </p:grpSpPr>
        <p:sp>
          <p:nvSpPr>
            <p:cNvPr id="6" name="object 6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24855" y="0"/>
              <a:ext cx="1429511" cy="1600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5843" y="1569719"/>
              <a:ext cx="11257915" cy="523240"/>
            </a:xfrm>
            <a:custGeom>
              <a:avLst/>
              <a:gdLst/>
              <a:ahLst/>
              <a:cxnLst/>
              <a:rect l="l" t="t" r="r" b="b"/>
              <a:pathLst>
                <a:path w="11257915" h="523239">
                  <a:moveTo>
                    <a:pt x="11257788" y="0"/>
                  </a:moveTo>
                  <a:lnTo>
                    <a:pt x="0" y="0"/>
                  </a:lnTo>
                  <a:lnTo>
                    <a:pt x="0" y="522731"/>
                  </a:lnTo>
                  <a:lnTo>
                    <a:pt x="11257788" y="522731"/>
                  </a:lnTo>
                  <a:lnTo>
                    <a:pt x="11257788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73810" y="1590243"/>
            <a:ext cx="927354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5">
                <a:solidFill>
                  <a:srgbClr val="D55C33"/>
                </a:solidFill>
              </a:rPr>
              <a:t>Основные</a:t>
            </a:r>
            <a:r>
              <a:rPr dirty="0" sz="2800" spc="15">
                <a:solidFill>
                  <a:srgbClr val="D55C33"/>
                </a:solidFill>
              </a:rPr>
              <a:t> </a:t>
            </a:r>
            <a:r>
              <a:rPr dirty="0" sz="2800" spc="-15">
                <a:solidFill>
                  <a:srgbClr val="D55C33"/>
                </a:solidFill>
              </a:rPr>
              <a:t>новеллы</a:t>
            </a:r>
            <a:r>
              <a:rPr dirty="0" sz="2800" spc="10">
                <a:solidFill>
                  <a:srgbClr val="D55C33"/>
                </a:solidFill>
              </a:rPr>
              <a:t> </a:t>
            </a:r>
            <a:r>
              <a:rPr dirty="0" sz="2800" spc="-5">
                <a:solidFill>
                  <a:srgbClr val="D55C33"/>
                </a:solidFill>
              </a:rPr>
              <a:t>вступивших</a:t>
            </a:r>
            <a:r>
              <a:rPr dirty="0" sz="2800" spc="20">
                <a:solidFill>
                  <a:srgbClr val="D55C33"/>
                </a:solidFill>
              </a:rPr>
              <a:t> </a:t>
            </a:r>
            <a:r>
              <a:rPr dirty="0" sz="2800" spc="-5">
                <a:solidFill>
                  <a:srgbClr val="D55C33"/>
                </a:solidFill>
              </a:rPr>
              <a:t>в действие</a:t>
            </a:r>
            <a:r>
              <a:rPr dirty="0" sz="2800" spc="15">
                <a:solidFill>
                  <a:srgbClr val="D55C33"/>
                </a:solidFill>
              </a:rPr>
              <a:t> </a:t>
            </a:r>
            <a:r>
              <a:rPr dirty="0" sz="2800" spc="-5">
                <a:solidFill>
                  <a:srgbClr val="D55C33"/>
                </a:solidFill>
              </a:rPr>
              <a:t>с</a:t>
            </a:r>
            <a:r>
              <a:rPr dirty="0" sz="2800" spc="5">
                <a:solidFill>
                  <a:srgbClr val="D55C33"/>
                </a:solidFill>
              </a:rPr>
              <a:t> </a:t>
            </a:r>
            <a:r>
              <a:rPr dirty="0" sz="2800">
                <a:solidFill>
                  <a:srgbClr val="D55C33"/>
                </a:solidFill>
              </a:rPr>
              <a:t>01.01.2021</a:t>
            </a:r>
            <a:r>
              <a:rPr dirty="0" sz="2800" spc="-5">
                <a:solidFill>
                  <a:srgbClr val="D55C33"/>
                </a:solidFill>
              </a:rPr>
              <a:t> </a:t>
            </a:r>
            <a:r>
              <a:rPr dirty="0" sz="2800" spc="-160">
                <a:solidFill>
                  <a:srgbClr val="D55C33"/>
                </a:solidFill>
              </a:rPr>
              <a:t>г.</a:t>
            </a:r>
            <a:endParaRPr sz="2800"/>
          </a:p>
        </p:txBody>
      </p:sp>
      <p:grpSp>
        <p:nvGrpSpPr>
          <p:cNvPr id="11" name="object 11"/>
          <p:cNvGrpSpPr/>
          <p:nvPr/>
        </p:nvGrpSpPr>
        <p:grpSpPr>
          <a:xfrm>
            <a:off x="200333" y="4492777"/>
            <a:ext cx="2590165" cy="2357755"/>
            <a:chOff x="200333" y="4492777"/>
            <a:chExt cx="2590165" cy="235775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333" y="4770494"/>
              <a:ext cx="2049090" cy="158001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834" y="4492777"/>
              <a:ext cx="1762188" cy="17566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4479" y="5615939"/>
              <a:ext cx="1235964" cy="123443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0" y="0"/>
            <a:ext cx="12192000" cy="1750060"/>
            <a:chOff x="0" y="0"/>
            <a:chExt cx="12192000" cy="175006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790443" cy="17145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4395" y="0"/>
              <a:ext cx="2927604" cy="1749552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552700" y="4811267"/>
            <a:ext cx="7086600" cy="1111250"/>
          </a:xfrm>
          <a:prstGeom prst="rect">
            <a:avLst/>
          </a:prstGeom>
          <a:solidFill>
            <a:srgbClr val="FAE4D5"/>
          </a:solidFill>
        </p:spPr>
        <p:txBody>
          <a:bodyPr wrap="square" lIns="0" tIns="19050" rIns="0" bIns="0" rtlCol="0" vert="horz">
            <a:spAutoFit/>
          </a:bodyPr>
          <a:lstStyle/>
          <a:p>
            <a:pPr marL="946785" marR="798830" indent="-139065">
              <a:lnSpc>
                <a:spcPts val="4079"/>
              </a:lnSpc>
              <a:spcBef>
                <a:spcPts val="150"/>
              </a:spcBef>
            </a:pPr>
            <a:r>
              <a:rPr dirty="0" sz="3200" spc="-25" b="1">
                <a:solidFill>
                  <a:srgbClr val="0000FF"/>
                </a:solidFill>
                <a:latin typeface="Times New Roman"/>
                <a:cs typeface="Times New Roman"/>
              </a:rPr>
              <a:t>ФБУН </a:t>
            </a:r>
            <a:r>
              <a:rPr dirty="0" sz="3200" spc="-10" b="1">
                <a:solidFill>
                  <a:srgbClr val="0000FF"/>
                </a:solidFill>
                <a:latin typeface="Times New Roman"/>
                <a:cs typeface="Times New Roman"/>
              </a:rPr>
              <a:t>«Новосибирский </a:t>
            </a:r>
            <a:r>
              <a:rPr dirty="0" sz="3200" spc="5" b="1">
                <a:solidFill>
                  <a:srgbClr val="0000FF"/>
                </a:solidFill>
                <a:latin typeface="Times New Roman"/>
                <a:cs typeface="Times New Roman"/>
              </a:rPr>
              <a:t>НИИ </a:t>
            </a:r>
            <a:r>
              <a:rPr dirty="0" sz="3200" spc="-78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0000FF"/>
                </a:solidFill>
                <a:latin typeface="Times New Roman"/>
                <a:cs typeface="Times New Roman"/>
              </a:rPr>
              <a:t>гигиены»</a:t>
            </a:r>
            <a:r>
              <a:rPr dirty="0" sz="3200" spc="-3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>
                <a:solidFill>
                  <a:srgbClr val="0000FF"/>
                </a:solidFill>
                <a:latin typeface="Times New Roman"/>
                <a:cs typeface="Times New Roman"/>
              </a:rPr>
              <a:t>Роспотребнадзора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18001" y="6211316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3547" y="2436876"/>
            <a:ext cx="11648440" cy="830580"/>
          </a:xfrm>
          <a:prstGeom prst="rect">
            <a:avLst/>
          </a:prstGeom>
          <a:solidFill>
            <a:srgbClr val="DAE2F3"/>
          </a:solidFill>
        </p:spPr>
        <p:txBody>
          <a:bodyPr wrap="square" lIns="0" tIns="35560" rIns="0" bIns="0" rtlCol="0" vert="horz">
            <a:spAutoFit/>
          </a:bodyPr>
          <a:lstStyle/>
          <a:p>
            <a:pPr marL="1212215" marR="468630" indent="-734695">
              <a:lnSpc>
                <a:spcPct val="100000"/>
              </a:lnSpc>
              <a:spcBef>
                <a:spcPts val="280"/>
              </a:spcBef>
            </a:pP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СП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 2.4.3648-20</a:t>
            </a:r>
            <a:r>
              <a:rPr dirty="0" sz="24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«Санитарно-эпидемиологические</a:t>
            </a:r>
            <a:r>
              <a:rPr dirty="0" sz="2400" spc="6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400" spc="3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к</a:t>
            </a:r>
            <a:r>
              <a:rPr dirty="0" sz="24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организациям </a:t>
            </a:r>
            <a:r>
              <a:rPr dirty="0" sz="2400" spc="-58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воспитания</a:t>
            </a:r>
            <a:r>
              <a:rPr dirty="0" sz="2400" spc="2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обучения,</a:t>
            </a:r>
            <a:r>
              <a:rPr dirty="0" sz="24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25" b="1">
                <a:solidFill>
                  <a:srgbClr val="334D80"/>
                </a:solidFill>
                <a:latin typeface="Times New Roman"/>
                <a:cs typeface="Times New Roman"/>
              </a:rPr>
              <a:t>отдыха</a:t>
            </a:r>
            <a:r>
              <a:rPr dirty="0" sz="2400" spc="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334D80"/>
                </a:solidFill>
                <a:latin typeface="Times New Roman"/>
                <a:cs typeface="Times New Roman"/>
              </a:rPr>
              <a:t>оздоровления</a:t>
            </a:r>
            <a:r>
              <a:rPr dirty="0" sz="2400" spc="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детей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4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334D80"/>
                </a:solidFill>
                <a:latin typeface="Times New Roman"/>
                <a:cs typeface="Times New Roman"/>
              </a:rPr>
              <a:t>молодежи»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3547" y="3471671"/>
            <a:ext cx="11648440" cy="757555"/>
          </a:xfrm>
          <a:custGeom>
            <a:avLst/>
            <a:gdLst/>
            <a:ahLst/>
            <a:cxnLst/>
            <a:rect l="l" t="t" r="r" b="b"/>
            <a:pathLst>
              <a:path w="11648440" h="757554">
                <a:moveTo>
                  <a:pt x="11647932" y="0"/>
                </a:moveTo>
                <a:lnTo>
                  <a:pt x="0" y="0"/>
                </a:lnTo>
                <a:lnTo>
                  <a:pt x="0" y="757427"/>
                </a:lnTo>
                <a:lnTo>
                  <a:pt x="11647932" y="757427"/>
                </a:lnTo>
                <a:lnTo>
                  <a:pt x="11647932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93547" y="3471671"/>
            <a:ext cx="11648440" cy="757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ts val="2730"/>
              </a:lnSpc>
            </a:pP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СанПиН</a:t>
            </a:r>
            <a:r>
              <a:rPr dirty="0" sz="24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2.3/2.4.3590-20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 «Санитарно-эпидемиологические</a:t>
            </a:r>
            <a:r>
              <a:rPr dirty="0" sz="2400" spc="6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400" spc="3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к</a:t>
            </a:r>
            <a:endParaRPr sz="2400">
              <a:latin typeface="Times New Roman"/>
              <a:cs typeface="Times New Roman"/>
            </a:endParaRPr>
          </a:p>
          <a:p>
            <a:pPr algn="ctr" marL="8890">
              <a:lnSpc>
                <a:spcPts val="2735"/>
              </a:lnSpc>
            </a:pP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400" spc="2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общественного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питания</a:t>
            </a:r>
            <a:r>
              <a:rPr dirty="0" sz="2400" spc="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населения»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51719" y="3959352"/>
            <a:ext cx="2240279" cy="26304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4211" y="2863595"/>
            <a:ext cx="3573726" cy="20482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5556" y="4079747"/>
            <a:ext cx="1014983" cy="23911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847" y="3996499"/>
            <a:ext cx="2816923" cy="219684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1317" y="979500"/>
            <a:ext cx="3166726" cy="20963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8" name="object 8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11" name="object 11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59607" y="142189"/>
            <a:ext cx="48577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15">
                <a:solidFill>
                  <a:srgbClr val="334D80"/>
                </a:solidFill>
              </a:rPr>
              <a:t> требования»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3482340" y="1092708"/>
            <a:ext cx="3716020" cy="2247900"/>
          </a:xfrm>
          <a:prstGeom prst="rect">
            <a:avLst/>
          </a:prstGeom>
          <a:ln w="9144">
            <a:solidFill>
              <a:srgbClr val="C00000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92075" marR="189865">
              <a:lnSpc>
                <a:spcPct val="100000"/>
              </a:lnSpc>
              <a:spcBef>
                <a:spcPts val="295"/>
              </a:spcBef>
              <a:tabLst>
                <a:tab pos="1585595" algn="l"/>
              </a:tabLst>
            </a:pP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Обязательный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характер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приобрели </a:t>
            </a:r>
            <a:r>
              <a:rPr dirty="0" sz="2000">
                <a:latin typeface="Times New Roman"/>
                <a:cs typeface="Times New Roman"/>
              </a:rPr>
              <a:t>требования к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территориальной </a:t>
            </a:r>
            <a:r>
              <a:rPr dirty="0" sz="2000" spc="5">
                <a:latin typeface="Times New Roman"/>
                <a:cs typeface="Times New Roman"/>
              </a:rPr>
              <a:t>доступности 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30">
                <a:latin typeface="Times New Roman"/>
                <a:cs typeface="Times New Roman"/>
              </a:rPr>
              <a:t>школ </a:t>
            </a:r>
            <a:r>
              <a:rPr dirty="0" sz="2000">
                <a:latin typeface="Times New Roman"/>
                <a:cs typeface="Times New Roman"/>
              </a:rPr>
              <a:t>и детских садов, доставке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детей, </a:t>
            </a:r>
            <a:r>
              <a:rPr dirty="0" sz="2000" spc="-10">
                <a:latin typeface="Times New Roman"/>
                <a:cs typeface="Times New Roman"/>
              </a:rPr>
              <a:t>проживающих </a:t>
            </a:r>
            <a:r>
              <a:rPr dirty="0" sz="2000" spc="-20">
                <a:latin typeface="Times New Roman"/>
                <a:cs typeface="Times New Roman"/>
              </a:rPr>
              <a:t>удаленно 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от общеобразовательных </a:t>
            </a:r>
            <a:r>
              <a:rPr dirty="0" sz="2000" spc="-5">
                <a:latin typeface="Times New Roman"/>
                <a:cs typeface="Times New Roman"/>
              </a:rPr>
              <a:t> организаций	</a:t>
            </a:r>
            <a:r>
              <a:rPr dirty="0" sz="2000">
                <a:latin typeface="Times New Roman"/>
                <a:cs typeface="Times New Roman"/>
              </a:rPr>
              <a:t>-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п.2.1.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86683" y="3802379"/>
            <a:ext cx="3907790" cy="2554605"/>
          </a:xfrm>
          <a:custGeom>
            <a:avLst/>
            <a:gdLst/>
            <a:ahLst/>
            <a:cxnLst/>
            <a:rect l="l" t="t" r="r" b="b"/>
            <a:pathLst>
              <a:path w="3907790" h="2554604">
                <a:moveTo>
                  <a:pt x="0" y="2554224"/>
                </a:moveTo>
                <a:lnTo>
                  <a:pt x="3907536" y="2554224"/>
                </a:lnTo>
                <a:lnTo>
                  <a:pt x="3907536" y="0"/>
                </a:lnTo>
                <a:lnTo>
                  <a:pt x="0" y="0"/>
                </a:lnTo>
                <a:lnTo>
                  <a:pt x="0" y="2554224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265678" y="3827526"/>
            <a:ext cx="3710940" cy="24650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Введено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требование</a:t>
            </a:r>
            <a:endParaRPr sz="2000">
              <a:latin typeface="Times New Roman"/>
              <a:cs typeface="Times New Roman"/>
            </a:endParaRPr>
          </a:p>
          <a:p>
            <a:pPr marL="12700" marR="84455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обязательности периметрального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ограждения собственной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территории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зелеными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tabLst>
                <a:tab pos="3185795" algn="l"/>
              </a:tabLst>
            </a:pPr>
            <a:r>
              <a:rPr dirty="0" sz="2000">
                <a:latin typeface="Times New Roman"/>
                <a:cs typeface="Times New Roman"/>
              </a:rPr>
              <a:t>насаждениями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(наряду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забором)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 </a:t>
            </a:r>
            <a:r>
              <a:rPr dirty="0" sz="2000" spc="-5">
                <a:latin typeface="Times New Roman"/>
                <a:cs typeface="Times New Roman"/>
              </a:rPr>
              <a:t>целью шумоизоляции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-5">
                <a:latin typeface="Times New Roman"/>
                <a:cs typeface="Times New Roman"/>
              </a:rPr>
              <a:t>защиты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от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химического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загрязнения	</a:t>
            </a:r>
            <a:r>
              <a:rPr dirty="0" sz="2000">
                <a:latin typeface="Times New Roman"/>
                <a:cs typeface="Times New Roman"/>
              </a:rPr>
              <a:t>-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п.2.2.1.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36535" y="1110996"/>
            <a:ext cx="4699000" cy="1938655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algn="just" marL="92710" marR="81915">
              <a:lnSpc>
                <a:spcPct val="100000"/>
              </a:lnSpc>
              <a:spcBef>
                <a:spcPts val="295"/>
              </a:spcBef>
            </a:pPr>
            <a:r>
              <a:rPr dirty="0" sz="2000">
                <a:latin typeface="Times New Roman"/>
                <a:cs typeface="Times New Roman"/>
              </a:rPr>
              <a:t>Правилами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допускается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возможность </a:t>
            </a:r>
            <a:r>
              <a:rPr dirty="0" sz="2000" spc="-484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использования</a:t>
            </a:r>
            <a:r>
              <a:rPr dirty="0" sz="2000" spc="49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для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занятий</a:t>
            </a:r>
            <a:r>
              <a:rPr dirty="0" sz="2000" spc="49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физической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30">
                <a:latin typeface="Times New Roman"/>
                <a:cs typeface="Times New Roman"/>
              </a:rPr>
              <a:t>культуре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спортивных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соревнований спортивных </a:t>
            </a:r>
            <a:r>
              <a:rPr dirty="0" sz="2000" spc="-10">
                <a:latin typeface="Times New Roman"/>
                <a:cs typeface="Times New Roman"/>
              </a:rPr>
              <a:t>сооружений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площадок, </a:t>
            </a:r>
            <a:r>
              <a:rPr dirty="0" sz="2000" spc="-10">
                <a:latin typeface="Times New Roman"/>
                <a:cs typeface="Times New Roman"/>
              </a:rPr>
              <a:t>расположенных </a:t>
            </a:r>
            <a:r>
              <a:rPr dirty="0" sz="2000">
                <a:latin typeface="Times New Roman"/>
                <a:cs typeface="Times New Roman"/>
              </a:rPr>
              <a:t>за </a:t>
            </a:r>
            <a:r>
              <a:rPr dirty="0" sz="2000" spc="-5">
                <a:latin typeface="Times New Roman"/>
                <a:cs typeface="Times New Roman"/>
              </a:rPr>
              <a:t>пределами </a:t>
            </a:r>
            <a:r>
              <a:rPr dirty="0" sz="2000">
                <a:latin typeface="Times New Roman"/>
                <a:cs typeface="Times New Roman"/>
              </a:rPr>
              <a:t> собственной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территории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-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п.2.2.2.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89632" y="4072128"/>
            <a:ext cx="842771" cy="168249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592" y="4082796"/>
            <a:ext cx="842771" cy="168249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8820911" y="5117591"/>
            <a:ext cx="3206750" cy="1324610"/>
          </a:xfrm>
          <a:custGeom>
            <a:avLst/>
            <a:gdLst/>
            <a:ahLst/>
            <a:cxnLst/>
            <a:rect l="l" t="t" r="r" b="b"/>
            <a:pathLst>
              <a:path w="3206750" h="1324610">
                <a:moveTo>
                  <a:pt x="0" y="1324355"/>
                </a:moveTo>
                <a:lnTo>
                  <a:pt x="3206496" y="1324355"/>
                </a:lnTo>
                <a:lnTo>
                  <a:pt x="3206496" y="0"/>
                </a:lnTo>
                <a:lnTo>
                  <a:pt x="0" y="0"/>
                </a:lnTo>
                <a:lnTo>
                  <a:pt x="0" y="1324355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8917051" y="5142991"/>
            <a:ext cx="3013075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Допускается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возможность </a:t>
            </a:r>
            <a:r>
              <a:rPr dirty="0" sz="2000" spc="-484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использования </a:t>
            </a:r>
            <a:r>
              <a:rPr dirty="0" sz="2000">
                <a:latin typeface="Times New Roman"/>
                <a:cs typeface="Times New Roman"/>
              </a:rPr>
              <a:t>мусорных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контейнерных </a:t>
            </a:r>
            <a:r>
              <a:rPr dirty="0" sz="2000">
                <a:latin typeface="Times New Roman"/>
                <a:cs typeface="Times New Roman"/>
              </a:rPr>
              <a:t>площадок</a:t>
            </a:r>
            <a:endParaRPr sz="2000">
              <a:latin typeface="Times New Roman"/>
              <a:cs typeface="Times New Roman"/>
            </a:endParaRPr>
          </a:p>
          <a:p>
            <a:pPr algn="ctr" marL="1270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latin typeface="Times New Roman"/>
                <a:cs typeface="Times New Roman"/>
              </a:rPr>
              <a:t>жилой</a:t>
            </a:r>
            <a:r>
              <a:rPr dirty="0" sz="2000">
                <a:latin typeface="Times New Roman"/>
                <a:cs typeface="Times New Roman"/>
              </a:rPr>
              <a:t> застройки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</a:t>
            </a:r>
            <a:r>
              <a:rPr dirty="0" sz="2000" b="1">
                <a:latin typeface="Times New Roman"/>
                <a:cs typeface="Times New Roman"/>
              </a:rPr>
              <a:t>п.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2.2.3</a:t>
            </a:r>
            <a:r>
              <a:rPr dirty="0" sz="2000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37576" y="5530596"/>
            <a:ext cx="1007364" cy="1007363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895855"/>
            <a:ext cx="2930652" cy="176022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55864" y="3261359"/>
            <a:ext cx="1504187" cy="1504188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8" y="1065275"/>
            <a:ext cx="4445635" cy="2308860"/>
          </a:xfrm>
          <a:custGeom>
            <a:avLst/>
            <a:gdLst/>
            <a:ahLst/>
            <a:cxnLst/>
            <a:rect l="l" t="t" r="r" b="b"/>
            <a:pathLst>
              <a:path w="4445634" h="2308860">
                <a:moveTo>
                  <a:pt x="0" y="2308860"/>
                </a:moveTo>
                <a:lnTo>
                  <a:pt x="4445508" y="2308860"/>
                </a:lnTo>
                <a:lnTo>
                  <a:pt x="4445508" y="0"/>
                </a:lnTo>
                <a:lnTo>
                  <a:pt x="0" y="0"/>
                </a:lnTo>
                <a:lnTo>
                  <a:pt x="0" y="2308860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749676" y="1090929"/>
            <a:ext cx="23069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4380" algn="l"/>
              </a:tabLst>
            </a:pPr>
            <a:r>
              <a:rPr dirty="0" sz="1800" spc="-5">
                <a:latin typeface="Times New Roman"/>
                <a:cs typeface="Times New Roman"/>
              </a:rPr>
              <a:t>Для	</a:t>
            </a:r>
            <a:r>
              <a:rPr dirty="0" sz="1800" spc="-15">
                <a:latin typeface="Times New Roman"/>
                <a:cs typeface="Times New Roman"/>
              </a:rPr>
              <a:t>хозяйствующих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8770" y="1090929"/>
            <a:ext cx="1638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02080" algn="l"/>
              </a:tabLst>
            </a:pPr>
            <a:r>
              <a:rPr dirty="0" sz="1800" spc="-35">
                <a:latin typeface="Times New Roman"/>
                <a:cs typeface="Times New Roman"/>
              </a:rPr>
              <a:t>с</a:t>
            </a:r>
            <a:r>
              <a:rPr dirty="0" sz="1800" spc="-15">
                <a:latin typeface="Times New Roman"/>
                <a:cs typeface="Times New Roman"/>
              </a:rPr>
              <a:t>у</a:t>
            </a:r>
            <a:r>
              <a:rPr dirty="0" sz="1800" spc="-65">
                <a:latin typeface="Times New Roman"/>
                <a:cs typeface="Times New Roman"/>
              </a:rPr>
              <a:t>б</a:t>
            </a:r>
            <a:r>
              <a:rPr dirty="0" sz="1800" spc="-5">
                <a:latin typeface="Times New Roman"/>
                <a:cs typeface="Times New Roman"/>
              </a:rPr>
              <a:t>ъ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 spc="-35">
                <a:latin typeface="Times New Roman"/>
                <a:cs typeface="Times New Roman"/>
              </a:rPr>
              <a:t>к</a:t>
            </a:r>
            <a:r>
              <a:rPr dirty="0" sz="1800" spc="-20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ов,	</a:t>
            </a:r>
            <a:r>
              <a:rPr dirty="0" sz="1800" spc="-5">
                <a:latin typeface="Times New Roman"/>
                <a:cs typeface="Times New Roman"/>
              </a:rPr>
              <a:t>не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9676" y="1365250"/>
            <a:ext cx="4289425" cy="194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имеющих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централизованной</a:t>
            </a:r>
            <a:r>
              <a:rPr dirty="0" sz="1800">
                <a:latin typeface="Times New Roman"/>
                <a:cs typeface="Times New Roman"/>
              </a:rPr>
              <a:t> системы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водоснабжения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водоотведения,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Times New Roman"/>
                <a:cs typeface="Times New Roman"/>
              </a:rPr>
              <a:t>введено </a:t>
            </a:r>
            <a:r>
              <a:rPr dirty="0" sz="1800" spc="-434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требование </a:t>
            </a:r>
            <a:r>
              <a:rPr dirty="0" sz="1800" spc="-15" b="1">
                <a:solidFill>
                  <a:srgbClr val="C00000"/>
                </a:solidFill>
                <a:latin typeface="Times New Roman"/>
                <a:cs typeface="Times New Roman"/>
              </a:rPr>
              <a:t>обязательного </a:t>
            </a:r>
            <a:r>
              <a:rPr dirty="0" sz="1800" spc="-20" b="1">
                <a:solidFill>
                  <a:srgbClr val="C00000"/>
                </a:solidFill>
                <a:latin typeface="Times New Roman"/>
                <a:cs typeface="Times New Roman"/>
              </a:rPr>
              <a:t>оборудования </a:t>
            </a:r>
            <a:r>
              <a:rPr dirty="0" sz="18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автономных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систем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холодного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горячего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водоснабжения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водоотведения,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со 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спуском</a:t>
            </a:r>
            <a:r>
              <a:rPr dirty="0" sz="1800" spc="-15">
                <a:latin typeface="Times New Roman"/>
                <a:cs typeface="Times New Roman"/>
              </a:rPr>
              <a:t> сточных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вод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45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локальные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очистные </a:t>
            </a:r>
            <a:r>
              <a:rPr dirty="0" sz="1800" spc="-5">
                <a:latin typeface="Times New Roman"/>
                <a:cs typeface="Times New Roman"/>
              </a:rPr>
              <a:t>сооружения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 </a:t>
            </a:r>
            <a:r>
              <a:rPr dirty="0" sz="1800" spc="-5" b="1">
                <a:latin typeface="Times New Roman"/>
                <a:cs typeface="Times New Roman"/>
              </a:rPr>
              <a:t>п.2.6.1.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33588" y="4425696"/>
            <a:ext cx="3839210" cy="1754505"/>
          </a:xfrm>
          <a:custGeom>
            <a:avLst/>
            <a:gdLst/>
            <a:ahLst/>
            <a:cxnLst/>
            <a:rect l="l" t="t" r="r" b="b"/>
            <a:pathLst>
              <a:path w="3839209" h="1754504">
                <a:moveTo>
                  <a:pt x="0" y="1754123"/>
                </a:moveTo>
                <a:lnTo>
                  <a:pt x="3838955" y="1754123"/>
                </a:lnTo>
                <a:lnTo>
                  <a:pt x="3838955" y="0"/>
                </a:lnTo>
                <a:lnTo>
                  <a:pt x="0" y="0"/>
                </a:lnTo>
                <a:lnTo>
                  <a:pt x="0" y="1754123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212581" y="4452366"/>
            <a:ext cx="36810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08330" algn="l"/>
                <a:tab pos="1960245" algn="l"/>
              </a:tabLst>
            </a:pP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1800" spc="1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9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обязательной</a:t>
            </a:r>
            <a:r>
              <a:rPr dirty="0" sz="1800" spc="9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основе</a:t>
            </a:r>
            <a:r>
              <a:rPr dirty="0" sz="1800" spc="10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</a:t>
            </a:r>
            <a:r>
              <a:rPr dirty="0" sz="1800" spc="25">
                <a:latin typeface="Times New Roman"/>
                <a:cs typeface="Times New Roman"/>
              </a:rPr>
              <a:t>с</a:t>
            </a:r>
            <a:r>
              <a:rPr dirty="0" sz="1800" spc="-20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х	</a:t>
            </a: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 spc="-4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мещений,	</a:t>
            </a: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-2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д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азн</a:t>
            </a:r>
            <a:r>
              <a:rPr dirty="0" sz="1800" spc="-85">
                <a:latin typeface="Times New Roman"/>
                <a:cs typeface="Times New Roman"/>
              </a:rPr>
              <a:t>а</a:t>
            </a:r>
            <a:r>
              <a:rPr dirty="0" sz="1800" spc="-10">
                <a:latin typeface="Times New Roman"/>
                <a:cs typeface="Times New Roman"/>
              </a:rPr>
              <a:t>ч</a:t>
            </a:r>
            <a:r>
              <a:rPr dirty="0" sz="1800">
                <a:latin typeface="Times New Roman"/>
                <a:cs typeface="Times New Roman"/>
              </a:rPr>
              <a:t>енных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12581" y="5001005"/>
            <a:ext cx="3679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45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пребывания</a:t>
            </a:r>
            <a:r>
              <a:rPr dirty="0" sz="1800" spc="45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детей</a:t>
            </a:r>
            <a:r>
              <a:rPr dirty="0" sz="1800" spc="4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44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молодежи,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12581" y="5275021"/>
            <a:ext cx="157988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imes New Roman"/>
                <a:cs typeface="Times New Roman"/>
              </a:rPr>
              <a:t>вводится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Times New Roman"/>
                <a:cs typeface="Times New Roman"/>
              </a:rPr>
              <a:t>осуществлению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68027" y="5275021"/>
            <a:ext cx="132080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требование</a:t>
            </a:r>
            <a:endParaRPr sz="1800">
              <a:latin typeface="Times New Roman"/>
              <a:cs typeface="Times New Roman"/>
            </a:endParaRPr>
          </a:p>
          <a:p>
            <a:pPr marL="423545">
              <a:lnSpc>
                <a:spcPct val="100000"/>
              </a:lnSpc>
              <a:spcBef>
                <a:spcPts val="5"/>
              </a:spcBef>
            </a:pPr>
            <a:r>
              <a:rPr dirty="0" sz="1800" spc="-100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он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р</a:t>
            </a:r>
            <a:r>
              <a:rPr dirty="0" sz="1800" spc="-2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75744" y="5275021"/>
            <a:ext cx="217804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334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к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Times New Roman"/>
                <a:cs typeface="Times New Roman"/>
              </a:rPr>
              <a:t>за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12581" y="5824220"/>
            <a:ext cx="30702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температурой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воздуха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п.2.7.3.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6551" y="5106923"/>
            <a:ext cx="4381500" cy="1201420"/>
          </a:xfrm>
          <a:custGeom>
            <a:avLst/>
            <a:gdLst/>
            <a:ahLst/>
            <a:cxnLst/>
            <a:rect l="l" t="t" r="r" b="b"/>
            <a:pathLst>
              <a:path w="4381500" h="1201420">
                <a:moveTo>
                  <a:pt x="0" y="1200912"/>
                </a:moveTo>
                <a:lnTo>
                  <a:pt x="4381500" y="1200912"/>
                </a:lnTo>
                <a:lnTo>
                  <a:pt x="4381500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86206" y="5133847"/>
            <a:ext cx="422529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Санитарные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правила</a:t>
            </a:r>
            <a:r>
              <a:rPr dirty="0" sz="1800">
                <a:latin typeface="Times New Roman"/>
                <a:cs typeface="Times New Roman"/>
              </a:rPr>
              <a:t> расширили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формы </a:t>
            </a:r>
            <a:r>
              <a:rPr dirty="0" sz="1800" spc="-5">
                <a:latin typeface="Times New Roman"/>
                <a:cs typeface="Times New Roman"/>
              </a:rPr>
              <a:t> организации </a:t>
            </a:r>
            <a:r>
              <a:rPr dirty="0" sz="1800" spc="-10">
                <a:latin typeface="Times New Roman"/>
                <a:cs typeface="Times New Roman"/>
              </a:rPr>
              <a:t>питьевого </a:t>
            </a:r>
            <a:r>
              <a:rPr dirty="0" sz="1800" spc="-5">
                <a:latin typeface="Times New Roman"/>
                <a:cs typeface="Times New Roman"/>
              </a:rPr>
              <a:t>режима, дополнив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их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C00000"/>
                </a:solidFill>
                <a:latin typeface="Times New Roman"/>
                <a:cs typeface="Times New Roman"/>
              </a:rPr>
              <a:t>возможностью</a:t>
            </a:r>
            <a:r>
              <a:rPr dirty="0" sz="1800" spc="-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использования </a:t>
            </a:r>
            <a:r>
              <a:rPr dirty="0" sz="1800" spc="-5">
                <a:latin typeface="Times New Roman"/>
                <a:cs typeface="Times New Roman"/>
              </a:rPr>
              <a:t> кипяченой </a:t>
            </a:r>
            <a:r>
              <a:rPr dirty="0" sz="1800" spc="-15">
                <a:latin typeface="Times New Roman"/>
                <a:cs typeface="Times New Roman"/>
              </a:rPr>
              <a:t>воды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п.2.6.6.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459607" y="142189"/>
            <a:ext cx="48577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15">
                <a:solidFill>
                  <a:srgbClr val="334D80"/>
                </a:solidFill>
              </a:rPr>
              <a:t> требования»</a:t>
            </a:r>
            <a:endParaRPr sz="2800"/>
          </a:p>
        </p:txBody>
      </p:sp>
      <p:grpSp>
        <p:nvGrpSpPr>
          <p:cNvPr id="16" name="object 16"/>
          <p:cNvGrpSpPr/>
          <p:nvPr/>
        </p:nvGrpSpPr>
        <p:grpSpPr>
          <a:xfrm>
            <a:off x="2665285" y="3480625"/>
            <a:ext cx="4455160" cy="2983230"/>
            <a:chOff x="2665285" y="3480625"/>
            <a:chExt cx="4455160" cy="298323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1580" y="4639055"/>
              <a:ext cx="1783079" cy="182422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670048" y="3485388"/>
              <a:ext cx="4445635" cy="1201420"/>
            </a:xfrm>
            <a:custGeom>
              <a:avLst/>
              <a:gdLst/>
              <a:ahLst/>
              <a:cxnLst/>
              <a:rect l="l" t="t" r="r" b="b"/>
              <a:pathLst>
                <a:path w="4445634" h="1201420">
                  <a:moveTo>
                    <a:pt x="0" y="1200912"/>
                  </a:moveTo>
                  <a:lnTo>
                    <a:pt x="4445508" y="1200912"/>
                  </a:lnTo>
                  <a:lnTo>
                    <a:pt x="4445508" y="0"/>
                  </a:lnTo>
                  <a:lnTo>
                    <a:pt x="0" y="0"/>
                  </a:lnTo>
                  <a:lnTo>
                    <a:pt x="0" y="1200912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2749676" y="3512311"/>
            <a:ext cx="3449954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При </a:t>
            </a:r>
            <a:r>
              <a:rPr dirty="0" sz="1800">
                <a:latin typeface="Times New Roman"/>
                <a:cs typeface="Times New Roman"/>
              </a:rPr>
              <a:t>отсутствии </a:t>
            </a:r>
            <a:r>
              <a:rPr dirty="0" sz="1800" spc="-15">
                <a:latin typeface="Times New Roman"/>
                <a:cs typeface="Times New Roman"/>
              </a:rPr>
              <a:t>горячего 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централизованного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водоснабжения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C00000"/>
                </a:solidFill>
                <a:latin typeface="Times New Roman"/>
                <a:cs typeface="Times New Roman"/>
              </a:rPr>
              <a:t>обязательность </a:t>
            </a:r>
            <a:r>
              <a:rPr dirty="0" sz="1800" spc="5">
                <a:latin typeface="Times New Roman"/>
                <a:cs typeface="Times New Roman"/>
              </a:rPr>
              <a:t>установки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0" b="1">
                <a:latin typeface="Times New Roman"/>
                <a:cs typeface="Times New Roman"/>
              </a:rPr>
              <a:t>водонагревателей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п.2.6.1.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365759"/>
            <a:ext cx="12111355" cy="6169660"/>
            <a:chOff x="0" y="365759"/>
            <a:chExt cx="12111355" cy="616966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924" y="973836"/>
              <a:ext cx="2515362" cy="38442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6336" y="5327904"/>
              <a:ext cx="719327" cy="12070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9280" y="365759"/>
              <a:ext cx="3744468" cy="49926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9955" y="1435607"/>
              <a:ext cx="4081272" cy="245364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361943"/>
              <a:ext cx="2924555" cy="182879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79207" y="4044696"/>
            <a:ext cx="3770629" cy="1938655"/>
          </a:xfrm>
          <a:custGeom>
            <a:avLst/>
            <a:gdLst/>
            <a:ahLst/>
            <a:cxnLst/>
            <a:rect l="l" t="t" r="r" b="b"/>
            <a:pathLst>
              <a:path w="3770629" h="1938654">
                <a:moveTo>
                  <a:pt x="0" y="1938527"/>
                </a:moveTo>
                <a:lnTo>
                  <a:pt x="3770376" y="1938527"/>
                </a:lnTo>
                <a:lnTo>
                  <a:pt x="3770376" y="0"/>
                </a:lnTo>
                <a:lnTo>
                  <a:pt x="0" y="0"/>
                </a:lnTo>
                <a:lnTo>
                  <a:pt x="0" y="1938527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458582" y="4069841"/>
            <a:ext cx="133032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20225" y="4069841"/>
            <a:ext cx="165290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Times New Roman"/>
                <a:cs typeface="Times New Roman"/>
              </a:rPr>
              <a:t>пр</a:t>
            </a:r>
            <a:r>
              <a:rPr dirty="0" sz="2000" spc="-25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д</a:t>
            </a:r>
            <a:r>
              <a:rPr dirty="0" sz="2000" spc="-10">
                <a:latin typeface="Times New Roman"/>
                <a:cs typeface="Times New Roman"/>
              </a:rPr>
              <a:t>у</a:t>
            </a:r>
            <a:r>
              <a:rPr dirty="0" sz="2000" spc="-15">
                <a:latin typeface="Times New Roman"/>
                <a:cs typeface="Times New Roman"/>
              </a:rPr>
              <a:t>с</a:t>
            </a:r>
            <a:r>
              <a:rPr dirty="0" sz="2000" spc="-10">
                <a:latin typeface="Times New Roman"/>
                <a:cs typeface="Times New Roman"/>
              </a:rPr>
              <a:t>м</a:t>
            </a:r>
            <a:r>
              <a:rPr dirty="0" sz="2000" spc="-20">
                <a:latin typeface="Times New Roman"/>
                <a:cs typeface="Times New Roman"/>
              </a:rPr>
              <a:t>о</a:t>
            </a:r>
            <a:r>
              <a:rPr dirty="0" sz="2000" spc="1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рена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45094" y="4374641"/>
            <a:ext cx="332676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21814" algn="l"/>
              </a:tabLst>
            </a:pPr>
            <a:r>
              <a:rPr dirty="0" sz="2000" spc="-5">
                <a:latin typeface="Times New Roman"/>
                <a:cs typeface="Times New Roman"/>
              </a:rPr>
              <a:t>обязательность	</a:t>
            </a:r>
            <a:r>
              <a:rPr dirty="0" sz="2000" spc="-20">
                <a:latin typeface="Times New Roman"/>
                <a:cs typeface="Times New Roman"/>
              </a:rPr>
              <a:t>оборудования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45094" y="4679441"/>
            <a:ext cx="3328670" cy="63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99770" algn="l"/>
                <a:tab pos="2161540" algn="l"/>
              </a:tabLst>
            </a:pP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20">
                <a:latin typeface="Times New Roman"/>
                <a:cs typeface="Times New Roman"/>
              </a:rPr>
              <a:t>с</a:t>
            </a:r>
            <a:r>
              <a:rPr dirty="0" sz="2000" spc="-3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х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-5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м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щ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 spc="-5">
                <a:latin typeface="Times New Roman"/>
                <a:cs typeface="Times New Roman"/>
              </a:rPr>
              <a:t>ни</a:t>
            </a:r>
            <a:r>
              <a:rPr dirty="0" sz="2000">
                <a:latin typeface="Times New Roman"/>
                <a:cs typeface="Times New Roman"/>
              </a:rPr>
              <a:t>й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ем</a:t>
            </a:r>
            <a:r>
              <a:rPr dirty="0" sz="2000" spc="-100">
                <a:latin typeface="Times New Roman"/>
                <a:cs typeface="Times New Roman"/>
              </a:rPr>
              <a:t>к</a:t>
            </a:r>
            <a:r>
              <a:rPr dirty="0" sz="2000" spc="5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30">
                <a:latin typeface="Times New Roman"/>
                <a:cs typeface="Times New Roman"/>
              </a:rPr>
              <a:t>т</a:t>
            </a:r>
            <a:r>
              <a:rPr dirty="0" sz="2000" spc="-10">
                <a:latin typeface="Times New Roman"/>
                <a:cs typeface="Times New Roman"/>
              </a:rPr>
              <a:t>я</a:t>
            </a:r>
            <a:r>
              <a:rPr dirty="0" sz="2000">
                <a:latin typeface="Times New Roman"/>
                <a:cs typeface="Times New Roman"/>
              </a:rPr>
              <a:t>ми  </a:t>
            </a:r>
            <a:r>
              <a:rPr dirty="0" sz="2000">
                <a:latin typeface="Times New Roman"/>
                <a:cs typeface="Times New Roman"/>
              </a:rPr>
              <a:t>для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90915" y="4984496"/>
            <a:ext cx="24815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4740" algn="l"/>
                <a:tab pos="2332355" algn="l"/>
              </a:tabLst>
            </a:pPr>
            <a:r>
              <a:rPr dirty="0" sz="2000" spc="20">
                <a:latin typeface="Times New Roman"/>
                <a:cs typeface="Times New Roman"/>
              </a:rPr>
              <a:t>с</a:t>
            </a:r>
            <a:r>
              <a:rPr dirty="0" sz="2000" spc="-15">
                <a:latin typeface="Times New Roman"/>
                <a:cs typeface="Times New Roman"/>
              </a:rPr>
              <a:t>б</a:t>
            </a:r>
            <a:r>
              <a:rPr dirty="0" sz="2000">
                <a:latin typeface="Times New Roman"/>
                <a:cs typeface="Times New Roman"/>
              </a:rPr>
              <a:t>ора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му</a:t>
            </a:r>
            <a:r>
              <a:rPr dirty="0" sz="2000" spc="-20">
                <a:latin typeface="Times New Roman"/>
                <a:cs typeface="Times New Roman"/>
              </a:rPr>
              <a:t>с</a:t>
            </a:r>
            <a:r>
              <a:rPr dirty="0" sz="2000">
                <a:latin typeface="Times New Roman"/>
                <a:cs typeface="Times New Roman"/>
              </a:rPr>
              <a:t>ора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45094" y="5289296"/>
            <a:ext cx="332676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57425" algn="l"/>
              </a:tabLst>
            </a:pP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2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евр</a:t>
            </a:r>
            <a:r>
              <a:rPr dirty="0" sz="2000" spc="-15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мен</a:t>
            </a:r>
            <a:r>
              <a:rPr dirty="0" sz="2000" spc="-10">
                <a:latin typeface="Times New Roman"/>
                <a:cs typeface="Times New Roman"/>
              </a:rPr>
              <a:t>н</a:t>
            </a:r>
            <a:r>
              <a:rPr dirty="0" sz="2000" spc="-4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му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14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д</a:t>
            </a:r>
            <a:r>
              <a:rPr dirty="0" sz="2000" spc="5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лению  </a:t>
            </a:r>
            <a:r>
              <a:rPr dirty="0" sz="2000">
                <a:latin typeface="Times New Roman"/>
                <a:cs typeface="Times New Roman"/>
              </a:rPr>
              <a:t>мусора</a:t>
            </a:r>
            <a:r>
              <a:rPr dirty="0" sz="2000" spc="47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-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п. </a:t>
            </a:r>
            <a:r>
              <a:rPr dirty="0" sz="2000" spc="-15" b="1">
                <a:latin typeface="Times New Roman"/>
                <a:cs typeface="Times New Roman"/>
              </a:rPr>
              <a:t>2.11.1.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59607" y="142189"/>
            <a:ext cx="48577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15">
                <a:solidFill>
                  <a:srgbClr val="334D80"/>
                </a:solidFill>
              </a:rPr>
              <a:t> требования»</a:t>
            </a:r>
            <a:endParaRPr sz="2800"/>
          </a:p>
        </p:txBody>
      </p:sp>
      <p:sp>
        <p:nvSpPr>
          <p:cNvPr id="10" name="object 10"/>
          <p:cNvSpPr/>
          <p:nvPr/>
        </p:nvSpPr>
        <p:spPr>
          <a:xfrm>
            <a:off x="155447" y="957072"/>
            <a:ext cx="7071359" cy="2246630"/>
          </a:xfrm>
          <a:custGeom>
            <a:avLst/>
            <a:gdLst/>
            <a:ahLst/>
            <a:cxnLst/>
            <a:rect l="l" t="t" r="r" b="b"/>
            <a:pathLst>
              <a:path w="7071359" h="2246630">
                <a:moveTo>
                  <a:pt x="0" y="2246376"/>
                </a:moveTo>
                <a:lnTo>
                  <a:pt x="7071359" y="2246376"/>
                </a:lnTo>
                <a:lnTo>
                  <a:pt x="7071359" y="0"/>
                </a:lnTo>
                <a:lnTo>
                  <a:pt x="0" y="0"/>
                </a:lnTo>
                <a:lnTo>
                  <a:pt x="0" y="2246376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234492" y="981201"/>
            <a:ext cx="691260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1414145" algn="l"/>
                <a:tab pos="1842770" algn="l"/>
                <a:tab pos="4241800" algn="l"/>
                <a:tab pos="5506720" algn="l"/>
              </a:tabLst>
            </a:pP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 spc="5">
                <a:latin typeface="Times New Roman"/>
                <a:cs typeface="Times New Roman"/>
              </a:rPr>
              <a:t>р</a:t>
            </a:r>
            <a:r>
              <a:rPr dirty="0" sz="2000">
                <a:latin typeface="Times New Roman"/>
                <a:cs typeface="Times New Roman"/>
              </a:rPr>
              <a:t>яду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л</a:t>
            </a:r>
            <a:r>
              <a:rPr dirty="0" sz="2000" spc="-25">
                <a:latin typeface="Times New Roman"/>
                <a:cs typeface="Times New Roman"/>
              </a:rPr>
              <a:t>ю</a:t>
            </a:r>
            <a:r>
              <a:rPr dirty="0" sz="2000">
                <a:latin typeface="Times New Roman"/>
                <a:cs typeface="Times New Roman"/>
              </a:rPr>
              <a:t>мин</a:t>
            </a:r>
            <a:r>
              <a:rPr dirty="0" sz="2000" spc="4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сцен</a:t>
            </a:r>
            <a:r>
              <a:rPr dirty="0" sz="2000" spc="10">
                <a:latin typeface="Times New Roman"/>
                <a:cs typeface="Times New Roman"/>
              </a:rPr>
              <a:t>т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 spc="-10">
                <a:latin typeface="Times New Roman"/>
                <a:cs typeface="Times New Roman"/>
              </a:rPr>
              <a:t>ы</a:t>
            </a:r>
            <a:r>
              <a:rPr dirty="0" sz="2000">
                <a:latin typeface="Times New Roman"/>
                <a:cs typeface="Times New Roman"/>
              </a:rPr>
              <a:t>ми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лам</a:t>
            </a:r>
            <a:r>
              <a:rPr dirty="0" sz="2000" spc="-10">
                <a:latin typeface="Times New Roman"/>
                <a:cs typeface="Times New Roman"/>
              </a:rPr>
              <a:t>п</a:t>
            </a:r>
            <a:r>
              <a:rPr dirty="0" sz="2000">
                <a:latin typeface="Times New Roman"/>
                <a:cs typeface="Times New Roman"/>
              </a:rPr>
              <a:t>ами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п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dirty="0" sz="2000" spc="-55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ае</a:t>
            </a:r>
            <a:r>
              <a:rPr dirty="0" sz="2000" spc="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ся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1004" y="1286001"/>
            <a:ext cx="534479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Times New Roman"/>
                <a:cs typeface="Times New Roman"/>
              </a:rPr>
              <a:t>возможность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использования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светодиодных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ламп.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4492" y="1591182"/>
            <a:ext cx="69151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696210" algn="l"/>
                <a:tab pos="4098290" algn="l"/>
                <a:tab pos="5177790" algn="l"/>
              </a:tabLst>
            </a:pP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Регламентированы	</a:t>
            </a:r>
            <a:r>
              <a:rPr dirty="0" sz="2000" spc="-15">
                <a:latin typeface="Times New Roman"/>
                <a:cs typeface="Times New Roman"/>
              </a:rPr>
              <a:t>возможные	</a:t>
            </a:r>
            <a:r>
              <a:rPr dirty="0" sz="2000" spc="-5">
                <a:latin typeface="Times New Roman"/>
                <a:cs typeface="Times New Roman"/>
              </a:rPr>
              <a:t>спектры	цветоизлучения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4492" y="1895982"/>
            <a:ext cx="6914515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99085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latin typeface="Times New Roman"/>
                <a:cs typeface="Times New Roman"/>
              </a:rPr>
              <a:t>(</a:t>
            </a:r>
            <a:r>
              <a:rPr dirty="0" sz="2000" spc="-10" i="1">
                <a:latin typeface="Times New Roman"/>
                <a:cs typeface="Times New Roman"/>
              </a:rPr>
              <a:t>белый,</a:t>
            </a:r>
            <a:r>
              <a:rPr dirty="0" sz="2000" spc="-30" i="1">
                <a:latin typeface="Times New Roman"/>
                <a:cs typeface="Times New Roman"/>
              </a:rPr>
              <a:t> </a:t>
            </a:r>
            <a:r>
              <a:rPr dirty="0" sz="2000" spc="-5" i="1">
                <a:latin typeface="Times New Roman"/>
                <a:cs typeface="Times New Roman"/>
              </a:rPr>
              <a:t>тепло-белый,</a:t>
            </a:r>
            <a:r>
              <a:rPr dirty="0" sz="2000" spc="-35" i="1">
                <a:latin typeface="Times New Roman"/>
                <a:cs typeface="Times New Roman"/>
              </a:rPr>
              <a:t> </a:t>
            </a:r>
            <a:r>
              <a:rPr dirty="0" sz="2000" spc="-10" i="1">
                <a:latin typeface="Times New Roman"/>
                <a:cs typeface="Times New Roman"/>
              </a:rPr>
              <a:t>естественно-белый</a:t>
            </a:r>
            <a:r>
              <a:rPr dirty="0" sz="2000" spc="-10">
                <a:latin typeface="Times New Roman"/>
                <a:cs typeface="Times New Roman"/>
              </a:rPr>
              <a:t>);</a:t>
            </a:r>
            <a:endParaRPr sz="2000">
              <a:latin typeface="Times New Roman"/>
              <a:cs typeface="Times New Roman"/>
            </a:endParaRPr>
          </a:p>
          <a:p>
            <a:pPr algn="just" marL="299085" marR="5080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Введен </a:t>
            </a:r>
            <a:r>
              <a:rPr dirty="0" sz="2000" spc="-10">
                <a:latin typeface="Times New Roman"/>
                <a:cs typeface="Times New Roman"/>
              </a:rPr>
              <a:t>запрет </a:t>
            </a:r>
            <a:r>
              <a:rPr dirty="0" sz="2000" spc="-5">
                <a:latin typeface="Times New Roman"/>
                <a:cs typeface="Times New Roman"/>
              </a:rPr>
              <a:t>на </a:t>
            </a:r>
            <a:r>
              <a:rPr dirty="0" sz="2000" spc="-10">
                <a:latin typeface="Times New Roman"/>
                <a:cs typeface="Times New Roman"/>
              </a:rPr>
              <a:t>использование </a:t>
            </a: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20">
                <a:latin typeface="Times New Roman"/>
                <a:cs typeface="Times New Roman"/>
              </a:rPr>
              <a:t>одном </a:t>
            </a:r>
            <a:r>
              <a:rPr dirty="0" sz="2000" spc="-5">
                <a:latin typeface="Times New Roman"/>
                <a:cs typeface="Times New Roman"/>
              </a:rPr>
              <a:t>помещении </a:t>
            </a:r>
            <a:r>
              <a:rPr dirty="0" sz="2000">
                <a:latin typeface="Times New Roman"/>
                <a:cs typeface="Times New Roman"/>
              </a:rPr>
              <a:t>разных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типов </a:t>
            </a:r>
            <a:r>
              <a:rPr dirty="0" sz="2000" spc="-5">
                <a:latin typeface="Times New Roman"/>
                <a:cs typeface="Times New Roman"/>
              </a:rPr>
              <a:t>ламп, </a:t>
            </a:r>
            <a:r>
              <a:rPr dirty="0" sz="2000">
                <a:latin typeface="Times New Roman"/>
                <a:cs typeface="Times New Roman"/>
              </a:rPr>
              <a:t>а </a:t>
            </a:r>
            <a:r>
              <a:rPr dirty="0" sz="2000" spc="-5">
                <a:latin typeface="Times New Roman"/>
                <a:cs typeface="Times New Roman"/>
              </a:rPr>
              <a:t>также </a:t>
            </a:r>
            <a:r>
              <a:rPr dirty="0" sz="2000">
                <a:latin typeface="Times New Roman"/>
                <a:cs typeface="Times New Roman"/>
              </a:rPr>
              <a:t>лампы с разным </a:t>
            </a:r>
            <a:r>
              <a:rPr dirty="0" sz="2000" spc="-5">
                <a:latin typeface="Times New Roman"/>
                <a:cs typeface="Times New Roman"/>
              </a:rPr>
              <a:t>цветоизлучением</a:t>
            </a:r>
            <a:r>
              <a:rPr dirty="0" sz="2000">
                <a:latin typeface="Times New Roman"/>
                <a:cs typeface="Times New Roman"/>
              </a:rPr>
              <a:t> -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п.2.8.5.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7847" y="1040701"/>
            <a:ext cx="11517630" cy="5800725"/>
            <a:chOff x="307847" y="1040701"/>
            <a:chExt cx="11517630" cy="580072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5040" y="3032759"/>
              <a:ext cx="5139690" cy="36065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847" y="2833115"/>
              <a:ext cx="1889759" cy="40081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365491" y="1045463"/>
              <a:ext cx="4455160" cy="923925"/>
            </a:xfrm>
            <a:custGeom>
              <a:avLst/>
              <a:gdLst/>
              <a:ahLst/>
              <a:cxnLst/>
              <a:rect l="l" t="t" r="r" b="b"/>
              <a:pathLst>
                <a:path w="4455159" h="923925">
                  <a:moveTo>
                    <a:pt x="0" y="923543"/>
                  </a:moveTo>
                  <a:lnTo>
                    <a:pt x="4454652" y="923543"/>
                  </a:lnTo>
                  <a:lnTo>
                    <a:pt x="4454652" y="0"/>
                  </a:lnTo>
                  <a:lnTo>
                    <a:pt x="0" y="0"/>
                  </a:lnTo>
                  <a:lnTo>
                    <a:pt x="0" y="923543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7457567" y="1070559"/>
            <a:ext cx="428561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136650" algn="l"/>
                <a:tab pos="1663700" algn="l"/>
                <a:tab pos="2743200" algn="l"/>
                <a:tab pos="3619500" algn="l"/>
              </a:tabLst>
            </a:pP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 spc="-35">
                <a:latin typeface="Times New Roman"/>
                <a:cs typeface="Times New Roman"/>
              </a:rPr>
              <a:t>о</a:t>
            </a:r>
            <a:r>
              <a:rPr dirty="0" sz="1800" spc="-20">
                <a:latin typeface="Times New Roman"/>
                <a:cs typeface="Times New Roman"/>
              </a:rPr>
              <a:t>т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лки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5">
                <a:latin typeface="Times New Roman"/>
                <a:cs typeface="Times New Roman"/>
              </a:rPr>
              <a:t>д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лжны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2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ме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ь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-10">
                <a:latin typeface="Times New Roman"/>
                <a:cs typeface="Times New Roman"/>
              </a:rPr>
              <a:t>л</a:t>
            </a:r>
            <a:r>
              <a:rPr dirty="0" sz="1800" spc="-20">
                <a:latin typeface="Times New Roman"/>
                <a:cs typeface="Times New Roman"/>
              </a:rPr>
              <a:t>е</a:t>
            </a:r>
            <a:r>
              <a:rPr dirty="0" sz="1800" spc="-5">
                <a:latin typeface="Times New Roman"/>
                <a:cs typeface="Times New Roman"/>
              </a:rPr>
              <a:t>д</a:t>
            </a:r>
            <a:r>
              <a:rPr dirty="0" sz="1800">
                <a:latin typeface="Times New Roman"/>
                <a:cs typeface="Times New Roman"/>
              </a:rPr>
              <a:t>ов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1442720" algn="l"/>
                <a:tab pos="1883410" algn="l"/>
                <a:tab pos="3197225" algn="l"/>
              </a:tabLst>
            </a:pPr>
            <a:r>
              <a:rPr dirty="0" sz="1800" spc="-10">
                <a:latin typeface="Times New Roman"/>
                <a:cs typeface="Times New Roman"/>
              </a:rPr>
              <a:t>протеканий	</a:t>
            </a:r>
            <a:r>
              <a:rPr dirty="0" sz="1800">
                <a:latin typeface="Times New Roman"/>
                <a:cs typeface="Times New Roman"/>
              </a:rPr>
              <a:t>и	</a:t>
            </a:r>
            <a:r>
              <a:rPr dirty="0" sz="1800" spc="-15">
                <a:latin typeface="Times New Roman"/>
                <a:cs typeface="Times New Roman"/>
              </a:rPr>
              <a:t>признаков	</a:t>
            </a:r>
            <a:r>
              <a:rPr dirty="0" sz="1800" spc="-10">
                <a:latin typeface="Times New Roman"/>
                <a:cs typeface="Times New Roman"/>
              </a:rPr>
              <a:t>поражений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7567" y="1619758"/>
            <a:ext cx="36703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Times New Roman"/>
                <a:cs typeface="Times New Roman"/>
              </a:rPr>
              <a:t>грибком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п.2.5.3.</a:t>
            </a:r>
            <a:r>
              <a:rPr dirty="0" sz="1800" spc="-25" b="1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(введено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187183" y="2055876"/>
            <a:ext cx="5005070" cy="4424680"/>
            <a:chOff x="7187183" y="2055876"/>
            <a:chExt cx="5005070" cy="442468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7183" y="2055876"/>
              <a:ext cx="2366772" cy="20391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79207" y="2247900"/>
              <a:ext cx="1996440" cy="16687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46919" y="2107692"/>
              <a:ext cx="2269235" cy="206349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38943" y="2299716"/>
              <a:ext cx="1898903" cy="169316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88551" y="2279904"/>
              <a:ext cx="1799844" cy="16200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7" y="2427732"/>
              <a:ext cx="1783842" cy="209473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417430" y="2455926"/>
              <a:ext cx="568960" cy="561340"/>
            </a:xfrm>
            <a:custGeom>
              <a:avLst/>
              <a:gdLst/>
              <a:ahLst/>
              <a:cxnLst/>
              <a:rect l="l" t="t" r="r" b="b"/>
              <a:pathLst>
                <a:path w="568959" h="561339">
                  <a:moveTo>
                    <a:pt x="516382" y="0"/>
                  </a:moveTo>
                  <a:lnTo>
                    <a:pt x="284352" y="227964"/>
                  </a:lnTo>
                  <a:lnTo>
                    <a:pt x="52324" y="0"/>
                  </a:lnTo>
                  <a:lnTo>
                    <a:pt x="0" y="53212"/>
                  </a:lnTo>
                  <a:lnTo>
                    <a:pt x="231013" y="280415"/>
                  </a:lnTo>
                  <a:lnTo>
                    <a:pt x="0" y="507619"/>
                  </a:lnTo>
                  <a:lnTo>
                    <a:pt x="52324" y="560832"/>
                  </a:lnTo>
                  <a:lnTo>
                    <a:pt x="284352" y="332866"/>
                  </a:lnTo>
                  <a:lnTo>
                    <a:pt x="516382" y="560832"/>
                  </a:lnTo>
                  <a:lnTo>
                    <a:pt x="568705" y="507619"/>
                  </a:lnTo>
                  <a:lnTo>
                    <a:pt x="337693" y="280415"/>
                  </a:lnTo>
                  <a:lnTo>
                    <a:pt x="568705" y="53212"/>
                  </a:lnTo>
                  <a:lnTo>
                    <a:pt x="51638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9417430" y="2455926"/>
              <a:ext cx="568960" cy="561340"/>
            </a:xfrm>
            <a:custGeom>
              <a:avLst/>
              <a:gdLst/>
              <a:ahLst/>
              <a:cxnLst/>
              <a:rect l="l" t="t" r="r" b="b"/>
              <a:pathLst>
                <a:path w="568959" h="561339">
                  <a:moveTo>
                    <a:pt x="0" y="53212"/>
                  </a:moveTo>
                  <a:lnTo>
                    <a:pt x="52324" y="0"/>
                  </a:lnTo>
                  <a:lnTo>
                    <a:pt x="284352" y="227964"/>
                  </a:lnTo>
                  <a:lnTo>
                    <a:pt x="516382" y="0"/>
                  </a:lnTo>
                  <a:lnTo>
                    <a:pt x="568705" y="53212"/>
                  </a:lnTo>
                  <a:lnTo>
                    <a:pt x="337693" y="280415"/>
                  </a:lnTo>
                  <a:lnTo>
                    <a:pt x="568705" y="507619"/>
                  </a:lnTo>
                  <a:lnTo>
                    <a:pt x="516382" y="560832"/>
                  </a:lnTo>
                  <a:lnTo>
                    <a:pt x="284352" y="332866"/>
                  </a:lnTo>
                  <a:lnTo>
                    <a:pt x="52324" y="560832"/>
                  </a:lnTo>
                  <a:lnTo>
                    <a:pt x="0" y="507619"/>
                  </a:lnTo>
                  <a:lnTo>
                    <a:pt x="231013" y="280415"/>
                  </a:lnTo>
                  <a:lnTo>
                    <a:pt x="0" y="53212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88395" y="4477511"/>
              <a:ext cx="1403603" cy="200253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582156" y="6407911"/>
            <a:ext cx="501142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ФБУН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4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4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</a:t>
            </a:r>
            <a:r>
              <a:rPr dirty="0" sz="1200" spc="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75">
                <a:solidFill>
                  <a:srgbClr val="0000FF"/>
                </a:solidFill>
                <a:latin typeface="Calibri"/>
                <a:cs typeface="Calibri"/>
              </a:rPr>
              <a:t>Роспотребна</a:t>
            </a:r>
            <a:r>
              <a:rPr dirty="0" baseline="-6944" sz="1800" spc="-112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dirty="0" sz="1200" spc="-75">
                <a:solidFill>
                  <a:srgbClr val="0000FF"/>
                </a:solidFill>
                <a:latin typeface="Calibri"/>
                <a:cs typeface="Calibri"/>
              </a:rPr>
              <a:t>д</a:t>
            </a:r>
            <a:r>
              <a:rPr dirty="0" baseline="-6944" sz="1800" spc="-112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r>
              <a:rPr dirty="0" sz="1200" spc="-75">
                <a:solidFill>
                  <a:srgbClr val="0000FF"/>
                </a:solidFill>
                <a:latin typeface="Calibri"/>
                <a:cs typeface="Calibri"/>
              </a:rPr>
              <a:t>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6" name="object 6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49352" y="996696"/>
            <a:ext cx="11881485" cy="1632585"/>
          </a:xfrm>
          <a:custGeom>
            <a:avLst/>
            <a:gdLst/>
            <a:ahLst/>
            <a:cxnLst/>
            <a:rect l="l" t="t" r="r" b="b"/>
            <a:pathLst>
              <a:path w="11881485" h="1632585">
                <a:moveTo>
                  <a:pt x="0" y="1632203"/>
                </a:moveTo>
                <a:lnTo>
                  <a:pt x="11881104" y="1632203"/>
                </a:lnTo>
                <a:lnTo>
                  <a:pt x="11881104" y="0"/>
                </a:lnTo>
                <a:lnTo>
                  <a:pt x="0" y="0"/>
                </a:lnTo>
                <a:lnTo>
                  <a:pt x="0" y="1632203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28701" y="1021207"/>
            <a:ext cx="11723370" cy="1550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использован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термин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«</a:t>
            </a:r>
            <a:r>
              <a:rPr dirty="0" sz="2000" spc="-25" b="1">
                <a:solidFill>
                  <a:srgbClr val="C00000"/>
                </a:solidFill>
                <a:latin typeface="Times New Roman"/>
                <a:cs typeface="Times New Roman"/>
              </a:rPr>
              <a:t>ТРАНСФОРМИРУЕМЫЕ</a:t>
            </a:r>
            <a:r>
              <a:rPr dirty="0" sz="20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30" b="1">
                <a:solidFill>
                  <a:srgbClr val="C00000"/>
                </a:solidFill>
                <a:latin typeface="Times New Roman"/>
                <a:cs typeface="Times New Roman"/>
              </a:rPr>
              <a:t>ПРОСТРАНСТВА</a:t>
            </a:r>
            <a:r>
              <a:rPr dirty="0" sz="2000" spc="-30">
                <a:latin typeface="Times New Roman"/>
                <a:cs typeface="Times New Roman"/>
              </a:rPr>
              <a:t>»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определена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возможность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их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многофункционального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использования</a:t>
            </a:r>
            <a:r>
              <a:rPr dirty="0" sz="2000" spc="-5">
                <a:latin typeface="Times New Roman"/>
                <a:cs typeface="Times New Roman"/>
              </a:rPr>
              <a:t> (актовый</a:t>
            </a:r>
            <a:r>
              <a:rPr dirty="0" sz="2000">
                <a:latin typeface="Times New Roman"/>
                <a:cs typeface="Times New Roman"/>
              </a:rPr>
              <a:t> зал, </a:t>
            </a:r>
            <a:r>
              <a:rPr dirty="0" sz="2000" spc="-10">
                <a:latin typeface="Times New Roman"/>
                <a:cs typeface="Times New Roman"/>
              </a:rPr>
              <a:t>столовая,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рекреации,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библиотека,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спортивный</a:t>
            </a:r>
            <a:r>
              <a:rPr dirty="0" sz="2000" spc="5">
                <a:latin typeface="Times New Roman"/>
                <a:cs typeface="Times New Roman"/>
              </a:rPr>
              <a:t> зал)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использования трансформируемой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мебели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 </a:t>
            </a:r>
            <a:r>
              <a:rPr dirty="0" sz="2000" b="1">
                <a:latin typeface="Times New Roman"/>
                <a:cs typeface="Times New Roman"/>
              </a:rPr>
              <a:t>п.2.3.2.,</a:t>
            </a:r>
            <a:r>
              <a:rPr dirty="0" sz="2000" spc="-3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2.4.3.</a:t>
            </a:r>
            <a:endParaRPr sz="20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00000"/>
              </a:lnSpc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Предусмотрена возможно</a:t>
            </a:r>
            <a:r>
              <a:rPr dirty="0" sz="2000" spc="-15">
                <a:solidFill>
                  <a:srgbClr val="0000FF"/>
                </a:solidFill>
                <a:latin typeface="Times New Roman"/>
                <a:cs typeface="Times New Roman"/>
              </a:rPr>
              <a:t>сть </a:t>
            </a:r>
            <a:r>
              <a:rPr dirty="0" sz="2000" spc="-10">
                <a:latin typeface="Times New Roman"/>
                <a:cs typeface="Times New Roman"/>
              </a:rPr>
              <a:t>использования </a:t>
            </a:r>
            <a:r>
              <a:rPr dirty="0" sz="2000" spc="-5">
                <a:latin typeface="Times New Roman"/>
                <a:cs typeface="Times New Roman"/>
              </a:rPr>
              <a:t>территории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-5">
                <a:latin typeface="Times New Roman"/>
                <a:cs typeface="Times New Roman"/>
              </a:rPr>
              <a:t>помещений </a:t>
            </a:r>
            <a:r>
              <a:rPr dirty="0" sz="2000" spc="-10">
                <a:latin typeface="Times New Roman"/>
                <a:cs typeface="Times New Roman"/>
              </a:rPr>
              <a:t>хозяйствующих </a:t>
            </a:r>
            <a:r>
              <a:rPr dirty="0" sz="2000" spc="-25">
                <a:latin typeface="Times New Roman"/>
                <a:cs typeface="Times New Roman"/>
              </a:rPr>
              <a:t>субъектов </a:t>
            </a:r>
            <a:r>
              <a:rPr dirty="0" sz="2000" spc="-5">
                <a:latin typeface="Times New Roman"/>
                <a:cs typeface="Times New Roman"/>
              </a:rPr>
              <a:t>иными </a:t>
            </a:r>
            <a:r>
              <a:rPr dirty="0" sz="2000">
                <a:latin typeface="Times New Roman"/>
                <a:cs typeface="Times New Roman"/>
              </a:rPr>
              <a:t> юридическими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 физическими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лицами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(в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соответствии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заявленным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видом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деятельности)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 </a:t>
            </a:r>
            <a:r>
              <a:rPr dirty="0" sz="2000" b="1">
                <a:latin typeface="Times New Roman"/>
                <a:cs typeface="Times New Roman"/>
              </a:rPr>
              <a:t>п.1.6.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9352" y="2921507"/>
            <a:ext cx="3930650" cy="2917190"/>
            <a:chOff x="149352" y="2921507"/>
            <a:chExt cx="3930650" cy="291719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352" y="2921507"/>
              <a:ext cx="3930396" cy="26106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1119" y="3136391"/>
              <a:ext cx="1908048" cy="2702051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131564" y="3886200"/>
            <a:ext cx="3929379" cy="2630805"/>
            <a:chOff x="4131564" y="3886200"/>
            <a:chExt cx="3929379" cy="263080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1564" y="3886200"/>
              <a:ext cx="3928872" cy="26106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2740" y="4965191"/>
              <a:ext cx="934211" cy="13807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7192" y="4885944"/>
              <a:ext cx="934212" cy="138074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1392" y="5356860"/>
              <a:ext cx="1440180" cy="115976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121395" y="2898648"/>
            <a:ext cx="3929379" cy="2611120"/>
            <a:chOff x="8121395" y="2898648"/>
            <a:chExt cx="3929379" cy="2611120"/>
          </a:xfrm>
        </p:grpSpPr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1395" y="2898648"/>
              <a:ext cx="3928872" cy="26106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15755" y="3038856"/>
              <a:ext cx="2318004" cy="2318004"/>
            </a:xfrm>
            <a:prstGeom prst="rect">
              <a:avLst/>
            </a:prstGeom>
          </p:spPr>
        </p:pic>
      </p:grp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33759" y="0"/>
            <a:ext cx="1158240" cy="1185672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395853" y="187274"/>
            <a:ext cx="486346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1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требования»</a:t>
            </a:r>
            <a:endParaRPr sz="2800"/>
          </a:p>
        </p:txBody>
      </p:sp>
      <p:sp>
        <p:nvSpPr>
          <p:cNvPr id="23" name="object 23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6159" y="5374892"/>
            <a:ext cx="2044758" cy="14831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5" name="object 5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0" y="888491"/>
            <a:ext cx="12192000" cy="2390140"/>
            <a:chOff x="0" y="888491"/>
            <a:chExt cx="12192000" cy="2390140"/>
          </a:xfrm>
        </p:grpSpPr>
        <p:sp>
          <p:nvSpPr>
            <p:cNvPr id="8" name="object 8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645664" y="966215"/>
              <a:ext cx="3755390" cy="2307590"/>
            </a:xfrm>
            <a:custGeom>
              <a:avLst/>
              <a:gdLst/>
              <a:ahLst/>
              <a:cxnLst/>
              <a:rect l="l" t="t" r="r" b="b"/>
              <a:pathLst>
                <a:path w="3755390" h="2307590">
                  <a:moveTo>
                    <a:pt x="0" y="2307336"/>
                  </a:moveTo>
                  <a:lnTo>
                    <a:pt x="3755136" y="2307336"/>
                  </a:lnTo>
                  <a:lnTo>
                    <a:pt x="3755136" y="0"/>
                  </a:lnTo>
                  <a:lnTo>
                    <a:pt x="0" y="0"/>
                  </a:lnTo>
                  <a:lnTo>
                    <a:pt x="0" y="2307336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45738" y="216788"/>
            <a:ext cx="48564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5">
                <a:solidFill>
                  <a:srgbClr val="334D80"/>
                </a:solidFill>
              </a:rPr>
              <a:t>требования»</a:t>
            </a:r>
            <a:endParaRPr sz="2800"/>
          </a:p>
        </p:txBody>
      </p:sp>
      <p:sp>
        <p:nvSpPr>
          <p:cNvPr id="12" name="object 12"/>
          <p:cNvSpPr txBox="1"/>
          <p:nvPr/>
        </p:nvSpPr>
        <p:spPr>
          <a:xfrm>
            <a:off x="2725039" y="991615"/>
            <a:ext cx="191262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  <a:tab pos="1564005" algn="l"/>
              </a:tabLst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ервые	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endParaRPr sz="1800">
              <a:latin typeface="Times New Roman"/>
              <a:cs typeface="Times New Roman"/>
            </a:endParaRPr>
          </a:p>
          <a:p>
            <a:pPr marL="621665">
              <a:lnSpc>
                <a:spcPct val="100000"/>
              </a:lnSpc>
            </a:pPr>
            <a:r>
              <a:rPr dirty="0" sz="1800" spc="-5">
                <a:latin typeface="Times New Roman"/>
                <a:cs typeface="Times New Roman"/>
              </a:rPr>
              <a:t>анизаций</a:t>
            </a:r>
            <a:endParaRPr sz="1800">
              <a:latin typeface="Times New Roman"/>
              <a:cs typeface="Times New Roman"/>
            </a:endParaRPr>
          </a:p>
          <a:p>
            <a:pPr marL="607060">
              <a:lnSpc>
                <a:spcPct val="100000"/>
              </a:lnSpc>
            </a:pPr>
            <a:r>
              <a:rPr dirty="0" sz="1800" spc="-5">
                <a:latin typeface="Times New Roman"/>
                <a:cs typeface="Times New Roman"/>
              </a:rPr>
              <a:t>можность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2730" y="991615"/>
            <a:ext cx="149161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12763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всех</a:t>
            </a:r>
            <a:r>
              <a:rPr dirty="0" sz="1800" spc="4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типов </a:t>
            </a:r>
            <a:r>
              <a:rPr dirty="0" sz="1800" spc="-44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-25">
                <a:latin typeface="Times New Roman"/>
                <a:cs typeface="Times New Roman"/>
              </a:rPr>
              <a:t>е</a:t>
            </a:r>
            <a:r>
              <a:rPr dirty="0" sz="1800" spc="-20">
                <a:latin typeface="Times New Roman"/>
                <a:cs typeface="Times New Roman"/>
              </a:rPr>
              <a:t>д</a:t>
            </a:r>
            <a:r>
              <a:rPr dirty="0" sz="1800" spc="10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см</a:t>
            </a:r>
            <a:r>
              <a:rPr dirty="0" sz="1800" spc="-35">
                <a:latin typeface="Times New Roman"/>
                <a:cs typeface="Times New Roman"/>
              </a:rPr>
              <a:t>о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рена  </a:t>
            </a:r>
            <a:r>
              <a:rPr dirty="0" sz="1800" spc="-10">
                <a:latin typeface="Times New Roman"/>
                <a:cs typeface="Times New Roman"/>
              </a:rPr>
              <a:t>использования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28644" y="1814829"/>
            <a:ext cx="29952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5400" marR="5080" indent="-1333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оративных элементов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-25">
                <a:latin typeface="Times New Roman"/>
                <a:cs typeface="Times New Roman"/>
              </a:rPr>
              <a:t>яркой 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товой</a:t>
            </a:r>
            <a:r>
              <a:rPr dirty="0" sz="1800" spc="4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палитрой</a:t>
            </a:r>
            <a:r>
              <a:rPr dirty="0" sz="1800" spc="455">
                <a:latin typeface="Times New Roman"/>
                <a:cs typeface="Times New Roman"/>
              </a:rPr>
              <a:t> </a:t>
            </a:r>
            <a:r>
              <a:rPr dirty="0" sz="1800" spc="10">
                <a:latin typeface="Times New Roman"/>
                <a:cs typeface="Times New Roman"/>
              </a:rPr>
              <a:t>если 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их </a:t>
            </a:r>
            <a:r>
              <a:rPr dirty="0" sz="1800">
                <a:latin typeface="Times New Roman"/>
                <a:cs typeface="Times New Roman"/>
              </a:rPr>
              <a:t> щадь</a:t>
            </a:r>
            <a:r>
              <a:rPr dirty="0" sz="1800" spc="7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</a:t>
            </a:r>
            <a:r>
              <a:rPr dirty="0" sz="1800" spc="9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превышает</a:t>
            </a:r>
            <a:r>
              <a:rPr dirty="0" sz="1800" spc="10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25%</a:t>
            </a:r>
            <a:r>
              <a:rPr dirty="0" sz="1800" spc="6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от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42160" y="2637790"/>
            <a:ext cx="308038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88340" algn="l"/>
                <a:tab pos="1828164" algn="l"/>
              </a:tabLst>
            </a:pPr>
            <a:r>
              <a:rPr dirty="0" sz="1800">
                <a:latin typeface="Times New Roman"/>
                <a:cs typeface="Times New Roman"/>
              </a:rPr>
              <a:t>щ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й	</a:t>
            </a:r>
            <a:r>
              <a:rPr dirty="0" sz="1800" spc="-5">
                <a:latin typeface="Times New Roman"/>
                <a:cs typeface="Times New Roman"/>
              </a:rPr>
              <a:t>пло</a:t>
            </a:r>
            <a:r>
              <a:rPr dirty="0" sz="1800" spc="-10">
                <a:latin typeface="Times New Roman"/>
                <a:cs typeface="Times New Roman"/>
              </a:rPr>
              <a:t>ща</a:t>
            </a:r>
            <a:r>
              <a:rPr dirty="0" sz="1800">
                <a:latin typeface="Times New Roman"/>
                <a:cs typeface="Times New Roman"/>
              </a:rPr>
              <a:t>ди	</a:t>
            </a:r>
            <a:r>
              <a:rPr dirty="0" sz="1800" spc="-5">
                <a:latin typeface="Times New Roman"/>
                <a:cs typeface="Times New Roman"/>
              </a:rPr>
              <a:t>по</a:t>
            </a:r>
            <a:r>
              <a:rPr dirty="0" sz="1800" spc="-1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ерхн</a:t>
            </a:r>
            <a:r>
              <a:rPr dirty="0" sz="1800" spc="45">
                <a:latin typeface="Times New Roman"/>
                <a:cs typeface="Times New Roman"/>
              </a:rPr>
              <a:t>о</a:t>
            </a:r>
            <a:r>
              <a:rPr dirty="0" sz="1800" spc="-10">
                <a:latin typeface="Times New Roman"/>
                <a:cs typeface="Times New Roman"/>
              </a:rPr>
              <a:t>с</a:t>
            </a:r>
            <a:r>
              <a:rPr dirty="0" sz="1800">
                <a:latin typeface="Times New Roman"/>
                <a:cs typeface="Times New Roman"/>
              </a:rPr>
              <a:t>ти</a:t>
            </a:r>
            <a:endParaRPr sz="1800">
              <a:latin typeface="Times New Roman"/>
              <a:cs typeface="Times New Roman"/>
            </a:endParaRPr>
          </a:p>
          <a:p>
            <a:pPr marL="86360">
              <a:lnSpc>
                <a:spcPct val="100000"/>
              </a:lnSpc>
            </a:pPr>
            <a:r>
              <a:rPr dirty="0" cap="small" sz="1800" spc="-85">
                <a:latin typeface="Times New Roman"/>
                <a:cs typeface="Times New Roman"/>
              </a:rPr>
              <a:t>н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 spc="-4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ме</a:t>
            </a:r>
            <a:r>
              <a:rPr dirty="0" sz="1800" spc="5">
                <a:latin typeface="Times New Roman"/>
                <a:cs typeface="Times New Roman"/>
              </a:rPr>
              <a:t>щ</a:t>
            </a:r>
            <a:r>
              <a:rPr dirty="0" sz="1800">
                <a:latin typeface="Times New Roman"/>
                <a:cs typeface="Times New Roman"/>
              </a:rPr>
              <a:t>ения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п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spc="-5" b="1">
                <a:latin typeface="Times New Roman"/>
                <a:cs typeface="Times New Roman"/>
              </a:rPr>
              <a:t>2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spc="-5" b="1">
                <a:latin typeface="Times New Roman"/>
                <a:cs typeface="Times New Roman"/>
              </a:rPr>
              <a:t>8</a:t>
            </a:r>
            <a:r>
              <a:rPr dirty="0" sz="1800" spc="5" b="1">
                <a:latin typeface="Times New Roman"/>
                <a:cs typeface="Times New Roman"/>
              </a:rPr>
              <a:t>.</a:t>
            </a:r>
            <a:r>
              <a:rPr dirty="0" sz="1800" b="1">
                <a:latin typeface="Times New Roman"/>
                <a:cs typeface="Times New Roman"/>
              </a:rPr>
              <a:t>8;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830" y="1303527"/>
            <a:ext cx="701040" cy="2473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11785">
              <a:lnSpc>
                <a:spcPts val="1964"/>
              </a:lnSpc>
            </a:pPr>
            <a:r>
              <a:rPr dirty="0" sz="1800">
                <a:latin typeface="Times New Roman"/>
                <a:cs typeface="Times New Roman"/>
              </a:rPr>
              <a:t>орг</a:t>
            </a:r>
            <a:endParaRPr sz="1800">
              <a:latin typeface="Times New Roman"/>
              <a:cs typeface="Times New Roman"/>
            </a:endParaRPr>
          </a:p>
          <a:p>
            <a:pPr marL="311785" marR="29845">
              <a:lnSpc>
                <a:spcPct val="100000"/>
              </a:lnSpc>
            </a:pPr>
            <a:r>
              <a:rPr dirty="0" sz="1800" spc="-5">
                <a:latin typeface="Times New Roman"/>
                <a:cs typeface="Times New Roman"/>
              </a:rPr>
              <a:t>воз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дек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цве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пло  </a:t>
            </a:r>
            <a:r>
              <a:rPr dirty="0" sz="1800">
                <a:latin typeface="Times New Roman"/>
                <a:cs typeface="Times New Roman"/>
              </a:rPr>
              <a:t>об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сте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solidFill>
                  <a:srgbClr val="0000FF"/>
                </a:solidFill>
                <a:latin typeface="Wingdings"/>
                <a:cs typeface="Wingdings"/>
              </a:rPr>
              <a:t>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Пр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764" y="923544"/>
            <a:ext cx="5878830" cy="3801110"/>
            <a:chOff x="16764" y="923544"/>
            <a:chExt cx="5878830" cy="380111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64" y="923544"/>
              <a:ext cx="2628138" cy="236601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19756" y="3461004"/>
              <a:ext cx="3270885" cy="1259205"/>
            </a:xfrm>
            <a:custGeom>
              <a:avLst/>
              <a:gdLst/>
              <a:ahLst/>
              <a:cxnLst/>
              <a:rect l="l" t="t" r="r" b="b"/>
              <a:pathLst>
                <a:path w="3270885" h="1259204">
                  <a:moveTo>
                    <a:pt x="0" y="1258824"/>
                  </a:moveTo>
                  <a:lnTo>
                    <a:pt x="3270504" y="1258824"/>
                  </a:lnTo>
                  <a:lnTo>
                    <a:pt x="3270504" y="0"/>
                  </a:lnTo>
                  <a:lnTo>
                    <a:pt x="0" y="0"/>
                  </a:lnTo>
                  <a:lnTo>
                    <a:pt x="0" y="1258824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/>
          <p:nvPr/>
        </p:nvSpPr>
        <p:spPr>
          <a:xfrm>
            <a:off x="8154923" y="1112519"/>
            <a:ext cx="3634740" cy="1754505"/>
          </a:xfrm>
          <a:custGeom>
            <a:avLst/>
            <a:gdLst/>
            <a:ahLst/>
            <a:cxnLst/>
            <a:rect l="l" t="t" r="r" b="b"/>
            <a:pathLst>
              <a:path w="3634740" h="1754505">
                <a:moveTo>
                  <a:pt x="0" y="1754124"/>
                </a:moveTo>
                <a:lnTo>
                  <a:pt x="3634739" y="1754124"/>
                </a:lnTo>
                <a:lnTo>
                  <a:pt x="3634739" y="0"/>
                </a:lnTo>
                <a:lnTo>
                  <a:pt x="0" y="0"/>
                </a:lnTo>
                <a:lnTo>
                  <a:pt x="0" y="1754124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8233918" y="1138554"/>
            <a:ext cx="16992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spc="-30" b="1">
                <a:solidFill>
                  <a:srgbClr val="0000FF"/>
                </a:solidFill>
                <a:latin typeface="Times New Roman"/>
                <a:cs typeface="Times New Roman"/>
              </a:rPr>
              <a:t>зм</a:t>
            </a:r>
            <a:r>
              <a:rPr dirty="0" sz="1800" spc="-4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ж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нос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51491" y="1138554"/>
            <a:ext cx="15608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715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предусмотрена</a:t>
            </a:r>
            <a:endParaRPr sz="18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800" spc="-10">
                <a:latin typeface="Times New Roman"/>
                <a:cs typeface="Times New Roman"/>
              </a:rPr>
              <a:t>вариативной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76818" y="1687195"/>
            <a:ext cx="313626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расстановки </a:t>
            </a:r>
            <a:r>
              <a:rPr dirty="0" sz="1800" spc="-35">
                <a:latin typeface="Times New Roman"/>
                <a:cs typeface="Times New Roman"/>
              </a:rPr>
              <a:t>парт, </a:t>
            </a:r>
            <a:r>
              <a:rPr dirty="0" sz="1800" spc="-5">
                <a:latin typeface="Times New Roman"/>
                <a:cs typeface="Times New Roman"/>
              </a:rPr>
              <a:t>при условии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неиспользования</a:t>
            </a:r>
            <a:r>
              <a:rPr dirty="0" sz="1800" spc="-5" b="1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учебном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процессе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классной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доски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п.2.4.3.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844861" y="1620011"/>
            <a:ext cx="8119109" cy="4421505"/>
            <a:chOff x="3844861" y="1620011"/>
            <a:chExt cx="8119109" cy="4421505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18803" y="2796539"/>
              <a:ext cx="3244596" cy="32445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7311" y="1620011"/>
              <a:ext cx="1560576" cy="252984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849623" y="4722876"/>
              <a:ext cx="4643755" cy="923925"/>
            </a:xfrm>
            <a:custGeom>
              <a:avLst/>
              <a:gdLst/>
              <a:ahLst/>
              <a:cxnLst/>
              <a:rect l="l" t="t" r="r" b="b"/>
              <a:pathLst>
                <a:path w="4643755" h="923925">
                  <a:moveTo>
                    <a:pt x="0" y="923544"/>
                  </a:moveTo>
                  <a:lnTo>
                    <a:pt x="4643628" y="923544"/>
                  </a:lnTo>
                  <a:lnTo>
                    <a:pt x="4643628" y="0"/>
                  </a:lnTo>
                  <a:lnTo>
                    <a:pt x="0" y="0"/>
                  </a:lnTo>
                  <a:lnTo>
                    <a:pt x="0" y="923544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2624327" y="3466338"/>
            <a:ext cx="5864860" cy="213169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788035">
              <a:lnSpc>
                <a:spcPct val="100000"/>
              </a:lnSpc>
              <a:spcBef>
                <a:spcPts val="254"/>
              </a:spcBef>
            </a:pP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усмотрена</a:t>
            </a:r>
            <a:endParaRPr sz="1800">
              <a:latin typeface="Times New Roman"/>
              <a:cs typeface="Times New Roman"/>
            </a:endParaRPr>
          </a:p>
          <a:p>
            <a:pPr algn="just" marL="86995" marR="2680335">
              <a:lnSpc>
                <a:spcPct val="106900"/>
              </a:lnSpc>
              <a:spcBef>
                <a:spcPts val="5"/>
              </a:spcBef>
            </a:pP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обязательность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оборудования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учебных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классов</a:t>
            </a:r>
            <a:r>
              <a:rPr dirty="0" sz="1800">
                <a:latin typeface="Times New Roman"/>
                <a:cs typeface="Times New Roman"/>
              </a:rPr>
              <a:t> 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кабинетов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конторками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п.2.4.3.</a:t>
            </a:r>
            <a:endParaRPr sz="1800">
              <a:latin typeface="Times New Roman"/>
              <a:cs typeface="Times New Roman"/>
            </a:endParaRPr>
          </a:p>
          <a:p>
            <a:pPr algn="just" marL="1659255" marR="78105" indent="-343535">
              <a:lnSpc>
                <a:spcPct val="100000"/>
              </a:lnSpc>
              <a:spcBef>
                <a:spcPts val="850"/>
              </a:spcBef>
              <a:buFont typeface="Wingdings"/>
              <a:buChar char=""/>
              <a:tabLst>
                <a:tab pos="1659889" algn="l"/>
              </a:tabLst>
            </a:pPr>
            <a:r>
              <a:rPr dirty="0" sz="1800" spc="-10">
                <a:latin typeface="Times New Roman"/>
                <a:cs typeface="Times New Roman"/>
              </a:rPr>
              <a:t>Как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5">
                <a:latin typeface="Times New Roman"/>
                <a:cs typeface="Times New Roman"/>
              </a:rPr>
              <a:t>ранее,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образовательном </a:t>
            </a:r>
            <a:r>
              <a:rPr dirty="0" sz="1800" spc="5">
                <a:latin typeface="Times New Roman"/>
                <a:cs typeface="Times New Roman"/>
              </a:rPr>
              <a:t>процессе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не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допускается </a:t>
            </a:r>
            <a:r>
              <a:rPr dirty="0" sz="1800" spc="-10">
                <a:latin typeface="Times New Roman"/>
                <a:cs typeface="Times New Roman"/>
              </a:rPr>
              <a:t>использование табуреток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5">
                <a:latin typeface="Times New Roman"/>
                <a:cs typeface="Times New Roman"/>
              </a:rPr>
              <a:t> скамеек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вместо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стульев</a:t>
            </a:r>
            <a:r>
              <a:rPr dirty="0" sz="1800">
                <a:latin typeface="Times New Roman"/>
                <a:cs typeface="Times New Roman"/>
              </a:rPr>
              <a:t> – </a:t>
            </a:r>
            <a:r>
              <a:rPr dirty="0" sz="1800" b="1">
                <a:latin typeface="Times New Roman"/>
                <a:cs typeface="Times New Roman"/>
              </a:rPr>
              <a:t>п.2.4.3.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28015" y="1319783"/>
            <a:ext cx="7494905" cy="5230495"/>
            <a:chOff x="128015" y="1319783"/>
            <a:chExt cx="7494905" cy="5230495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047" y="1319783"/>
              <a:ext cx="2584704" cy="258622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015" y="3290316"/>
              <a:ext cx="2171700" cy="325983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975474" y="5533262"/>
              <a:ext cx="641350" cy="669925"/>
            </a:xfrm>
            <a:custGeom>
              <a:avLst/>
              <a:gdLst/>
              <a:ahLst/>
              <a:cxnLst/>
              <a:rect l="l" t="t" r="r" b="b"/>
              <a:pathLst>
                <a:path w="641350" h="669925">
                  <a:moveTo>
                    <a:pt x="605917" y="0"/>
                  </a:moveTo>
                  <a:lnTo>
                    <a:pt x="320675" y="299402"/>
                  </a:lnTo>
                  <a:lnTo>
                    <a:pt x="35432" y="0"/>
                  </a:lnTo>
                  <a:lnTo>
                    <a:pt x="0" y="33781"/>
                  </a:lnTo>
                  <a:lnTo>
                    <a:pt x="286893" y="334899"/>
                  </a:lnTo>
                  <a:lnTo>
                    <a:pt x="0" y="635977"/>
                  </a:lnTo>
                  <a:lnTo>
                    <a:pt x="35432" y="669747"/>
                  </a:lnTo>
                  <a:lnTo>
                    <a:pt x="320675" y="370395"/>
                  </a:lnTo>
                  <a:lnTo>
                    <a:pt x="605917" y="669747"/>
                  </a:lnTo>
                  <a:lnTo>
                    <a:pt x="641350" y="635977"/>
                  </a:lnTo>
                  <a:lnTo>
                    <a:pt x="354456" y="334899"/>
                  </a:lnTo>
                  <a:lnTo>
                    <a:pt x="641350" y="33781"/>
                  </a:lnTo>
                  <a:lnTo>
                    <a:pt x="60591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6975474" y="5533262"/>
              <a:ext cx="641350" cy="669925"/>
            </a:xfrm>
            <a:custGeom>
              <a:avLst/>
              <a:gdLst/>
              <a:ahLst/>
              <a:cxnLst/>
              <a:rect l="l" t="t" r="r" b="b"/>
              <a:pathLst>
                <a:path w="641350" h="669925">
                  <a:moveTo>
                    <a:pt x="0" y="33781"/>
                  </a:moveTo>
                  <a:lnTo>
                    <a:pt x="35432" y="0"/>
                  </a:lnTo>
                  <a:lnTo>
                    <a:pt x="320675" y="299402"/>
                  </a:lnTo>
                  <a:lnTo>
                    <a:pt x="605917" y="0"/>
                  </a:lnTo>
                  <a:lnTo>
                    <a:pt x="641350" y="33781"/>
                  </a:lnTo>
                  <a:lnTo>
                    <a:pt x="354456" y="334899"/>
                  </a:lnTo>
                  <a:lnTo>
                    <a:pt x="641350" y="635977"/>
                  </a:lnTo>
                  <a:lnTo>
                    <a:pt x="605917" y="669747"/>
                  </a:lnTo>
                  <a:lnTo>
                    <a:pt x="320675" y="370395"/>
                  </a:lnTo>
                  <a:lnTo>
                    <a:pt x="35432" y="669747"/>
                  </a:lnTo>
                  <a:lnTo>
                    <a:pt x="0" y="635977"/>
                  </a:lnTo>
                  <a:lnTo>
                    <a:pt x="286893" y="334899"/>
                  </a:lnTo>
                  <a:lnTo>
                    <a:pt x="0" y="33781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29839" y="4832604"/>
              <a:ext cx="1616964" cy="143103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017646" y="5109972"/>
              <a:ext cx="641350" cy="670560"/>
            </a:xfrm>
            <a:custGeom>
              <a:avLst/>
              <a:gdLst/>
              <a:ahLst/>
              <a:cxnLst/>
              <a:rect l="l" t="t" r="r" b="b"/>
              <a:pathLst>
                <a:path w="641350" h="670560">
                  <a:moveTo>
                    <a:pt x="605916" y="0"/>
                  </a:moveTo>
                  <a:lnTo>
                    <a:pt x="320675" y="299719"/>
                  </a:lnTo>
                  <a:lnTo>
                    <a:pt x="35432" y="0"/>
                  </a:lnTo>
                  <a:lnTo>
                    <a:pt x="0" y="33781"/>
                  </a:lnTo>
                  <a:lnTo>
                    <a:pt x="286892" y="335279"/>
                  </a:lnTo>
                  <a:lnTo>
                    <a:pt x="0" y="636765"/>
                  </a:lnTo>
                  <a:lnTo>
                    <a:pt x="35432" y="670521"/>
                  </a:lnTo>
                  <a:lnTo>
                    <a:pt x="320675" y="370839"/>
                  </a:lnTo>
                  <a:lnTo>
                    <a:pt x="605916" y="670521"/>
                  </a:lnTo>
                  <a:lnTo>
                    <a:pt x="641350" y="636765"/>
                  </a:lnTo>
                  <a:lnTo>
                    <a:pt x="354456" y="335279"/>
                  </a:lnTo>
                  <a:lnTo>
                    <a:pt x="641350" y="33781"/>
                  </a:lnTo>
                  <a:lnTo>
                    <a:pt x="60591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3017646" y="5109972"/>
              <a:ext cx="641350" cy="670560"/>
            </a:xfrm>
            <a:custGeom>
              <a:avLst/>
              <a:gdLst/>
              <a:ahLst/>
              <a:cxnLst/>
              <a:rect l="l" t="t" r="r" b="b"/>
              <a:pathLst>
                <a:path w="641350" h="670560">
                  <a:moveTo>
                    <a:pt x="0" y="33781"/>
                  </a:moveTo>
                  <a:lnTo>
                    <a:pt x="35432" y="0"/>
                  </a:lnTo>
                  <a:lnTo>
                    <a:pt x="320675" y="299719"/>
                  </a:lnTo>
                  <a:lnTo>
                    <a:pt x="605916" y="0"/>
                  </a:lnTo>
                  <a:lnTo>
                    <a:pt x="641350" y="33781"/>
                  </a:lnTo>
                  <a:lnTo>
                    <a:pt x="354456" y="335279"/>
                  </a:lnTo>
                  <a:lnTo>
                    <a:pt x="641350" y="636765"/>
                  </a:lnTo>
                  <a:lnTo>
                    <a:pt x="605916" y="670521"/>
                  </a:lnTo>
                  <a:lnTo>
                    <a:pt x="320675" y="370839"/>
                  </a:lnTo>
                  <a:lnTo>
                    <a:pt x="35432" y="670521"/>
                  </a:lnTo>
                  <a:lnTo>
                    <a:pt x="0" y="636765"/>
                  </a:lnTo>
                  <a:lnTo>
                    <a:pt x="286892" y="335279"/>
                  </a:lnTo>
                  <a:lnTo>
                    <a:pt x="0" y="33781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2000" cy="925194"/>
            <a:chOff x="0" y="0"/>
            <a:chExt cx="12192000" cy="925194"/>
          </a:xfrm>
        </p:grpSpPr>
        <p:sp>
          <p:nvSpPr>
            <p:cNvPr id="6" name="object 6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49228" y="0"/>
              <a:ext cx="842772" cy="92506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1935" y="111709"/>
            <a:ext cx="48577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15">
                <a:solidFill>
                  <a:srgbClr val="334D80"/>
                </a:solidFill>
              </a:rPr>
              <a:t> требования»</a:t>
            </a:r>
            <a:endParaRPr sz="2800"/>
          </a:p>
        </p:txBody>
      </p:sp>
      <p:sp>
        <p:nvSpPr>
          <p:cNvPr id="10" name="object 10"/>
          <p:cNvSpPr/>
          <p:nvPr/>
        </p:nvSpPr>
        <p:spPr>
          <a:xfrm>
            <a:off x="228600" y="1024127"/>
            <a:ext cx="11643360" cy="1257300"/>
          </a:xfrm>
          <a:custGeom>
            <a:avLst/>
            <a:gdLst/>
            <a:ahLst/>
            <a:cxnLst/>
            <a:rect l="l" t="t" r="r" b="b"/>
            <a:pathLst>
              <a:path w="11643360" h="1257300">
                <a:moveTo>
                  <a:pt x="0" y="1257300"/>
                </a:moveTo>
                <a:lnTo>
                  <a:pt x="11643360" y="1257300"/>
                </a:lnTo>
                <a:lnTo>
                  <a:pt x="11643360" y="0"/>
                </a:lnTo>
                <a:lnTo>
                  <a:pt x="0" y="0"/>
                </a:lnTo>
                <a:lnTo>
                  <a:pt x="0" y="1257300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07035" y="1028522"/>
            <a:ext cx="11489055" cy="1200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449580">
              <a:lnSpc>
                <a:spcPct val="1071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регламентирована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минимальная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диагональ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интерактивной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доски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(не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менее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Times New Roman"/>
                <a:cs typeface="Times New Roman"/>
              </a:rPr>
              <a:t>165,1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Times New Roman"/>
                <a:cs typeface="Times New Roman"/>
              </a:rPr>
              <a:t>см),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 место 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Times New Roman"/>
                <a:cs typeface="Times New Roman"/>
              </a:rPr>
              <a:t>размещения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по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центру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фронтальной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стены</a:t>
            </a:r>
            <a:r>
              <a:rPr dirty="0" sz="1800" spc="-5">
                <a:solidFill>
                  <a:srgbClr val="0000FF"/>
                </a:solidFill>
                <a:latin typeface="Times New Roman"/>
                <a:cs typeface="Times New Roman"/>
              </a:rPr>
              <a:t>),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сформулированы</a:t>
            </a:r>
            <a:r>
              <a:rPr dirty="0" sz="1800" spc="-5">
                <a:latin typeface="Times New Roman"/>
                <a:cs typeface="Times New Roman"/>
              </a:rPr>
              <a:t> требования</a:t>
            </a:r>
            <a:r>
              <a:rPr dirty="0" sz="1800">
                <a:latin typeface="Times New Roman"/>
                <a:cs typeface="Times New Roman"/>
              </a:rPr>
              <a:t> к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профилактике</a:t>
            </a:r>
            <a:r>
              <a:rPr dirty="0" sz="1800" spc="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негативного </a:t>
            </a:r>
            <a:r>
              <a:rPr dirty="0" sz="1800" spc="-5">
                <a:latin typeface="Times New Roman"/>
                <a:cs typeface="Times New Roman"/>
              </a:rPr>
              <a:t> воздействия </a:t>
            </a:r>
            <a:r>
              <a:rPr dirty="0" sz="1800" spc="-10">
                <a:latin typeface="Times New Roman"/>
                <a:cs typeface="Times New Roman"/>
              </a:rPr>
              <a:t>на </a:t>
            </a:r>
            <a:r>
              <a:rPr dirty="0" sz="1800">
                <a:latin typeface="Times New Roman"/>
                <a:cs typeface="Times New Roman"/>
              </a:rPr>
              <a:t>зрение </a:t>
            </a:r>
            <a:r>
              <a:rPr dirty="0" sz="1800" spc="-15">
                <a:latin typeface="Times New Roman"/>
                <a:cs typeface="Times New Roman"/>
              </a:rPr>
              <a:t>обучающихся</a:t>
            </a:r>
            <a:r>
              <a:rPr dirty="0" sz="1800" spc="-10">
                <a:latin typeface="Times New Roman"/>
                <a:cs typeface="Times New Roman"/>
              </a:rPr>
              <a:t> (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равномерность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освещения,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отсутствие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бликов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доступность</a:t>
            </a:r>
            <a:r>
              <a:rPr dirty="0" sz="1800" spc="44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поверхности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для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работы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обучающихся,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матовая</a:t>
            </a:r>
            <a:r>
              <a:rPr dirty="0" sz="1800" spc="3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поверхность,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отсутствие</a:t>
            </a:r>
            <a:r>
              <a:rPr dirty="0" sz="1800" spc="2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слепящего</a:t>
            </a:r>
            <a:r>
              <a:rPr dirty="0" sz="18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эффекта</a:t>
            </a:r>
            <a:r>
              <a:rPr dirty="0" sz="1800" spc="-5">
                <a:latin typeface="Times New Roman"/>
                <a:cs typeface="Times New Roman"/>
              </a:rPr>
              <a:t>)</a:t>
            </a:r>
            <a:r>
              <a:rPr dirty="0" sz="1800" spc="45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–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п.п.2.4.4,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2.8.3.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6675" y="5736335"/>
            <a:ext cx="10323830" cy="647700"/>
          </a:xfrm>
          <a:custGeom>
            <a:avLst/>
            <a:gdLst/>
            <a:ahLst/>
            <a:cxnLst/>
            <a:rect l="l" t="t" r="r" b="b"/>
            <a:pathLst>
              <a:path w="10323830" h="647700">
                <a:moveTo>
                  <a:pt x="0" y="647699"/>
                </a:moveTo>
                <a:lnTo>
                  <a:pt x="10323576" y="647699"/>
                </a:lnTo>
                <a:lnTo>
                  <a:pt x="10323576" y="0"/>
                </a:lnTo>
                <a:lnTo>
                  <a:pt x="0" y="0"/>
                </a:lnTo>
                <a:lnTo>
                  <a:pt x="0" y="647699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15111" y="5763869"/>
            <a:ext cx="101663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По</a:t>
            </a:r>
            <a:r>
              <a:rPr dirty="0" sz="1800" spc="49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результатам</a:t>
            </a:r>
            <a:r>
              <a:rPr dirty="0" sz="1800" spc="5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экспериментальных</a:t>
            </a:r>
            <a:r>
              <a:rPr dirty="0" sz="1800" spc="50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исследований</a:t>
            </a:r>
            <a:r>
              <a:rPr dirty="0" sz="1800" spc="490"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регламентированы</a:t>
            </a:r>
            <a:r>
              <a:rPr dirty="0" sz="1800" spc="49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минимальные</a:t>
            </a:r>
            <a:r>
              <a:rPr dirty="0" sz="1800" spc="49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размеры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Times New Roman"/>
                <a:cs typeface="Times New Roman"/>
              </a:rPr>
              <a:t>диагонали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монитора персонального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компьютера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(39,6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см),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ноутбука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(39,6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см), планшета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(26,6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см)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1324355"/>
            <a:ext cx="11871960" cy="5218430"/>
            <a:chOff x="0" y="1324355"/>
            <a:chExt cx="11871960" cy="521843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24355"/>
              <a:ext cx="4791456" cy="521817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8179" y="2555747"/>
              <a:ext cx="2846831" cy="27051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80959" y="2359152"/>
              <a:ext cx="4191000" cy="305865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31163" y="2764536"/>
              <a:ext cx="2503805" cy="1480185"/>
            </a:xfrm>
            <a:custGeom>
              <a:avLst/>
              <a:gdLst/>
              <a:ahLst/>
              <a:cxnLst/>
              <a:rect l="l" t="t" r="r" b="b"/>
              <a:pathLst>
                <a:path w="2503804" h="1480185">
                  <a:moveTo>
                    <a:pt x="105359" y="1316736"/>
                  </a:moveTo>
                  <a:lnTo>
                    <a:pt x="0" y="1479931"/>
                  </a:lnTo>
                  <a:lnTo>
                    <a:pt x="193763" y="1466214"/>
                  </a:lnTo>
                  <a:lnTo>
                    <a:pt x="173033" y="1431163"/>
                  </a:lnTo>
                  <a:lnTo>
                    <a:pt x="139369" y="1431163"/>
                  </a:lnTo>
                  <a:lnTo>
                    <a:pt x="109905" y="1381252"/>
                  </a:lnTo>
                  <a:lnTo>
                    <a:pt x="134809" y="1366532"/>
                  </a:lnTo>
                  <a:lnTo>
                    <a:pt x="105359" y="1316736"/>
                  </a:lnTo>
                  <a:close/>
                </a:path>
                <a:path w="2503804" h="1480185">
                  <a:moveTo>
                    <a:pt x="134809" y="1366532"/>
                  </a:moveTo>
                  <a:lnTo>
                    <a:pt x="109905" y="1381252"/>
                  </a:lnTo>
                  <a:lnTo>
                    <a:pt x="139369" y="1431163"/>
                  </a:lnTo>
                  <a:lnTo>
                    <a:pt x="164313" y="1416418"/>
                  </a:lnTo>
                  <a:lnTo>
                    <a:pt x="134809" y="1366532"/>
                  </a:lnTo>
                  <a:close/>
                </a:path>
                <a:path w="2503804" h="1480185">
                  <a:moveTo>
                    <a:pt x="164313" y="1416418"/>
                  </a:moveTo>
                  <a:lnTo>
                    <a:pt x="139369" y="1431163"/>
                  </a:lnTo>
                  <a:lnTo>
                    <a:pt x="173033" y="1431163"/>
                  </a:lnTo>
                  <a:lnTo>
                    <a:pt x="164313" y="1416418"/>
                  </a:lnTo>
                  <a:close/>
                </a:path>
                <a:path w="2503804" h="1480185">
                  <a:moveTo>
                    <a:pt x="2339476" y="63474"/>
                  </a:moveTo>
                  <a:lnTo>
                    <a:pt x="134809" y="1366532"/>
                  </a:lnTo>
                  <a:lnTo>
                    <a:pt x="164313" y="1416418"/>
                  </a:lnTo>
                  <a:lnTo>
                    <a:pt x="2368904" y="113281"/>
                  </a:lnTo>
                  <a:lnTo>
                    <a:pt x="2339476" y="63474"/>
                  </a:lnTo>
                  <a:close/>
                </a:path>
                <a:path w="2503804" h="1480185">
                  <a:moveTo>
                    <a:pt x="2472215" y="48767"/>
                  </a:moveTo>
                  <a:lnTo>
                    <a:pt x="2364359" y="48767"/>
                  </a:lnTo>
                  <a:lnTo>
                    <a:pt x="2393823" y="98551"/>
                  </a:lnTo>
                  <a:lnTo>
                    <a:pt x="2368904" y="113281"/>
                  </a:lnTo>
                  <a:lnTo>
                    <a:pt x="2398395" y="163194"/>
                  </a:lnTo>
                  <a:lnTo>
                    <a:pt x="2472215" y="48767"/>
                  </a:lnTo>
                  <a:close/>
                </a:path>
                <a:path w="2503804" h="1480185">
                  <a:moveTo>
                    <a:pt x="2364359" y="48767"/>
                  </a:moveTo>
                  <a:lnTo>
                    <a:pt x="2339476" y="63474"/>
                  </a:lnTo>
                  <a:lnTo>
                    <a:pt x="2368904" y="113281"/>
                  </a:lnTo>
                  <a:lnTo>
                    <a:pt x="2393823" y="98551"/>
                  </a:lnTo>
                  <a:lnTo>
                    <a:pt x="2364359" y="48767"/>
                  </a:lnTo>
                  <a:close/>
                </a:path>
                <a:path w="2503804" h="1480185">
                  <a:moveTo>
                    <a:pt x="2503678" y="0"/>
                  </a:moveTo>
                  <a:lnTo>
                    <a:pt x="2310003" y="13588"/>
                  </a:lnTo>
                  <a:lnTo>
                    <a:pt x="2339476" y="63474"/>
                  </a:lnTo>
                  <a:lnTo>
                    <a:pt x="2364359" y="48767"/>
                  </a:lnTo>
                  <a:lnTo>
                    <a:pt x="2472215" y="48767"/>
                  </a:lnTo>
                  <a:lnTo>
                    <a:pt x="250367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7035" y="3172967"/>
              <a:ext cx="1657985" cy="105283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4925" y="3028188"/>
              <a:ext cx="1257935" cy="149542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020056" y="2563367"/>
              <a:ext cx="6475730" cy="2613025"/>
            </a:xfrm>
            <a:custGeom>
              <a:avLst/>
              <a:gdLst/>
              <a:ahLst/>
              <a:cxnLst/>
              <a:rect l="l" t="t" r="r" b="b"/>
              <a:pathLst>
                <a:path w="6475730" h="2613025">
                  <a:moveTo>
                    <a:pt x="1579867" y="419100"/>
                  </a:moveTo>
                  <a:lnTo>
                    <a:pt x="1403985" y="501396"/>
                  </a:lnTo>
                  <a:lnTo>
                    <a:pt x="1449374" y="537324"/>
                  </a:lnTo>
                  <a:lnTo>
                    <a:pt x="85153" y="2261260"/>
                  </a:lnTo>
                  <a:lnTo>
                    <a:pt x="39751" y="2225294"/>
                  </a:lnTo>
                  <a:lnTo>
                    <a:pt x="0" y="2415413"/>
                  </a:lnTo>
                  <a:lnTo>
                    <a:pt x="175895" y="2333117"/>
                  </a:lnTo>
                  <a:lnTo>
                    <a:pt x="159207" y="2319909"/>
                  </a:lnTo>
                  <a:lnTo>
                    <a:pt x="130505" y="2297176"/>
                  </a:lnTo>
                  <a:lnTo>
                    <a:pt x="1494828" y="573290"/>
                  </a:lnTo>
                  <a:lnTo>
                    <a:pt x="1540243" y="609219"/>
                  </a:lnTo>
                  <a:lnTo>
                    <a:pt x="1559966" y="514604"/>
                  </a:lnTo>
                  <a:lnTo>
                    <a:pt x="1579867" y="419100"/>
                  </a:lnTo>
                  <a:close/>
                </a:path>
                <a:path w="6475730" h="2613025">
                  <a:moveTo>
                    <a:pt x="6475730" y="0"/>
                  </a:moveTo>
                  <a:lnTo>
                    <a:pt x="6285865" y="41021"/>
                  </a:lnTo>
                  <a:lnTo>
                    <a:pt x="6322098" y="86194"/>
                  </a:lnTo>
                  <a:lnTo>
                    <a:pt x="3339071" y="2481592"/>
                  </a:lnTo>
                  <a:lnTo>
                    <a:pt x="3302762" y="2436368"/>
                  </a:lnTo>
                  <a:lnTo>
                    <a:pt x="3221736" y="2612898"/>
                  </a:lnTo>
                  <a:lnTo>
                    <a:pt x="3411601" y="2571877"/>
                  </a:lnTo>
                  <a:lnTo>
                    <a:pt x="3389871" y="2544826"/>
                  </a:lnTo>
                  <a:lnTo>
                    <a:pt x="3375329" y="2526728"/>
                  </a:lnTo>
                  <a:lnTo>
                    <a:pt x="6358331" y="131368"/>
                  </a:lnTo>
                  <a:lnTo>
                    <a:pt x="6394577" y="176530"/>
                  </a:lnTo>
                  <a:lnTo>
                    <a:pt x="6444424" y="68072"/>
                  </a:lnTo>
                  <a:lnTo>
                    <a:pt x="647573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98738" y="2966338"/>
              <a:ext cx="1955291" cy="156324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77723"/>
            <a:ext cx="12192000" cy="3630295"/>
            <a:chOff x="0" y="77723"/>
            <a:chExt cx="12192000" cy="3630295"/>
          </a:xfrm>
        </p:grpSpPr>
        <p:sp>
          <p:nvSpPr>
            <p:cNvPr id="6" name="object 6"/>
            <p:cNvSpPr/>
            <p:nvPr/>
          </p:nvSpPr>
          <p:spPr>
            <a:xfrm>
              <a:off x="0" y="888492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2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33759" y="77723"/>
              <a:ext cx="1158240" cy="12984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1289772"/>
              <a:ext cx="3528060" cy="241811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10736" y="162305"/>
            <a:ext cx="48564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5">
                <a:solidFill>
                  <a:srgbClr val="334D80"/>
                </a:solidFill>
              </a:rPr>
              <a:t>требования»</a:t>
            </a:r>
            <a:endParaRPr sz="2800"/>
          </a:p>
        </p:txBody>
      </p:sp>
      <p:sp>
        <p:nvSpPr>
          <p:cNvPr id="11" name="object 11"/>
          <p:cNvSpPr/>
          <p:nvPr/>
        </p:nvSpPr>
        <p:spPr>
          <a:xfrm>
            <a:off x="246888" y="3855720"/>
            <a:ext cx="1925320" cy="771525"/>
          </a:xfrm>
          <a:custGeom>
            <a:avLst/>
            <a:gdLst/>
            <a:ahLst/>
            <a:cxnLst/>
            <a:rect l="l" t="t" r="r" b="b"/>
            <a:pathLst>
              <a:path w="1925320" h="771525">
                <a:moveTo>
                  <a:pt x="1539239" y="0"/>
                </a:moveTo>
                <a:lnTo>
                  <a:pt x="0" y="0"/>
                </a:lnTo>
                <a:lnTo>
                  <a:pt x="385571" y="385571"/>
                </a:lnTo>
                <a:lnTo>
                  <a:pt x="0" y="771143"/>
                </a:lnTo>
                <a:lnTo>
                  <a:pt x="1539239" y="771143"/>
                </a:lnTo>
                <a:lnTo>
                  <a:pt x="1924812" y="385571"/>
                </a:lnTo>
                <a:lnTo>
                  <a:pt x="153923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82523" y="4087748"/>
            <a:ext cx="87439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До</a:t>
            </a:r>
            <a:r>
              <a:rPr dirty="0" sz="1600" spc="-3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10</a:t>
            </a:r>
            <a:r>
              <a:rPr dirty="0" sz="1600" spc="-4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Times New Roman"/>
                <a:cs typeface="Times New Roman"/>
              </a:rPr>
              <a:t>лет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915667" y="3915155"/>
            <a:ext cx="1609725" cy="652780"/>
            <a:chOff x="1915667" y="3915155"/>
            <a:chExt cx="1609725" cy="652780"/>
          </a:xfrm>
        </p:grpSpPr>
        <p:sp>
          <p:nvSpPr>
            <p:cNvPr id="14" name="object 14"/>
            <p:cNvSpPr/>
            <p:nvPr/>
          </p:nvSpPr>
          <p:spPr>
            <a:xfrm>
              <a:off x="1921763" y="3921251"/>
              <a:ext cx="1597660" cy="640080"/>
            </a:xfrm>
            <a:custGeom>
              <a:avLst/>
              <a:gdLst/>
              <a:ahLst/>
              <a:cxnLst/>
              <a:rect l="l" t="t" r="r" b="b"/>
              <a:pathLst>
                <a:path w="1597660" h="640079">
                  <a:moveTo>
                    <a:pt x="1277112" y="0"/>
                  </a:moveTo>
                  <a:lnTo>
                    <a:pt x="0" y="0"/>
                  </a:lnTo>
                  <a:lnTo>
                    <a:pt x="320040" y="320040"/>
                  </a:lnTo>
                  <a:lnTo>
                    <a:pt x="0" y="640080"/>
                  </a:lnTo>
                  <a:lnTo>
                    <a:pt x="1277112" y="640080"/>
                  </a:lnTo>
                  <a:lnTo>
                    <a:pt x="1597152" y="320040"/>
                  </a:lnTo>
                  <a:lnTo>
                    <a:pt x="1277112" y="0"/>
                  </a:lnTo>
                  <a:close/>
                </a:path>
              </a:pathLst>
            </a:custGeom>
            <a:solidFill>
              <a:srgbClr val="F8D6CD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921763" y="3921251"/>
              <a:ext cx="1597660" cy="640080"/>
            </a:xfrm>
            <a:custGeom>
              <a:avLst/>
              <a:gdLst/>
              <a:ahLst/>
              <a:cxnLst/>
              <a:rect l="l" t="t" r="r" b="b"/>
              <a:pathLst>
                <a:path w="1597660" h="640079">
                  <a:moveTo>
                    <a:pt x="0" y="0"/>
                  </a:moveTo>
                  <a:lnTo>
                    <a:pt x="1277112" y="0"/>
                  </a:lnTo>
                  <a:lnTo>
                    <a:pt x="1597152" y="320040"/>
                  </a:lnTo>
                  <a:lnTo>
                    <a:pt x="1277112" y="640080"/>
                  </a:lnTo>
                  <a:lnTo>
                    <a:pt x="0" y="640080"/>
                  </a:lnTo>
                  <a:lnTo>
                    <a:pt x="320040" y="32004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8D6C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2323338" y="4087748"/>
            <a:ext cx="8153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Times New Roman"/>
                <a:cs typeface="Times New Roman"/>
              </a:rPr>
              <a:t>20</a:t>
            </a:r>
            <a:r>
              <a:rPr dirty="0" sz="1600" spc="-7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минут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6888" y="4733544"/>
            <a:ext cx="1925320" cy="771525"/>
          </a:xfrm>
          <a:custGeom>
            <a:avLst/>
            <a:gdLst/>
            <a:ahLst/>
            <a:cxnLst/>
            <a:rect l="l" t="t" r="r" b="b"/>
            <a:pathLst>
              <a:path w="1925320" h="771525">
                <a:moveTo>
                  <a:pt x="1539239" y="0"/>
                </a:moveTo>
                <a:lnTo>
                  <a:pt x="0" y="0"/>
                </a:lnTo>
                <a:lnTo>
                  <a:pt x="385571" y="385571"/>
                </a:lnTo>
                <a:lnTo>
                  <a:pt x="0" y="771143"/>
                </a:lnTo>
                <a:lnTo>
                  <a:pt x="1539239" y="771143"/>
                </a:lnTo>
                <a:lnTo>
                  <a:pt x="1924812" y="385571"/>
                </a:lnTo>
                <a:lnTo>
                  <a:pt x="1539239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16991" y="4860797"/>
            <a:ext cx="1002665" cy="47942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350520" marR="5080" indent="-338455">
              <a:lnSpc>
                <a:spcPts val="1660"/>
              </a:lnSpc>
              <a:spcBef>
                <a:spcPts val="365"/>
              </a:spcBef>
            </a:pPr>
            <a:r>
              <a:rPr dirty="0" sz="1600" spc="-10" b="1">
                <a:solidFill>
                  <a:srgbClr val="FFFFFF"/>
                </a:solidFill>
                <a:latin typeface="Times New Roman"/>
                <a:cs typeface="Times New Roman"/>
              </a:rPr>
              <a:t>Старше</a:t>
            </a:r>
            <a:r>
              <a:rPr dirty="0" sz="1600" spc="-5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10 </a:t>
            </a:r>
            <a:r>
              <a:rPr dirty="0" sz="1600" spc="-38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Times New Roman"/>
                <a:cs typeface="Times New Roman"/>
              </a:rPr>
              <a:t>лет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15667" y="4792979"/>
            <a:ext cx="1609725" cy="652780"/>
            <a:chOff x="1915667" y="4792979"/>
            <a:chExt cx="1609725" cy="652780"/>
          </a:xfrm>
        </p:grpSpPr>
        <p:sp>
          <p:nvSpPr>
            <p:cNvPr id="20" name="object 20"/>
            <p:cNvSpPr/>
            <p:nvPr/>
          </p:nvSpPr>
          <p:spPr>
            <a:xfrm>
              <a:off x="1921763" y="4799075"/>
              <a:ext cx="1597660" cy="640080"/>
            </a:xfrm>
            <a:custGeom>
              <a:avLst/>
              <a:gdLst/>
              <a:ahLst/>
              <a:cxnLst/>
              <a:rect l="l" t="t" r="r" b="b"/>
              <a:pathLst>
                <a:path w="1597660" h="640079">
                  <a:moveTo>
                    <a:pt x="1277112" y="0"/>
                  </a:moveTo>
                  <a:lnTo>
                    <a:pt x="0" y="0"/>
                  </a:lnTo>
                  <a:lnTo>
                    <a:pt x="320040" y="320040"/>
                  </a:lnTo>
                  <a:lnTo>
                    <a:pt x="0" y="640080"/>
                  </a:lnTo>
                  <a:lnTo>
                    <a:pt x="1277112" y="640080"/>
                  </a:lnTo>
                  <a:lnTo>
                    <a:pt x="1597152" y="320040"/>
                  </a:lnTo>
                  <a:lnTo>
                    <a:pt x="1277112" y="0"/>
                  </a:lnTo>
                  <a:close/>
                </a:path>
              </a:pathLst>
            </a:custGeom>
            <a:solidFill>
              <a:srgbClr val="E0E0E0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921763" y="4799075"/>
              <a:ext cx="1597660" cy="640080"/>
            </a:xfrm>
            <a:custGeom>
              <a:avLst/>
              <a:gdLst/>
              <a:ahLst/>
              <a:cxnLst/>
              <a:rect l="l" t="t" r="r" b="b"/>
              <a:pathLst>
                <a:path w="1597660" h="640079">
                  <a:moveTo>
                    <a:pt x="0" y="0"/>
                  </a:moveTo>
                  <a:lnTo>
                    <a:pt x="1277112" y="0"/>
                  </a:lnTo>
                  <a:lnTo>
                    <a:pt x="1597152" y="320040"/>
                  </a:lnTo>
                  <a:lnTo>
                    <a:pt x="1277112" y="640080"/>
                  </a:lnTo>
                  <a:lnTo>
                    <a:pt x="0" y="640080"/>
                  </a:lnTo>
                  <a:lnTo>
                    <a:pt x="320040" y="32004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2323338" y="4965953"/>
            <a:ext cx="81534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Times New Roman"/>
                <a:cs typeface="Times New Roman"/>
              </a:rPr>
              <a:t>30</a:t>
            </a:r>
            <a:r>
              <a:rPr dirty="0" sz="1600" spc="-7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минут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892" y="874267"/>
            <a:ext cx="304673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Интерактивная</a:t>
            </a:r>
            <a:r>
              <a:rPr dirty="0" sz="2400" spc="-3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334D80"/>
                </a:solidFill>
                <a:latin typeface="Times New Roman"/>
                <a:cs typeface="Times New Roman"/>
              </a:rPr>
              <a:t>доска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3748849" y="1002601"/>
            <a:ext cx="7864475" cy="3263265"/>
            <a:chOff x="3748849" y="1002601"/>
            <a:chExt cx="7864475" cy="3263265"/>
          </a:xfrm>
        </p:grpSpPr>
        <p:sp>
          <p:nvSpPr>
            <p:cNvPr id="25" name="object 25"/>
            <p:cNvSpPr/>
            <p:nvPr/>
          </p:nvSpPr>
          <p:spPr>
            <a:xfrm>
              <a:off x="3753611" y="1007363"/>
              <a:ext cx="4785360" cy="2586355"/>
            </a:xfrm>
            <a:custGeom>
              <a:avLst/>
              <a:gdLst/>
              <a:ahLst/>
              <a:cxnLst/>
              <a:rect l="l" t="t" r="r" b="b"/>
              <a:pathLst>
                <a:path w="4785359" h="2586354">
                  <a:moveTo>
                    <a:pt x="0" y="2586228"/>
                  </a:moveTo>
                  <a:lnTo>
                    <a:pt x="4785360" y="2586228"/>
                  </a:lnTo>
                  <a:lnTo>
                    <a:pt x="4785360" y="0"/>
                  </a:lnTo>
                  <a:lnTo>
                    <a:pt x="0" y="0"/>
                  </a:lnTo>
                  <a:lnTo>
                    <a:pt x="0" y="2586228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4440" y="1330452"/>
              <a:ext cx="2758440" cy="228904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468867" y="3735324"/>
              <a:ext cx="2009139" cy="530860"/>
            </a:xfrm>
            <a:custGeom>
              <a:avLst/>
              <a:gdLst/>
              <a:ahLst/>
              <a:cxnLst/>
              <a:rect l="l" t="t" r="r" b="b"/>
              <a:pathLst>
                <a:path w="2009140" h="530860">
                  <a:moveTo>
                    <a:pt x="1743455" y="0"/>
                  </a:moveTo>
                  <a:lnTo>
                    <a:pt x="0" y="0"/>
                  </a:lnTo>
                  <a:lnTo>
                    <a:pt x="265175" y="265175"/>
                  </a:lnTo>
                  <a:lnTo>
                    <a:pt x="0" y="530351"/>
                  </a:lnTo>
                  <a:lnTo>
                    <a:pt x="1743455" y="530351"/>
                  </a:lnTo>
                  <a:lnTo>
                    <a:pt x="2008631" y="265175"/>
                  </a:lnTo>
                  <a:lnTo>
                    <a:pt x="174345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9195307" y="888238"/>
            <a:ext cx="16046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30" b="1">
                <a:solidFill>
                  <a:srgbClr val="334D80"/>
                </a:solidFill>
                <a:latin typeface="Times New Roman"/>
                <a:cs typeface="Times New Roman"/>
              </a:rPr>
              <a:t>Компьютер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54465" y="3846652"/>
            <a:ext cx="8610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1-2</a:t>
            </a:r>
            <a:r>
              <a:rPr dirty="0" sz="1600" spc="-6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класс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0298938" y="3774694"/>
            <a:ext cx="1643380" cy="452120"/>
            <a:chOff x="10298938" y="3774694"/>
            <a:chExt cx="1643380" cy="452120"/>
          </a:xfrm>
        </p:grpSpPr>
        <p:sp>
          <p:nvSpPr>
            <p:cNvPr id="31" name="object 31"/>
            <p:cNvSpPr/>
            <p:nvPr/>
          </p:nvSpPr>
          <p:spPr>
            <a:xfrm>
              <a:off x="10305288" y="3781044"/>
              <a:ext cx="1630680" cy="439420"/>
            </a:xfrm>
            <a:custGeom>
              <a:avLst/>
              <a:gdLst/>
              <a:ahLst/>
              <a:cxnLst/>
              <a:rect l="l" t="t" r="r" b="b"/>
              <a:pathLst>
                <a:path w="1630679" h="439420">
                  <a:moveTo>
                    <a:pt x="1411223" y="0"/>
                  </a:moveTo>
                  <a:lnTo>
                    <a:pt x="0" y="0"/>
                  </a:lnTo>
                  <a:lnTo>
                    <a:pt x="219455" y="219455"/>
                  </a:lnTo>
                  <a:lnTo>
                    <a:pt x="0" y="438911"/>
                  </a:lnTo>
                  <a:lnTo>
                    <a:pt x="1411223" y="438911"/>
                  </a:lnTo>
                  <a:lnTo>
                    <a:pt x="1630679" y="219455"/>
                  </a:lnTo>
                  <a:lnTo>
                    <a:pt x="1411223" y="0"/>
                  </a:lnTo>
                  <a:close/>
                </a:path>
              </a:pathLst>
            </a:custGeom>
            <a:solidFill>
              <a:srgbClr val="F8D6CD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0305288" y="3781044"/>
              <a:ext cx="1630680" cy="439420"/>
            </a:xfrm>
            <a:custGeom>
              <a:avLst/>
              <a:gdLst/>
              <a:ahLst/>
              <a:cxnLst/>
              <a:rect l="l" t="t" r="r" b="b"/>
              <a:pathLst>
                <a:path w="1630679" h="439420">
                  <a:moveTo>
                    <a:pt x="0" y="0"/>
                  </a:moveTo>
                  <a:lnTo>
                    <a:pt x="1411223" y="0"/>
                  </a:lnTo>
                  <a:lnTo>
                    <a:pt x="1630679" y="219455"/>
                  </a:lnTo>
                  <a:lnTo>
                    <a:pt x="1411223" y="438911"/>
                  </a:lnTo>
                  <a:lnTo>
                    <a:pt x="0" y="438911"/>
                  </a:lnTo>
                  <a:lnTo>
                    <a:pt x="219455" y="21945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8D6C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/>
          <p:cNvSpPr txBox="1"/>
          <p:nvPr/>
        </p:nvSpPr>
        <p:spPr>
          <a:xfrm>
            <a:off x="10724768" y="3846652"/>
            <a:ext cx="8134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Times New Roman"/>
                <a:cs typeface="Times New Roman"/>
              </a:rPr>
              <a:t>20</a:t>
            </a:r>
            <a:r>
              <a:rPr dirty="0" sz="1600" spc="-6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минут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468868" y="4338828"/>
            <a:ext cx="2045335" cy="530860"/>
          </a:xfrm>
          <a:custGeom>
            <a:avLst/>
            <a:gdLst/>
            <a:ahLst/>
            <a:cxnLst/>
            <a:rect l="l" t="t" r="r" b="b"/>
            <a:pathLst>
              <a:path w="2045334" h="530860">
                <a:moveTo>
                  <a:pt x="1780031" y="0"/>
                </a:moveTo>
                <a:lnTo>
                  <a:pt x="0" y="0"/>
                </a:lnTo>
                <a:lnTo>
                  <a:pt x="265175" y="265176"/>
                </a:lnTo>
                <a:lnTo>
                  <a:pt x="0" y="530352"/>
                </a:lnTo>
                <a:lnTo>
                  <a:pt x="1780031" y="530352"/>
                </a:lnTo>
                <a:lnTo>
                  <a:pt x="2045207" y="265176"/>
                </a:lnTo>
                <a:lnTo>
                  <a:pt x="1780031" y="0"/>
                </a:lnTo>
                <a:close/>
              </a:path>
            </a:pathLst>
          </a:custGeom>
          <a:solidFill>
            <a:srgbClr val="D17A5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9071229" y="4451096"/>
            <a:ext cx="8604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2-4</a:t>
            </a:r>
            <a:r>
              <a:rPr dirty="0" sz="1600" spc="-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класс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335514" y="4378197"/>
            <a:ext cx="1658620" cy="452120"/>
            <a:chOff x="10335514" y="4378197"/>
            <a:chExt cx="1658620" cy="452120"/>
          </a:xfrm>
        </p:grpSpPr>
        <p:sp>
          <p:nvSpPr>
            <p:cNvPr id="37" name="object 37"/>
            <p:cNvSpPr/>
            <p:nvPr/>
          </p:nvSpPr>
          <p:spPr>
            <a:xfrm>
              <a:off x="10341864" y="4384547"/>
              <a:ext cx="1645920" cy="439420"/>
            </a:xfrm>
            <a:custGeom>
              <a:avLst/>
              <a:gdLst/>
              <a:ahLst/>
              <a:cxnLst/>
              <a:rect l="l" t="t" r="r" b="b"/>
              <a:pathLst>
                <a:path w="1645920" h="439420">
                  <a:moveTo>
                    <a:pt x="1426463" y="0"/>
                  </a:moveTo>
                  <a:lnTo>
                    <a:pt x="0" y="0"/>
                  </a:lnTo>
                  <a:lnTo>
                    <a:pt x="219455" y="219456"/>
                  </a:lnTo>
                  <a:lnTo>
                    <a:pt x="0" y="438912"/>
                  </a:lnTo>
                  <a:lnTo>
                    <a:pt x="1426463" y="438912"/>
                  </a:lnTo>
                  <a:lnTo>
                    <a:pt x="1645919" y="219456"/>
                  </a:lnTo>
                  <a:lnTo>
                    <a:pt x="1426463" y="0"/>
                  </a:lnTo>
                  <a:close/>
                </a:path>
              </a:pathLst>
            </a:custGeom>
            <a:solidFill>
              <a:srgbClr val="F0D7D2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10341864" y="4384547"/>
              <a:ext cx="1645920" cy="439420"/>
            </a:xfrm>
            <a:custGeom>
              <a:avLst/>
              <a:gdLst/>
              <a:ahLst/>
              <a:cxnLst/>
              <a:rect l="l" t="t" r="r" b="b"/>
              <a:pathLst>
                <a:path w="1645920" h="439420">
                  <a:moveTo>
                    <a:pt x="0" y="0"/>
                  </a:moveTo>
                  <a:lnTo>
                    <a:pt x="1426463" y="0"/>
                  </a:lnTo>
                  <a:lnTo>
                    <a:pt x="1645919" y="219456"/>
                  </a:lnTo>
                  <a:lnTo>
                    <a:pt x="1426463" y="438912"/>
                  </a:lnTo>
                  <a:lnTo>
                    <a:pt x="0" y="438912"/>
                  </a:lnTo>
                  <a:lnTo>
                    <a:pt x="219455" y="219456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F0D7D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10768330" y="4451096"/>
            <a:ext cx="8134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Times New Roman"/>
                <a:cs typeface="Times New Roman"/>
              </a:rPr>
              <a:t>25</a:t>
            </a:r>
            <a:r>
              <a:rPr dirty="0" sz="1600" spc="-6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минут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468868" y="4943855"/>
            <a:ext cx="2089785" cy="528955"/>
          </a:xfrm>
          <a:custGeom>
            <a:avLst/>
            <a:gdLst/>
            <a:ahLst/>
            <a:cxnLst/>
            <a:rect l="l" t="t" r="r" b="b"/>
            <a:pathLst>
              <a:path w="2089784" h="528954">
                <a:moveTo>
                  <a:pt x="1824989" y="0"/>
                </a:moveTo>
                <a:lnTo>
                  <a:pt x="0" y="0"/>
                </a:lnTo>
                <a:lnTo>
                  <a:pt x="264413" y="264414"/>
                </a:lnTo>
                <a:lnTo>
                  <a:pt x="0" y="528828"/>
                </a:lnTo>
                <a:lnTo>
                  <a:pt x="1824989" y="528828"/>
                </a:lnTo>
                <a:lnTo>
                  <a:pt x="2089403" y="264414"/>
                </a:lnTo>
                <a:lnTo>
                  <a:pt x="1824989" y="0"/>
                </a:lnTo>
                <a:close/>
              </a:path>
            </a:pathLst>
          </a:custGeom>
          <a:solidFill>
            <a:srgbClr val="B889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9094089" y="5054853"/>
            <a:ext cx="8604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5-9</a:t>
            </a:r>
            <a:r>
              <a:rPr dirty="0" sz="1600" spc="-6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класс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379709" y="4981702"/>
            <a:ext cx="1706245" cy="453390"/>
            <a:chOff x="10379709" y="4981702"/>
            <a:chExt cx="1706245" cy="453390"/>
          </a:xfrm>
        </p:grpSpPr>
        <p:sp>
          <p:nvSpPr>
            <p:cNvPr id="43" name="object 43"/>
            <p:cNvSpPr/>
            <p:nvPr/>
          </p:nvSpPr>
          <p:spPr>
            <a:xfrm>
              <a:off x="10386059" y="4988052"/>
              <a:ext cx="1693545" cy="440690"/>
            </a:xfrm>
            <a:custGeom>
              <a:avLst/>
              <a:gdLst/>
              <a:ahLst/>
              <a:cxnLst/>
              <a:rect l="l" t="t" r="r" b="b"/>
              <a:pathLst>
                <a:path w="1693545" h="440689">
                  <a:moveTo>
                    <a:pt x="1472946" y="0"/>
                  </a:moveTo>
                  <a:lnTo>
                    <a:pt x="0" y="0"/>
                  </a:lnTo>
                  <a:lnTo>
                    <a:pt x="220218" y="220218"/>
                  </a:lnTo>
                  <a:lnTo>
                    <a:pt x="0" y="440436"/>
                  </a:lnTo>
                  <a:lnTo>
                    <a:pt x="1472946" y="440436"/>
                  </a:lnTo>
                  <a:lnTo>
                    <a:pt x="1693164" y="220218"/>
                  </a:lnTo>
                  <a:lnTo>
                    <a:pt x="1472946" y="0"/>
                  </a:lnTo>
                  <a:close/>
                </a:path>
              </a:pathLst>
            </a:custGeom>
            <a:solidFill>
              <a:srgbClr val="E9DBD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0386059" y="4988052"/>
              <a:ext cx="1693545" cy="440690"/>
            </a:xfrm>
            <a:custGeom>
              <a:avLst/>
              <a:gdLst/>
              <a:ahLst/>
              <a:cxnLst/>
              <a:rect l="l" t="t" r="r" b="b"/>
              <a:pathLst>
                <a:path w="1693545" h="440689">
                  <a:moveTo>
                    <a:pt x="0" y="0"/>
                  </a:moveTo>
                  <a:lnTo>
                    <a:pt x="1472946" y="0"/>
                  </a:lnTo>
                  <a:lnTo>
                    <a:pt x="1693164" y="220218"/>
                  </a:lnTo>
                  <a:lnTo>
                    <a:pt x="1472946" y="440436"/>
                  </a:lnTo>
                  <a:lnTo>
                    <a:pt x="0" y="440436"/>
                  </a:lnTo>
                  <a:lnTo>
                    <a:pt x="220218" y="220218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E9DBD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10837291" y="5054853"/>
            <a:ext cx="8134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Times New Roman"/>
                <a:cs typeface="Times New Roman"/>
              </a:rPr>
              <a:t>30</a:t>
            </a:r>
            <a:r>
              <a:rPr dirty="0" sz="1600" spc="-6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минут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68868" y="5547359"/>
            <a:ext cx="2083435" cy="528955"/>
          </a:xfrm>
          <a:custGeom>
            <a:avLst/>
            <a:gdLst/>
            <a:ahLst/>
            <a:cxnLst/>
            <a:rect l="l" t="t" r="r" b="b"/>
            <a:pathLst>
              <a:path w="2083434" h="528954">
                <a:moveTo>
                  <a:pt x="1818893" y="0"/>
                </a:moveTo>
                <a:lnTo>
                  <a:pt x="0" y="0"/>
                </a:lnTo>
                <a:lnTo>
                  <a:pt x="264413" y="264413"/>
                </a:lnTo>
                <a:lnTo>
                  <a:pt x="0" y="528827"/>
                </a:lnTo>
                <a:lnTo>
                  <a:pt x="1818893" y="528827"/>
                </a:lnTo>
                <a:lnTo>
                  <a:pt x="2083307" y="264413"/>
                </a:lnTo>
                <a:lnTo>
                  <a:pt x="1818893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8995029" y="5659018"/>
            <a:ext cx="10528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solidFill>
                  <a:srgbClr val="FFFFFF"/>
                </a:solidFill>
                <a:latin typeface="Times New Roman"/>
                <a:cs typeface="Times New Roman"/>
              </a:rPr>
              <a:t>10-11</a:t>
            </a:r>
            <a:r>
              <a:rPr dirty="0" sz="1600" spc="-7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FFFF"/>
                </a:solidFill>
                <a:latin typeface="Times New Roman"/>
                <a:cs typeface="Times New Roman"/>
              </a:rPr>
              <a:t>класс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0373614" y="5585205"/>
            <a:ext cx="1711960" cy="453390"/>
            <a:chOff x="10373614" y="5585205"/>
            <a:chExt cx="1711960" cy="453390"/>
          </a:xfrm>
        </p:grpSpPr>
        <p:sp>
          <p:nvSpPr>
            <p:cNvPr id="49" name="object 49"/>
            <p:cNvSpPr/>
            <p:nvPr/>
          </p:nvSpPr>
          <p:spPr>
            <a:xfrm>
              <a:off x="10379964" y="5591555"/>
              <a:ext cx="1699260" cy="440690"/>
            </a:xfrm>
            <a:custGeom>
              <a:avLst/>
              <a:gdLst/>
              <a:ahLst/>
              <a:cxnLst/>
              <a:rect l="l" t="t" r="r" b="b"/>
              <a:pathLst>
                <a:path w="1699259" h="440689">
                  <a:moveTo>
                    <a:pt x="1479041" y="0"/>
                  </a:moveTo>
                  <a:lnTo>
                    <a:pt x="0" y="0"/>
                  </a:lnTo>
                  <a:lnTo>
                    <a:pt x="220217" y="220218"/>
                  </a:lnTo>
                  <a:lnTo>
                    <a:pt x="0" y="440436"/>
                  </a:lnTo>
                  <a:lnTo>
                    <a:pt x="1479041" y="440436"/>
                  </a:lnTo>
                  <a:lnTo>
                    <a:pt x="1699259" y="220218"/>
                  </a:lnTo>
                  <a:lnTo>
                    <a:pt x="1479041" y="0"/>
                  </a:lnTo>
                  <a:close/>
                </a:path>
              </a:pathLst>
            </a:custGeom>
            <a:solidFill>
              <a:srgbClr val="E0E0E0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0379964" y="5591555"/>
              <a:ext cx="1699260" cy="440690"/>
            </a:xfrm>
            <a:custGeom>
              <a:avLst/>
              <a:gdLst/>
              <a:ahLst/>
              <a:cxnLst/>
              <a:rect l="l" t="t" r="r" b="b"/>
              <a:pathLst>
                <a:path w="1699259" h="440689">
                  <a:moveTo>
                    <a:pt x="0" y="0"/>
                  </a:moveTo>
                  <a:lnTo>
                    <a:pt x="1479041" y="0"/>
                  </a:lnTo>
                  <a:lnTo>
                    <a:pt x="1699259" y="220218"/>
                  </a:lnTo>
                  <a:lnTo>
                    <a:pt x="1479041" y="440436"/>
                  </a:lnTo>
                  <a:lnTo>
                    <a:pt x="0" y="440436"/>
                  </a:lnTo>
                  <a:lnTo>
                    <a:pt x="220217" y="22021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/>
          <p:cNvSpPr txBox="1"/>
          <p:nvPr/>
        </p:nvSpPr>
        <p:spPr>
          <a:xfrm>
            <a:off x="10833354" y="5659018"/>
            <a:ext cx="8134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Times New Roman"/>
                <a:cs typeface="Times New Roman"/>
              </a:rPr>
              <a:t>35</a:t>
            </a:r>
            <a:r>
              <a:rPr dirty="0" sz="1600" spc="-6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минут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5447" y="5625084"/>
            <a:ext cx="6739255" cy="923925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91440" marR="83185">
              <a:lnSpc>
                <a:spcPct val="100000"/>
              </a:lnSpc>
              <a:spcBef>
                <a:spcPts val="305"/>
              </a:spcBef>
              <a:tabLst>
                <a:tab pos="1513205" algn="l"/>
                <a:tab pos="3641090" algn="l"/>
                <a:tab pos="5210810" algn="l"/>
              </a:tabLst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Оп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де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лен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а	</a:t>
            </a: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-5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д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лж</a:t>
            </a:r>
            <a:r>
              <a:rPr dirty="0" sz="1800" spc="-5">
                <a:latin typeface="Times New Roman"/>
                <a:cs typeface="Times New Roman"/>
              </a:rPr>
              <a:t>и</a:t>
            </a:r>
            <a:r>
              <a:rPr dirty="0" sz="1800" spc="-10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5">
                <a:latin typeface="Times New Roman"/>
                <a:cs typeface="Times New Roman"/>
              </a:rPr>
              <a:t>л</a:t>
            </a:r>
            <a:r>
              <a:rPr dirty="0" sz="1800" spc="-5">
                <a:latin typeface="Times New Roman"/>
                <a:cs typeface="Times New Roman"/>
              </a:rPr>
              <a:t>ь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 spc="4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ь	</a:t>
            </a:r>
            <a:r>
              <a:rPr dirty="0" sz="1800" spc="-5">
                <a:latin typeface="Times New Roman"/>
                <a:cs typeface="Times New Roman"/>
              </a:rPr>
              <a:t>непрер</a:t>
            </a:r>
            <a:r>
              <a:rPr dirty="0" sz="1800">
                <a:latin typeface="Times New Roman"/>
                <a:cs typeface="Times New Roman"/>
              </a:rPr>
              <a:t>ы</a:t>
            </a:r>
            <a:r>
              <a:rPr dirty="0" sz="1800" spc="-5">
                <a:latin typeface="Times New Roman"/>
                <a:cs typeface="Times New Roman"/>
              </a:rPr>
              <a:t>в</a:t>
            </a:r>
            <a:r>
              <a:rPr dirty="0" sz="1800" spc="-15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45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	</a:t>
            </a:r>
            <a:r>
              <a:rPr dirty="0" sz="1800" spc="-5">
                <a:latin typeface="Times New Roman"/>
                <a:cs typeface="Times New Roman"/>
              </a:rPr>
              <a:t>исп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ль</a:t>
            </a:r>
            <a:r>
              <a:rPr dirty="0" sz="1800" spc="-20">
                <a:latin typeface="Times New Roman"/>
                <a:cs typeface="Times New Roman"/>
              </a:rPr>
              <a:t>з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2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ания  </a:t>
            </a:r>
            <a:r>
              <a:rPr dirty="0" sz="1800" spc="-5">
                <a:latin typeface="Times New Roman"/>
                <a:cs typeface="Times New Roman"/>
              </a:rPr>
              <a:t>экрана</a:t>
            </a:r>
            <a:r>
              <a:rPr dirty="0" sz="1800" spc="8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(для</a:t>
            </a:r>
            <a:r>
              <a:rPr dirty="0" sz="1800" spc="8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детей</a:t>
            </a:r>
            <a:r>
              <a:rPr dirty="0" sz="1800" spc="8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5-7</a:t>
            </a:r>
            <a:r>
              <a:rPr dirty="0" sz="1800" spc="8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лет</a:t>
            </a:r>
            <a:r>
              <a:rPr dirty="0" sz="1800" spc="8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</a:t>
            </a:r>
            <a:r>
              <a:rPr dirty="0" sz="1800" spc="8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5-7</a:t>
            </a:r>
            <a:r>
              <a:rPr dirty="0" sz="1800" spc="70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минут,</a:t>
            </a:r>
            <a:r>
              <a:rPr dirty="0" sz="1800" spc="9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учащихся</a:t>
            </a:r>
            <a:r>
              <a:rPr dirty="0" sz="1800" spc="8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1-4-х</a:t>
            </a:r>
            <a:r>
              <a:rPr dirty="0" sz="1800" spc="8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классов</a:t>
            </a:r>
            <a:endParaRPr sz="18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10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минут,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для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5-9-х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классов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–15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минут)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п.2.10.2;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753611" y="3770376"/>
            <a:ext cx="2342515" cy="1477010"/>
          </a:xfrm>
          <a:custGeom>
            <a:avLst/>
            <a:gdLst/>
            <a:ahLst/>
            <a:cxnLst/>
            <a:rect l="l" t="t" r="r" b="b"/>
            <a:pathLst>
              <a:path w="2342515" h="1477010">
                <a:moveTo>
                  <a:pt x="0" y="1476756"/>
                </a:moveTo>
                <a:lnTo>
                  <a:pt x="2342388" y="1476756"/>
                </a:lnTo>
                <a:lnTo>
                  <a:pt x="2342388" y="0"/>
                </a:lnTo>
                <a:lnTo>
                  <a:pt x="0" y="0"/>
                </a:lnTo>
                <a:lnTo>
                  <a:pt x="0" y="1476756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3845940" y="1033653"/>
            <a:ext cx="4616450" cy="4160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R="8255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Определена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общая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продолжительность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использования </a:t>
            </a:r>
            <a:r>
              <a:rPr dirty="0" sz="1800" spc="-5">
                <a:latin typeface="Times New Roman"/>
                <a:cs typeface="Times New Roman"/>
              </a:rPr>
              <a:t>электронных средств </a:t>
            </a:r>
            <a:r>
              <a:rPr dirty="0" sz="1800" spc="-15">
                <a:latin typeface="Times New Roman"/>
                <a:cs typeface="Times New Roman"/>
              </a:rPr>
              <a:t>обучения 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-10">
                <a:latin typeface="Times New Roman"/>
                <a:cs typeface="Times New Roman"/>
              </a:rPr>
              <a:t> уроке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(п.2.10.2.):</a:t>
            </a:r>
            <a:endParaRPr sz="1800">
              <a:latin typeface="Times New Roman"/>
              <a:cs typeface="Times New Roman"/>
            </a:endParaRPr>
          </a:p>
          <a:p>
            <a:pPr algn="just" marL="286385" marR="6985" indent="-287020">
              <a:lnSpc>
                <a:spcPct val="100000"/>
              </a:lnSpc>
              <a:buFont typeface="Wingdings"/>
              <a:buChar char=""/>
              <a:tabLst>
                <a:tab pos="287020" algn="l"/>
              </a:tabLst>
            </a:pPr>
            <a:r>
              <a:rPr dirty="0" sz="1800">
                <a:latin typeface="Times New Roman"/>
                <a:cs typeface="Times New Roman"/>
              </a:rPr>
              <a:t>для </a:t>
            </a:r>
            <a:r>
              <a:rPr dirty="0" sz="1800" spc="-5">
                <a:latin typeface="Times New Roman"/>
                <a:cs typeface="Times New Roman"/>
              </a:rPr>
              <a:t>интерактивной </a:t>
            </a:r>
            <a:r>
              <a:rPr dirty="0" sz="1800" spc="5">
                <a:latin typeface="Times New Roman"/>
                <a:cs typeface="Times New Roman"/>
              </a:rPr>
              <a:t>доски </a:t>
            </a:r>
            <a:r>
              <a:rPr dirty="0" sz="1800">
                <a:latin typeface="Times New Roman"/>
                <a:cs typeface="Times New Roman"/>
              </a:rPr>
              <a:t>– для детей </a:t>
            </a:r>
            <a:r>
              <a:rPr dirty="0" sz="1800" spc="-5">
                <a:latin typeface="Times New Roman"/>
                <a:cs typeface="Times New Roman"/>
              </a:rPr>
              <a:t>до </a:t>
            </a:r>
            <a:r>
              <a:rPr dirty="0" sz="1800" spc="-15">
                <a:latin typeface="Times New Roman"/>
                <a:cs typeface="Times New Roman"/>
              </a:rPr>
              <a:t>10 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лет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20 </a:t>
            </a:r>
            <a:r>
              <a:rPr dirty="0" sz="1800" spc="-20">
                <a:latin typeface="Times New Roman"/>
                <a:cs typeface="Times New Roman"/>
              </a:rPr>
              <a:t>минут,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старше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10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лет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 30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минут;</a:t>
            </a:r>
            <a:endParaRPr sz="1800">
              <a:latin typeface="Times New Roman"/>
              <a:cs typeface="Times New Roman"/>
            </a:endParaRPr>
          </a:p>
          <a:p>
            <a:pPr algn="just" marL="286385" marR="5080" indent="-287020">
              <a:lnSpc>
                <a:spcPct val="100000"/>
              </a:lnSpc>
              <a:buFont typeface="Wingdings"/>
              <a:buChar char=""/>
              <a:tabLst>
                <a:tab pos="287020" algn="l"/>
              </a:tabLst>
            </a:pPr>
            <a:r>
              <a:rPr dirty="0" sz="1800">
                <a:latin typeface="Times New Roman"/>
                <a:cs typeface="Times New Roman"/>
              </a:rPr>
              <a:t>для </a:t>
            </a:r>
            <a:r>
              <a:rPr dirty="0" sz="1800" spc="-20">
                <a:latin typeface="Times New Roman"/>
                <a:cs typeface="Times New Roman"/>
              </a:rPr>
              <a:t>компьютера (ноутбука, </a:t>
            </a:r>
            <a:r>
              <a:rPr dirty="0" sz="1800">
                <a:latin typeface="Times New Roman"/>
                <a:cs typeface="Times New Roman"/>
              </a:rPr>
              <a:t>планшета) - для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 </a:t>
            </a:r>
            <a:r>
              <a:rPr dirty="0" sz="1800" spc="-5">
                <a:latin typeface="Times New Roman"/>
                <a:cs typeface="Times New Roman"/>
              </a:rPr>
              <a:t>1-2 классов </a:t>
            </a:r>
            <a:r>
              <a:rPr dirty="0" sz="1800">
                <a:latin typeface="Times New Roman"/>
                <a:cs typeface="Times New Roman"/>
              </a:rPr>
              <a:t>– </a:t>
            </a:r>
            <a:r>
              <a:rPr dirty="0" sz="1800" spc="-5">
                <a:latin typeface="Times New Roman"/>
                <a:cs typeface="Times New Roman"/>
              </a:rPr>
              <a:t>20 </a:t>
            </a:r>
            <a:r>
              <a:rPr dirty="0" sz="1800" spc="-30">
                <a:latin typeface="Times New Roman"/>
                <a:cs typeface="Times New Roman"/>
              </a:rPr>
              <a:t>минут, </a:t>
            </a:r>
            <a:r>
              <a:rPr dirty="0" sz="1800" spc="-5">
                <a:latin typeface="Times New Roman"/>
                <a:cs typeface="Times New Roman"/>
              </a:rPr>
              <a:t>3-4 </a:t>
            </a:r>
            <a:r>
              <a:rPr dirty="0" sz="1800">
                <a:latin typeface="Times New Roman"/>
                <a:cs typeface="Times New Roman"/>
              </a:rPr>
              <a:t>классов –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25 </a:t>
            </a:r>
            <a:r>
              <a:rPr dirty="0" sz="1800" spc="-25">
                <a:latin typeface="Times New Roman"/>
                <a:cs typeface="Times New Roman"/>
              </a:rPr>
              <a:t>минут,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5- 9 </a:t>
            </a:r>
            <a:r>
              <a:rPr dirty="0" sz="1800" spc="-5">
                <a:latin typeface="Times New Roman"/>
                <a:cs typeface="Times New Roman"/>
              </a:rPr>
              <a:t>классов</a:t>
            </a:r>
            <a:r>
              <a:rPr dirty="0" sz="1800">
                <a:latin typeface="Times New Roman"/>
                <a:cs typeface="Times New Roman"/>
              </a:rPr>
              <a:t> – 30 </a:t>
            </a:r>
            <a:r>
              <a:rPr dirty="0" sz="1800" spc="-25">
                <a:latin typeface="Times New Roman"/>
                <a:cs typeface="Times New Roman"/>
              </a:rPr>
              <a:t>минут,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35">
                <a:latin typeface="Times New Roman"/>
                <a:cs typeface="Times New Roman"/>
              </a:rPr>
              <a:t>10-11 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классов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35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минут);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Times New Roman"/>
              <a:cs typeface="Times New Roman"/>
            </a:endParaRPr>
          </a:p>
          <a:p>
            <a:pPr marR="2446655">
              <a:lnSpc>
                <a:spcPct val="100000"/>
              </a:lnSpc>
              <a:tabLst>
                <a:tab pos="991869" algn="l"/>
                <a:tab pos="1418590" algn="l"/>
                <a:tab pos="1934210" algn="l"/>
              </a:tabLst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Вв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ден	з</a:t>
            </a:r>
            <a:r>
              <a:rPr dirty="0" sz="1800" spc="-3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п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ет	</a:t>
            </a:r>
            <a:r>
              <a:rPr dirty="0" sz="1800" spc="-5">
                <a:latin typeface="Times New Roman"/>
                <a:cs typeface="Times New Roman"/>
              </a:rPr>
              <a:t>на  </a:t>
            </a:r>
            <a:r>
              <a:rPr dirty="0" sz="1800" spc="-10">
                <a:latin typeface="Times New Roman"/>
                <a:cs typeface="Times New Roman"/>
              </a:rPr>
              <a:t>использование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40">
                <a:latin typeface="Times New Roman"/>
                <a:cs typeface="Times New Roman"/>
              </a:rPr>
              <a:t>э</a:t>
            </a:r>
            <a:r>
              <a:rPr dirty="0" sz="1800">
                <a:latin typeface="Times New Roman"/>
                <a:cs typeface="Times New Roman"/>
              </a:rPr>
              <a:t>л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 spc="-25">
                <a:latin typeface="Times New Roman"/>
                <a:cs typeface="Times New Roman"/>
              </a:rPr>
              <a:t>к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рон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ых	</a:t>
            </a:r>
            <a:r>
              <a:rPr dirty="0" sz="1800" spc="5">
                <a:latin typeface="Times New Roman"/>
                <a:cs typeface="Times New Roman"/>
              </a:rPr>
              <a:t>с</a:t>
            </a:r>
            <a:r>
              <a:rPr dirty="0" sz="1800">
                <a:latin typeface="Times New Roman"/>
                <a:cs typeface="Times New Roman"/>
              </a:rPr>
              <a:t>р</a:t>
            </a:r>
            <a:r>
              <a:rPr dirty="0" sz="1800" spc="-1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дс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в  </a:t>
            </a:r>
            <a:r>
              <a:rPr dirty="0" sz="1800" spc="-10">
                <a:latin typeface="Times New Roman"/>
                <a:cs typeface="Times New Roman"/>
              </a:rPr>
              <a:t>обучения</a:t>
            </a:r>
            <a:r>
              <a:rPr dirty="0" sz="1800" spc="4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для</a:t>
            </a:r>
            <a:r>
              <a:rPr dirty="0" sz="1800" spc="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до</a:t>
            </a:r>
            <a:r>
              <a:rPr dirty="0" sz="1800" spc="6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5</a:t>
            </a:r>
            <a:r>
              <a:rPr dirty="0" sz="1800" spc="4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лет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latin typeface="Times New Roman"/>
                <a:cs typeface="Times New Roman"/>
              </a:rPr>
              <a:t>–</a:t>
            </a:r>
            <a:r>
              <a:rPr dirty="0" sz="1800" spc="-5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п.2.10.2.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6223000" y="3741429"/>
            <a:ext cx="2240280" cy="2885440"/>
            <a:chOff x="6223000" y="3741429"/>
            <a:chExt cx="2240280" cy="2885440"/>
          </a:xfrm>
        </p:grpSpPr>
        <p:pic>
          <p:nvPicPr>
            <p:cNvPr id="56" name="object 5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2746" y="3741429"/>
              <a:ext cx="1348228" cy="147824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229095" y="4486910"/>
              <a:ext cx="846455" cy="838200"/>
            </a:xfrm>
            <a:custGeom>
              <a:avLst/>
              <a:gdLst/>
              <a:ahLst/>
              <a:cxnLst/>
              <a:rect l="l" t="t" r="r" b="b"/>
              <a:pathLst>
                <a:path w="846454" h="838200">
                  <a:moveTo>
                    <a:pt x="780923" y="0"/>
                  </a:moveTo>
                  <a:lnTo>
                    <a:pt x="423163" y="353440"/>
                  </a:lnTo>
                  <a:lnTo>
                    <a:pt x="65404" y="0"/>
                  </a:lnTo>
                  <a:lnTo>
                    <a:pt x="0" y="66293"/>
                  </a:lnTo>
                  <a:lnTo>
                    <a:pt x="356870" y="418845"/>
                  </a:lnTo>
                  <a:lnTo>
                    <a:pt x="0" y="771397"/>
                  </a:lnTo>
                  <a:lnTo>
                    <a:pt x="65404" y="837691"/>
                  </a:lnTo>
                  <a:lnTo>
                    <a:pt x="423163" y="484250"/>
                  </a:lnTo>
                  <a:lnTo>
                    <a:pt x="780923" y="837691"/>
                  </a:lnTo>
                  <a:lnTo>
                    <a:pt x="846327" y="771397"/>
                  </a:lnTo>
                  <a:lnTo>
                    <a:pt x="489457" y="418845"/>
                  </a:lnTo>
                  <a:lnTo>
                    <a:pt x="846327" y="66293"/>
                  </a:lnTo>
                  <a:lnTo>
                    <a:pt x="7809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6229095" y="4486910"/>
              <a:ext cx="846455" cy="838200"/>
            </a:xfrm>
            <a:custGeom>
              <a:avLst/>
              <a:gdLst/>
              <a:ahLst/>
              <a:cxnLst/>
              <a:rect l="l" t="t" r="r" b="b"/>
              <a:pathLst>
                <a:path w="846454" h="838200">
                  <a:moveTo>
                    <a:pt x="0" y="66293"/>
                  </a:moveTo>
                  <a:lnTo>
                    <a:pt x="65404" y="0"/>
                  </a:lnTo>
                  <a:lnTo>
                    <a:pt x="423163" y="353440"/>
                  </a:lnTo>
                  <a:lnTo>
                    <a:pt x="780923" y="0"/>
                  </a:lnTo>
                  <a:lnTo>
                    <a:pt x="846327" y="66293"/>
                  </a:lnTo>
                  <a:lnTo>
                    <a:pt x="489457" y="418845"/>
                  </a:lnTo>
                  <a:lnTo>
                    <a:pt x="846327" y="771397"/>
                  </a:lnTo>
                  <a:lnTo>
                    <a:pt x="780923" y="837691"/>
                  </a:lnTo>
                  <a:lnTo>
                    <a:pt x="423163" y="484250"/>
                  </a:lnTo>
                  <a:lnTo>
                    <a:pt x="65404" y="837691"/>
                  </a:lnTo>
                  <a:lnTo>
                    <a:pt x="0" y="771397"/>
                  </a:lnTo>
                  <a:lnTo>
                    <a:pt x="356870" y="418845"/>
                  </a:lnTo>
                  <a:lnTo>
                    <a:pt x="0" y="66293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8025383" y="5062093"/>
              <a:ext cx="431800" cy="765175"/>
            </a:xfrm>
            <a:custGeom>
              <a:avLst/>
              <a:gdLst/>
              <a:ahLst/>
              <a:cxnLst/>
              <a:rect l="l" t="t" r="r" b="b"/>
              <a:pathLst>
                <a:path w="431800" h="765175">
                  <a:moveTo>
                    <a:pt x="410210" y="0"/>
                  </a:moveTo>
                  <a:lnTo>
                    <a:pt x="408308" y="52029"/>
                  </a:lnTo>
                  <a:lnTo>
                    <a:pt x="401413" y="102949"/>
                  </a:lnTo>
                  <a:lnTo>
                    <a:pt x="389714" y="152434"/>
                  </a:lnTo>
                  <a:lnTo>
                    <a:pt x="373400" y="200156"/>
                  </a:lnTo>
                  <a:lnTo>
                    <a:pt x="352662" y="245786"/>
                  </a:lnTo>
                  <a:lnTo>
                    <a:pt x="327689" y="288999"/>
                  </a:lnTo>
                  <a:lnTo>
                    <a:pt x="298669" y="329466"/>
                  </a:lnTo>
                  <a:lnTo>
                    <a:pt x="265793" y="366859"/>
                  </a:lnTo>
                  <a:lnTo>
                    <a:pt x="229251" y="400852"/>
                  </a:lnTo>
                  <a:lnTo>
                    <a:pt x="189230" y="431117"/>
                  </a:lnTo>
                  <a:lnTo>
                    <a:pt x="145923" y="457326"/>
                  </a:lnTo>
                  <a:lnTo>
                    <a:pt x="121158" y="291083"/>
                  </a:lnTo>
                  <a:lnTo>
                    <a:pt x="0" y="579881"/>
                  </a:lnTo>
                  <a:lnTo>
                    <a:pt x="191643" y="764997"/>
                  </a:lnTo>
                  <a:lnTo>
                    <a:pt x="166877" y="598779"/>
                  </a:lnTo>
                  <a:lnTo>
                    <a:pt x="207382" y="574503"/>
                  </a:lnTo>
                  <a:lnTo>
                    <a:pt x="244900" y="546805"/>
                  </a:lnTo>
                  <a:lnTo>
                    <a:pt x="279320" y="515960"/>
                  </a:lnTo>
                  <a:lnTo>
                    <a:pt x="310531" y="482241"/>
                  </a:lnTo>
                  <a:lnTo>
                    <a:pt x="338422" y="445922"/>
                  </a:lnTo>
                  <a:lnTo>
                    <a:pt x="362880" y="407277"/>
                  </a:lnTo>
                  <a:lnTo>
                    <a:pt x="383796" y="366580"/>
                  </a:lnTo>
                  <a:lnTo>
                    <a:pt x="401057" y="324105"/>
                  </a:lnTo>
                  <a:lnTo>
                    <a:pt x="414552" y="280125"/>
                  </a:lnTo>
                  <a:lnTo>
                    <a:pt x="424170" y="234916"/>
                  </a:lnTo>
                  <a:lnTo>
                    <a:pt x="429800" y="188750"/>
                  </a:lnTo>
                  <a:lnTo>
                    <a:pt x="431330" y="141901"/>
                  </a:lnTo>
                  <a:lnTo>
                    <a:pt x="428649" y="94644"/>
                  </a:lnTo>
                  <a:lnTo>
                    <a:pt x="421646" y="47252"/>
                  </a:lnTo>
                  <a:lnTo>
                    <a:pt x="410210" y="0"/>
                  </a:lnTo>
                  <a:close/>
                </a:path>
              </a:pathLst>
            </a:custGeom>
            <a:solidFill>
              <a:srgbClr val="5F7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863839" y="4551169"/>
              <a:ext cx="587375" cy="581025"/>
            </a:xfrm>
            <a:custGeom>
              <a:avLst/>
              <a:gdLst/>
              <a:ahLst/>
              <a:cxnLst/>
              <a:rect l="l" t="t" r="r" b="b"/>
              <a:pathLst>
                <a:path w="587375" h="581025">
                  <a:moveTo>
                    <a:pt x="94569" y="0"/>
                  </a:moveTo>
                  <a:lnTo>
                    <a:pt x="47584" y="3"/>
                  </a:lnTo>
                  <a:lnTo>
                    <a:pt x="0" y="4701"/>
                  </a:lnTo>
                  <a:lnTo>
                    <a:pt x="21081" y="146179"/>
                  </a:lnTo>
                  <a:lnTo>
                    <a:pt x="68666" y="141483"/>
                  </a:lnTo>
                  <a:lnTo>
                    <a:pt x="115651" y="141482"/>
                  </a:lnTo>
                  <a:lnTo>
                    <a:pt x="161800" y="145995"/>
                  </a:lnTo>
                  <a:lnTo>
                    <a:pt x="206876" y="154838"/>
                  </a:lnTo>
                  <a:lnTo>
                    <a:pt x="250641" y="167829"/>
                  </a:lnTo>
                  <a:lnTo>
                    <a:pt x="292857" y="184787"/>
                  </a:lnTo>
                  <a:lnTo>
                    <a:pt x="333287" y="205527"/>
                  </a:lnTo>
                  <a:lnTo>
                    <a:pt x="371694" y="229869"/>
                  </a:lnTo>
                  <a:lnTo>
                    <a:pt x="407840" y="257630"/>
                  </a:lnTo>
                  <a:lnTo>
                    <a:pt x="441487" y="288627"/>
                  </a:lnTo>
                  <a:lnTo>
                    <a:pt x="472399" y="322678"/>
                  </a:lnTo>
                  <a:lnTo>
                    <a:pt x="500337" y="359600"/>
                  </a:lnTo>
                  <a:lnTo>
                    <a:pt x="525065" y="399211"/>
                  </a:lnTo>
                  <a:lnTo>
                    <a:pt x="546345" y="441329"/>
                  </a:lnTo>
                  <a:lnTo>
                    <a:pt x="563939" y="485772"/>
                  </a:lnTo>
                  <a:lnTo>
                    <a:pt x="577610" y="532356"/>
                  </a:lnTo>
                  <a:lnTo>
                    <a:pt x="587120" y="580900"/>
                  </a:lnTo>
                  <a:lnTo>
                    <a:pt x="566038" y="439422"/>
                  </a:lnTo>
                  <a:lnTo>
                    <a:pt x="556528" y="390858"/>
                  </a:lnTo>
                  <a:lnTo>
                    <a:pt x="542857" y="344259"/>
                  </a:lnTo>
                  <a:lnTo>
                    <a:pt x="525263" y="299806"/>
                  </a:lnTo>
                  <a:lnTo>
                    <a:pt x="503983" y="257681"/>
                  </a:lnTo>
                  <a:lnTo>
                    <a:pt x="479255" y="218066"/>
                  </a:lnTo>
                  <a:lnTo>
                    <a:pt x="451317" y="181143"/>
                  </a:lnTo>
                  <a:lnTo>
                    <a:pt x="420405" y="147095"/>
                  </a:lnTo>
                  <a:lnTo>
                    <a:pt x="386758" y="116102"/>
                  </a:lnTo>
                  <a:lnTo>
                    <a:pt x="350612" y="88347"/>
                  </a:lnTo>
                  <a:lnTo>
                    <a:pt x="312205" y="64011"/>
                  </a:lnTo>
                  <a:lnTo>
                    <a:pt x="271775" y="43278"/>
                  </a:lnTo>
                  <a:lnTo>
                    <a:pt x="229559" y="26328"/>
                  </a:lnTo>
                  <a:lnTo>
                    <a:pt x="185794" y="13344"/>
                  </a:lnTo>
                  <a:lnTo>
                    <a:pt x="140718" y="4507"/>
                  </a:lnTo>
                  <a:lnTo>
                    <a:pt x="94569" y="0"/>
                  </a:lnTo>
                  <a:close/>
                </a:path>
              </a:pathLst>
            </a:custGeom>
            <a:solidFill>
              <a:srgbClr val="4B61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7863839" y="4551169"/>
              <a:ext cx="593090" cy="1276350"/>
            </a:xfrm>
            <a:custGeom>
              <a:avLst/>
              <a:gdLst/>
              <a:ahLst/>
              <a:cxnLst/>
              <a:rect l="l" t="t" r="r" b="b"/>
              <a:pathLst>
                <a:path w="593090" h="1276350">
                  <a:moveTo>
                    <a:pt x="587120" y="580900"/>
                  </a:moveTo>
                  <a:lnTo>
                    <a:pt x="577610" y="532356"/>
                  </a:lnTo>
                  <a:lnTo>
                    <a:pt x="563939" y="485772"/>
                  </a:lnTo>
                  <a:lnTo>
                    <a:pt x="546345" y="441329"/>
                  </a:lnTo>
                  <a:lnTo>
                    <a:pt x="525065" y="399211"/>
                  </a:lnTo>
                  <a:lnTo>
                    <a:pt x="500337" y="359600"/>
                  </a:lnTo>
                  <a:lnTo>
                    <a:pt x="472399" y="322678"/>
                  </a:lnTo>
                  <a:lnTo>
                    <a:pt x="441487" y="288627"/>
                  </a:lnTo>
                  <a:lnTo>
                    <a:pt x="407840" y="257630"/>
                  </a:lnTo>
                  <a:lnTo>
                    <a:pt x="371694" y="229869"/>
                  </a:lnTo>
                  <a:lnTo>
                    <a:pt x="333287" y="205527"/>
                  </a:lnTo>
                  <a:lnTo>
                    <a:pt x="292857" y="184787"/>
                  </a:lnTo>
                  <a:lnTo>
                    <a:pt x="250641" y="167829"/>
                  </a:lnTo>
                  <a:lnTo>
                    <a:pt x="206876" y="154838"/>
                  </a:lnTo>
                  <a:lnTo>
                    <a:pt x="161800" y="145995"/>
                  </a:lnTo>
                  <a:lnTo>
                    <a:pt x="115651" y="141482"/>
                  </a:lnTo>
                  <a:lnTo>
                    <a:pt x="68666" y="141483"/>
                  </a:lnTo>
                  <a:lnTo>
                    <a:pt x="21081" y="146179"/>
                  </a:lnTo>
                  <a:lnTo>
                    <a:pt x="0" y="4701"/>
                  </a:lnTo>
                  <a:lnTo>
                    <a:pt x="47584" y="3"/>
                  </a:lnTo>
                  <a:lnTo>
                    <a:pt x="94569" y="0"/>
                  </a:lnTo>
                  <a:lnTo>
                    <a:pt x="140718" y="4507"/>
                  </a:lnTo>
                  <a:lnTo>
                    <a:pt x="185794" y="13344"/>
                  </a:lnTo>
                  <a:lnTo>
                    <a:pt x="229559" y="26328"/>
                  </a:lnTo>
                  <a:lnTo>
                    <a:pt x="271775" y="43278"/>
                  </a:lnTo>
                  <a:lnTo>
                    <a:pt x="312205" y="64011"/>
                  </a:lnTo>
                  <a:lnTo>
                    <a:pt x="350612" y="88347"/>
                  </a:lnTo>
                  <a:lnTo>
                    <a:pt x="386758" y="116102"/>
                  </a:lnTo>
                  <a:lnTo>
                    <a:pt x="420405" y="147095"/>
                  </a:lnTo>
                  <a:lnTo>
                    <a:pt x="451317" y="181143"/>
                  </a:lnTo>
                  <a:lnTo>
                    <a:pt x="479255" y="218066"/>
                  </a:lnTo>
                  <a:lnTo>
                    <a:pt x="503983" y="257681"/>
                  </a:lnTo>
                  <a:lnTo>
                    <a:pt x="525263" y="299806"/>
                  </a:lnTo>
                  <a:lnTo>
                    <a:pt x="542857" y="344259"/>
                  </a:lnTo>
                  <a:lnTo>
                    <a:pt x="556528" y="390858"/>
                  </a:lnTo>
                  <a:lnTo>
                    <a:pt x="566038" y="439422"/>
                  </a:lnTo>
                  <a:lnTo>
                    <a:pt x="587120" y="580900"/>
                  </a:lnTo>
                  <a:lnTo>
                    <a:pt x="592147" y="630717"/>
                  </a:lnTo>
                  <a:lnTo>
                    <a:pt x="592493" y="680090"/>
                  </a:lnTo>
                  <a:lnTo>
                    <a:pt x="588301" y="728726"/>
                  </a:lnTo>
                  <a:lnTo>
                    <a:pt x="579716" y="776329"/>
                  </a:lnTo>
                  <a:lnTo>
                    <a:pt x="566880" y="822605"/>
                  </a:lnTo>
                  <a:lnTo>
                    <a:pt x="549938" y="867260"/>
                  </a:lnTo>
                  <a:lnTo>
                    <a:pt x="529033" y="909999"/>
                  </a:lnTo>
                  <a:lnTo>
                    <a:pt x="504308" y="950527"/>
                  </a:lnTo>
                  <a:lnTo>
                    <a:pt x="475908" y="988551"/>
                  </a:lnTo>
                  <a:lnTo>
                    <a:pt x="443976" y="1023774"/>
                  </a:lnTo>
                  <a:lnTo>
                    <a:pt x="408655" y="1055904"/>
                  </a:lnTo>
                  <a:lnTo>
                    <a:pt x="370089" y="1084645"/>
                  </a:lnTo>
                  <a:lnTo>
                    <a:pt x="328421" y="1109702"/>
                  </a:lnTo>
                  <a:lnTo>
                    <a:pt x="353186" y="1275920"/>
                  </a:lnTo>
                  <a:lnTo>
                    <a:pt x="161543" y="1090805"/>
                  </a:lnTo>
                  <a:lnTo>
                    <a:pt x="282701" y="802007"/>
                  </a:lnTo>
                  <a:lnTo>
                    <a:pt x="307466" y="968250"/>
                  </a:lnTo>
                  <a:lnTo>
                    <a:pt x="350774" y="942040"/>
                  </a:lnTo>
                  <a:lnTo>
                    <a:pt x="390795" y="911776"/>
                  </a:lnTo>
                  <a:lnTo>
                    <a:pt x="427337" y="877783"/>
                  </a:lnTo>
                  <a:lnTo>
                    <a:pt x="460213" y="840389"/>
                  </a:lnTo>
                  <a:lnTo>
                    <a:pt x="489233" y="799922"/>
                  </a:lnTo>
                  <a:lnTo>
                    <a:pt x="514206" y="756710"/>
                  </a:lnTo>
                  <a:lnTo>
                    <a:pt x="534944" y="711079"/>
                  </a:lnTo>
                  <a:lnTo>
                    <a:pt x="551258" y="663357"/>
                  </a:lnTo>
                  <a:lnTo>
                    <a:pt x="562957" y="613872"/>
                  </a:lnTo>
                  <a:lnTo>
                    <a:pt x="569852" y="562952"/>
                  </a:lnTo>
                  <a:lnTo>
                    <a:pt x="571753" y="510923"/>
                  </a:lnTo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2" name="object 6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4868" y="5141976"/>
              <a:ext cx="1478279" cy="1484376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11093957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1296" y="4424171"/>
            <a:ext cx="4834255" cy="2065020"/>
            <a:chOff x="3511296" y="4424171"/>
            <a:chExt cx="4834255" cy="2065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30359" y="4439513"/>
              <a:ext cx="1614668" cy="19963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1296" y="4424171"/>
              <a:ext cx="3272028" cy="206502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6" name="object 6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0" y="888491"/>
            <a:ext cx="12192000" cy="1908810"/>
            <a:chOff x="0" y="888491"/>
            <a:chExt cx="12192000" cy="1908810"/>
          </a:xfrm>
        </p:grpSpPr>
        <p:sp>
          <p:nvSpPr>
            <p:cNvPr id="9" name="object 9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400" y="987551"/>
              <a:ext cx="12032742" cy="18067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36108" y="2148839"/>
              <a:ext cx="2743962" cy="64846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31419" y="65913"/>
            <a:ext cx="11675745" cy="2536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985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Профилактические</a:t>
            </a:r>
            <a:r>
              <a:rPr dirty="0" sz="2400" spc="2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мероприятия</a:t>
            </a:r>
            <a:r>
              <a:rPr dirty="0" sz="2400" spc="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5" b="1">
                <a:solidFill>
                  <a:srgbClr val="C00000"/>
                </a:solidFill>
                <a:latin typeface="Times New Roman"/>
                <a:cs typeface="Times New Roman"/>
              </a:rPr>
              <a:t>стали</a:t>
            </a:r>
            <a:endParaRPr sz="2400">
              <a:latin typeface="Times New Roman"/>
              <a:cs typeface="Times New Roman"/>
            </a:endParaRPr>
          </a:p>
          <a:p>
            <a:pPr algn="ctr" marL="5715">
              <a:lnSpc>
                <a:spcPct val="100000"/>
              </a:lnSpc>
            </a:pPr>
            <a:r>
              <a:rPr dirty="0" sz="2400" spc="-35" b="1">
                <a:solidFill>
                  <a:srgbClr val="C00000"/>
                </a:solidFill>
                <a:latin typeface="Times New Roman"/>
                <a:cs typeface="Times New Roman"/>
              </a:rPr>
              <a:t>ОБЯЗАТЕЛЬНЫ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ВО</a:t>
            </a:r>
            <a:r>
              <a:rPr dirty="0" sz="24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ВСЕХ </a:t>
            </a:r>
            <a:r>
              <a:rPr dirty="0" sz="2400" spc="-25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ОРГАНИЗАЦИЯХ: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ts val="2820"/>
              </a:lnSpc>
            </a:pPr>
            <a:r>
              <a:rPr dirty="0" sz="2400">
                <a:latin typeface="Times New Roman"/>
                <a:cs typeface="Times New Roman"/>
              </a:rPr>
              <a:t>С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целью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профилактики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нарушений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зрения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0000FF"/>
                </a:solidFill>
                <a:latin typeface="Times New Roman"/>
                <a:cs typeface="Times New Roman"/>
              </a:rPr>
              <a:t>введено</a:t>
            </a:r>
            <a:r>
              <a:rPr dirty="0" sz="24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0000FF"/>
                </a:solidFill>
                <a:latin typeface="Times New Roman"/>
                <a:cs typeface="Times New Roman"/>
              </a:rPr>
              <a:t>обязательное</a:t>
            </a:r>
            <a:r>
              <a:rPr dirty="0" sz="24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0000FF"/>
                </a:solidFill>
                <a:latin typeface="Times New Roman"/>
                <a:cs typeface="Times New Roman"/>
              </a:rPr>
              <a:t>требование</a:t>
            </a:r>
            <a:r>
              <a:rPr dirty="0" sz="24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endParaRPr sz="2400">
              <a:latin typeface="Times New Roman"/>
              <a:cs typeface="Times New Roman"/>
            </a:endParaRPr>
          </a:p>
          <a:p>
            <a:pPr algn="ctr" marL="12700" marR="5080">
              <a:lnSpc>
                <a:spcPts val="2760"/>
              </a:lnSpc>
              <a:spcBef>
                <a:spcPts val="135"/>
              </a:spcBef>
            </a:pPr>
            <a:r>
              <a:rPr dirty="0" sz="2400" spc="-15" b="1">
                <a:solidFill>
                  <a:srgbClr val="0000FF"/>
                </a:solidFill>
                <a:latin typeface="Times New Roman"/>
                <a:cs typeface="Times New Roman"/>
              </a:rPr>
              <a:t>проведению</a:t>
            </a:r>
            <a:r>
              <a:rPr dirty="0" sz="24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0000FF"/>
                </a:solidFill>
                <a:latin typeface="Times New Roman"/>
                <a:cs typeface="Times New Roman"/>
              </a:rPr>
              <a:t>гимнастики</a:t>
            </a:r>
            <a:r>
              <a:rPr dirty="0" sz="24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0000FF"/>
                </a:solidFill>
                <a:latin typeface="Times New Roman"/>
                <a:cs typeface="Times New Roman"/>
              </a:rPr>
              <a:t>для </a:t>
            </a:r>
            <a:r>
              <a:rPr dirty="0" sz="2400" spc="-35" b="1">
                <a:solidFill>
                  <a:srgbClr val="0000FF"/>
                </a:solidFill>
                <a:latin typeface="Times New Roman"/>
                <a:cs typeface="Times New Roman"/>
              </a:rPr>
              <a:t>глаз</a:t>
            </a:r>
            <a:r>
              <a:rPr dirty="0" sz="24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при </a:t>
            </a:r>
            <a:r>
              <a:rPr dirty="0" sz="2400" spc="-10">
                <a:latin typeface="Times New Roman"/>
                <a:cs typeface="Times New Roman"/>
              </a:rPr>
              <a:t>использовании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электронных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средств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обучения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на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уроке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</a:t>
            </a:r>
            <a:r>
              <a:rPr dirty="0" sz="2400" spc="-5">
                <a:latin typeface="Times New Roman"/>
                <a:cs typeface="Times New Roman"/>
              </a:rPr>
              <a:t> перемене,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а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также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при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использовании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книжных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учебных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изданий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– </a:t>
            </a:r>
            <a:r>
              <a:rPr dirty="0" sz="2400" spc="-10">
                <a:latin typeface="Times New Roman"/>
                <a:cs typeface="Times New Roman"/>
              </a:rPr>
              <a:t>во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время 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перемен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(</a:t>
            </a:r>
            <a:r>
              <a:rPr dirty="0" sz="2400" spc="-5" b="1">
                <a:latin typeface="Times New Roman"/>
                <a:cs typeface="Times New Roman"/>
              </a:rPr>
              <a:t>п.2.10.2, п.2.10.3).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400" y="2884932"/>
            <a:ext cx="3801617" cy="162991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87425" y="3318459"/>
            <a:ext cx="2732405" cy="707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685"/>
              </a:lnSpc>
              <a:spcBef>
                <a:spcPts val="100"/>
              </a:spcBef>
            </a:pPr>
            <a:r>
              <a:rPr dirty="0" sz="2400" spc="-20">
                <a:latin typeface="Times New Roman"/>
                <a:cs typeface="Times New Roman"/>
              </a:rPr>
              <a:t>Физкультминутки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во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ts val="2685"/>
              </a:lnSpc>
            </a:pPr>
            <a:r>
              <a:rPr dirty="0" sz="2400" spc="-5">
                <a:latin typeface="Times New Roman"/>
                <a:cs typeface="Times New Roman"/>
              </a:rPr>
              <a:t>время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занятий.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46447" y="2912364"/>
            <a:ext cx="3801617" cy="137236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950967" y="3375405"/>
            <a:ext cx="27482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0">
                <a:latin typeface="Times New Roman"/>
                <a:cs typeface="Times New Roman"/>
              </a:rPr>
              <a:t>Гимнастика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для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30">
                <a:latin typeface="Times New Roman"/>
                <a:cs typeface="Times New Roman"/>
              </a:rPr>
              <a:t>глаз.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91143" y="2912364"/>
            <a:ext cx="3798570" cy="140741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529955" y="2919221"/>
            <a:ext cx="3528060" cy="133794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algn="ctr" marL="12700" marR="5080" indent="-2540">
              <a:lnSpc>
                <a:spcPct val="86300"/>
              </a:lnSpc>
              <a:spcBef>
                <a:spcPts val="495"/>
              </a:spcBef>
            </a:pPr>
            <a:r>
              <a:rPr dirty="0" sz="2400" spc="-20">
                <a:latin typeface="Times New Roman"/>
                <a:cs typeface="Times New Roman"/>
              </a:rPr>
              <a:t>Контроль</a:t>
            </a:r>
            <a:r>
              <a:rPr dirty="0" sz="2400" spc="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за</a:t>
            </a:r>
            <a:r>
              <a:rPr dirty="0" sz="2400" spc="2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рабочей </a:t>
            </a:r>
            <a:r>
              <a:rPr dirty="0" sz="2400" spc="-5">
                <a:latin typeface="Times New Roman"/>
                <a:cs typeface="Times New Roman"/>
              </a:rPr>
              <a:t> позой, </a:t>
            </a:r>
            <a:r>
              <a:rPr dirty="0" sz="2400">
                <a:latin typeface="Times New Roman"/>
                <a:cs typeface="Times New Roman"/>
              </a:rPr>
              <a:t>в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35">
                <a:latin typeface="Times New Roman"/>
                <a:cs typeface="Times New Roman"/>
              </a:rPr>
              <a:t>том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числе,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во 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время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письма,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рисования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и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использования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гаджетов.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8015" y="4491228"/>
            <a:ext cx="4110228" cy="205587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26495" y="97535"/>
            <a:ext cx="1158240" cy="1296923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429243" y="4599432"/>
            <a:ext cx="3762755" cy="2065020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9309" y="216788"/>
            <a:ext cx="48564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5">
                <a:solidFill>
                  <a:srgbClr val="334D80"/>
                </a:solidFill>
              </a:rPr>
              <a:t>требования»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2703576" y="2311907"/>
            <a:ext cx="5607050" cy="3515995"/>
          </a:xfrm>
          <a:custGeom>
            <a:avLst/>
            <a:gdLst/>
            <a:ahLst/>
            <a:cxnLst/>
            <a:rect l="l" t="t" r="r" b="b"/>
            <a:pathLst>
              <a:path w="5607050" h="3515995">
                <a:moveTo>
                  <a:pt x="0" y="961644"/>
                </a:moveTo>
                <a:lnTo>
                  <a:pt x="5606796" y="961644"/>
                </a:lnTo>
                <a:lnTo>
                  <a:pt x="5606796" y="0"/>
                </a:lnTo>
                <a:lnTo>
                  <a:pt x="0" y="0"/>
                </a:lnTo>
                <a:lnTo>
                  <a:pt x="0" y="961644"/>
                </a:lnTo>
                <a:close/>
              </a:path>
              <a:path w="5607050" h="3515995">
                <a:moveTo>
                  <a:pt x="559308" y="3515868"/>
                </a:moveTo>
                <a:lnTo>
                  <a:pt x="5556504" y="3515868"/>
                </a:lnTo>
                <a:lnTo>
                  <a:pt x="5556504" y="2549652"/>
                </a:lnTo>
                <a:lnTo>
                  <a:pt x="559308" y="2549652"/>
                </a:lnTo>
                <a:lnTo>
                  <a:pt x="559308" y="3515868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96300" y="1027175"/>
            <a:ext cx="3672840" cy="29199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1" y="2304280"/>
            <a:ext cx="2539754" cy="237364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55447" y="1158239"/>
            <a:ext cx="8144509" cy="962025"/>
          </a:xfrm>
          <a:custGeom>
            <a:avLst/>
            <a:gdLst/>
            <a:ahLst/>
            <a:cxnLst/>
            <a:rect l="l" t="t" r="r" b="b"/>
            <a:pathLst>
              <a:path w="8144509" h="962025">
                <a:moveTo>
                  <a:pt x="0" y="961643"/>
                </a:moveTo>
                <a:lnTo>
                  <a:pt x="8144256" y="961643"/>
                </a:lnTo>
                <a:lnTo>
                  <a:pt x="8144256" y="0"/>
                </a:lnTo>
                <a:lnTo>
                  <a:pt x="0" y="0"/>
                </a:lnTo>
                <a:lnTo>
                  <a:pt x="0" y="961643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47192" y="1162558"/>
            <a:ext cx="7987030" cy="2061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86385" marR="17780" indent="-287020">
              <a:lnSpc>
                <a:spcPct val="107200"/>
              </a:lnSpc>
              <a:spcBef>
                <a:spcPts val="100"/>
              </a:spcBef>
              <a:buFont typeface="Wingdings"/>
              <a:buChar char=""/>
              <a:tabLst>
                <a:tab pos="287020" algn="l"/>
              </a:tabLst>
            </a:pPr>
            <a:r>
              <a:rPr dirty="0" sz="1800" spc="-15">
                <a:latin typeface="Times New Roman"/>
                <a:cs typeface="Times New Roman"/>
              </a:rPr>
              <a:t>Регламентирован</a:t>
            </a:r>
            <a:r>
              <a:rPr dirty="0" sz="1800" spc="-10">
                <a:latin typeface="Times New Roman"/>
                <a:cs typeface="Times New Roman"/>
              </a:rPr>
              <a:t> обязательный</a:t>
            </a:r>
            <a:r>
              <a:rPr dirty="0" sz="1800" spc="-5">
                <a:latin typeface="Times New Roman"/>
                <a:cs typeface="Times New Roman"/>
              </a:rPr>
              <a:t> набор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производственных</a:t>
            </a:r>
            <a:r>
              <a:rPr dirty="0" sz="1800" spc="-5">
                <a:latin typeface="Times New Roman"/>
                <a:cs typeface="Times New Roman"/>
              </a:rPr>
              <a:t> помещений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пищеблока,</a:t>
            </a:r>
            <a:r>
              <a:rPr dirty="0" sz="1800" spc="-5">
                <a:latin typeface="Times New Roman"/>
                <a:cs typeface="Times New Roman"/>
              </a:rPr>
              <a:t> определяющий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возможность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его</a:t>
            </a:r>
            <a:r>
              <a:rPr dirty="0" sz="1800" spc="-10">
                <a:latin typeface="Times New Roman"/>
                <a:cs typeface="Times New Roman"/>
              </a:rPr>
              <a:t> работы</a:t>
            </a:r>
            <a:r>
              <a:rPr dirty="0" sz="1800" spc="-5">
                <a:latin typeface="Times New Roman"/>
                <a:cs typeface="Times New Roman"/>
              </a:rPr>
              <a:t> на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сырье,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полуфабрикатах,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формате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буфетов-раздаточных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п.2.4.6.1.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algn="just" marL="2546985" marR="5080">
              <a:lnSpc>
                <a:spcPct val="107300"/>
              </a:lnSpc>
            </a:pP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Предусмотрена обязательность 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оборудования </a:t>
            </a:r>
            <a:r>
              <a:rPr dirty="0" sz="1800" spc="15">
                <a:latin typeface="Times New Roman"/>
                <a:cs typeface="Times New Roman"/>
              </a:rPr>
              <a:t>места </a:t>
            </a:r>
            <a:r>
              <a:rPr dirty="0" sz="1800" spc="2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приготовления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холодных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закусок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бактерицидными </a:t>
            </a:r>
            <a:r>
              <a:rPr dirty="0" sz="1800" spc="-43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установками.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3244595"/>
            <a:ext cx="12045315" cy="3267075"/>
            <a:chOff x="0" y="3244595"/>
            <a:chExt cx="12045315" cy="326707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826507"/>
              <a:ext cx="3320795" cy="16672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9344" y="4152898"/>
              <a:ext cx="3545591" cy="23583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29371" y="4879847"/>
              <a:ext cx="2097024" cy="15346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02167" y="4879847"/>
              <a:ext cx="1350264" cy="13517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703576" y="3249167"/>
              <a:ext cx="5596255" cy="1201420"/>
            </a:xfrm>
            <a:custGeom>
              <a:avLst/>
              <a:gdLst/>
              <a:ahLst/>
              <a:cxnLst/>
              <a:rect l="l" t="t" r="r" b="b"/>
              <a:pathLst>
                <a:path w="5596255" h="1201420">
                  <a:moveTo>
                    <a:pt x="0" y="1200911"/>
                  </a:moveTo>
                  <a:lnTo>
                    <a:pt x="5596128" y="1200911"/>
                  </a:lnTo>
                  <a:lnTo>
                    <a:pt x="5596128" y="0"/>
                  </a:lnTo>
                  <a:lnTo>
                    <a:pt x="0" y="0"/>
                  </a:lnTo>
                  <a:lnTo>
                    <a:pt x="0" y="1200911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2794761" y="3275457"/>
            <a:ext cx="36334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588135" algn="l"/>
                <a:tab pos="2878455" algn="l"/>
              </a:tabLst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Оп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де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лен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ы	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и	оцен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tabLst>
                <a:tab pos="1910714" algn="l"/>
              </a:tabLst>
            </a:pPr>
            <a:r>
              <a:rPr dirty="0" sz="1800" spc="-15">
                <a:latin typeface="Times New Roman"/>
                <a:cs typeface="Times New Roman"/>
              </a:rPr>
              <a:t>оборудования	</a:t>
            </a:r>
            <a:r>
              <a:rPr dirty="0" sz="1800" spc="-20">
                <a:latin typeface="Times New Roman"/>
                <a:cs typeface="Times New Roman"/>
              </a:rPr>
              <a:t>пищеблоков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15" name="object 15"/>
          <p:cNvSpPr txBox="1"/>
          <p:nvPr/>
        </p:nvSpPr>
        <p:spPr>
          <a:xfrm>
            <a:off x="6458711" y="3275457"/>
            <a:ext cx="17659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10795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достаточности</a:t>
            </a:r>
            <a:endParaRPr sz="18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800" spc="-5">
                <a:latin typeface="Times New Roman"/>
                <a:cs typeface="Times New Roman"/>
              </a:rPr>
              <a:t>технологическим,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4761" y="3824096"/>
            <a:ext cx="5424170" cy="1951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2135"/>
              </a:lnSpc>
              <a:spcBef>
                <a:spcPts val="100"/>
              </a:spcBef>
            </a:pPr>
            <a:r>
              <a:rPr dirty="0" sz="1800" spc="-20">
                <a:latin typeface="Times New Roman"/>
                <a:cs typeface="Times New Roman"/>
              </a:rPr>
              <a:t>холодильным</a:t>
            </a:r>
            <a:r>
              <a:rPr dirty="0" sz="1800" spc="18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оборудованием,</a:t>
            </a:r>
            <a:r>
              <a:rPr dirty="0" sz="1800" spc="16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инвентарем,</a:t>
            </a:r>
            <a:r>
              <a:rPr dirty="0" sz="1800" spc="18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кухонной</a:t>
            </a:r>
            <a:r>
              <a:rPr dirty="0" sz="1800" spc="17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ts val="2135"/>
              </a:lnSpc>
            </a:pPr>
            <a:r>
              <a:rPr dirty="0" sz="1800" spc="-10">
                <a:latin typeface="Times New Roman"/>
                <a:cs typeface="Times New Roman"/>
              </a:rPr>
              <a:t>столовой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посудой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п.2.4.6.2</a:t>
            </a:r>
            <a:r>
              <a:rPr dirty="0" sz="1800" spc="-5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just" marL="845819" marR="39370" indent="-287020">
              <a:lnSpc>
                <a:spcPct val="107300"/>
              </a:lnSpc>
              <a:spcBef>
                <a:spcPts val="1635"/>
              </a:spcBef>
              <a:buFont typeface="Wingdings"/>
              <a:buChar char=""/>
              <a:tabLst>
                <a:tab pos="846455" algn="l"/>
              </a:tabLst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В два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раза увеличена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кратность </a:t>
            </a:r>
            <a:r>
              <a:rPr dirty="0" sz="1800" spc="-5">
                <a:latin typeface="Times New Roman"/>
                <a:cs typeface="Times New Roman"/>
              </a:rPr>
              <a:t>обработки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столов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для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приема</a:t>
            </a:r>
            <a:r>
              <a:rPr dirty="0" sz="1800" spc="-5">
                <a:latin typeface="Times New Roman"/>
                <a:cs typeface="Times New Roman"/>
              </a:rPr>
              <a:t> пищи</a:t>
            </a:r>
            <a:r>
              <a:rPr dirty="0" sz="1800">
                <a:latin typeface="Times New Roman"/>
                <a:cs typeface="Times New Roman"/>
              </a:rPr>
              <a:t> 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групповых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помещениях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–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п.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2.11.2</a:t>
            </a:r>
            <a:r>
              <a:rPr dirty="0" sz="1800" spc="-15" b="1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9309" y="216788"/>
            <a:ext cx="48564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5">
                <a:solidFill>
                  <a:srgbClr val="334D80"/>
                </a:solidFill>
              </a:rPr>
              <a:t>требования»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310254" y="888872"/>
            <a:ext cx="548132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введены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требования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(</a:t>
            </a:r>
            <a:r>
              <a:rPr dirty="0" sz="2000" spc="-5" b="1">
                <a:latin typeface="Times New Roman"/>
                <a:cs typeface="Times New Roman"/>
              </a:rPr>
              <a:t>п.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2.9.5.,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п.2.10.3)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35096" y="1284732"/>
            <a:ext cx="5946775" cy="1706880"/>
          </a:xfrm>
          <a:custGeom>
            <a:avLst/>
            <a:gdLst/>
            <a:ahLst/>
            <a:cxnLst/>
            <a:rect l="l" t="t" r="r" b="b"/>
            <a:pathLst>
              <a:path w="5946775" h="1706880">
                <a:moveTo>
                  <a:pt x="0" y="961644"/>
                </a:moveTo>
                <a:lnTo>
                  <a:pt x="3677411" y="961644"/>
                </a:lnTo>
                <a:lnTo>
                  <a:pt x="3677411" y="0"/>
                </a:lnTo>
                <a:lnTo>
                  <a:pt x="0" y="0"/>
                </a:lnTo>
                <a:lnTo>
                  <a:pt x="0" y="961644"/>
                </a:lnTo>
                <a:close/>
              </a:path>
              <a:path w="5946775" h="1706880">
                <a:moveTo>
                  <a:pt x="1123188" y="1706880"/>
                </a:moveTo>
                <a:lnTo>
                  <a:pt x="5946648" y="1706880"/>
                </a:lnTo>
                <a:lnTo>
                  <a:pt x="5946648" y="1040892"/>
                </a:lnTo>
                <a:lnTo>
                  <a:pt x="1123188" y="1040892"/>
                </a:lnTo>
                <a:lnTo>
                  <a:pt x="1123188" y="1706880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514471" y="1288668"/>
            <a:ext cx="3846829" cy="1361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9085" marR="332105" indent="-287020">
              <a:lnSpc>
                <a:spcPct val="1073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к </a:t>
            </a:r>
            <a:r>
              <a:rPr dirty="0" sz="1800" spc="-15">
                <a:latin typeface="Times New Roman"/>
                <a:cs typeface="Times New Roman"/>
              </a:rPr>
              <a:t>обязательному </a:t>
            </a:r>
            <a:r>
              <a:rPr dirty="0" sz="1800" spc="-5">
                <a:latin typeface="Times New Roman"/>
                <a:cs typeface="Times New Roman"/>
              </a:rPr>
              <a:t>распределению </a:t>
            </a:r>
            <a:r>
              <a:rPr dirty="0" sz="1800">
                <a:latin typeface="Times New Roman"/>
                <a:cs typeface="Times New Roman"/>
              </a:rPr>
              <a:t> детей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группы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занятий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физической</a:t>
            </a:r>
            <a:r>
              <a:rPr dirty="0" sz="1800" spc="-20">
                <a:latin typeface="Times New Roman"/>
                <a:cs typeface="Times New Roman"/>
              </a:rPr>
              <a:t> культурой;</a:t>
            </a:r>
            <a:endParaRPr sz="1800">
              <a:latin typeface="Times New Roman"/>
              <a:cs typeface="Times New Roman"/>
            </a:endParaRPr>
          </a:p>
          <a:p>
            <a:pPr lvl="1" marL="1422400" indent="-287020">
              <a:lnSpc>
                <a:spcPct val="100000"/>
              </a:lnSpc>
              <a:spcBef>
                <a:spcPts val="1405"/>
              </a:spcBef>
              <a:buFont typeface="Wingdings"/>
              <a:buChar char=""/>
              <a:tabLst>
                <a:tab pos="1422400" algn="l"/>
                <a:tab pos="3711575" algn="l"/>
              </a:tabLst>
            </a:pPr>
            <a:r>
              <a:rPr dirty="0" sz="1800">
                <a:latin typeface="Times New Roman"/>
                <a:cs typeface="Times New Roman"/>
              </a:rPr>
              <a:t>до</a:t>
            </a:r>
            <a:r>
              <a:rPr dirty="0" sz="1800" spc="-40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у</a:t>
            </a:r>
            <a:r>
              <a:rPr dirty="0" sz="1800" spc="-15">
                <a:latin typeface="Times New Roman"/>
                <a:cs typeface="Times New Roman"/>
              </a:rPr>
              <a:t>м</a:t>
            </a:r>
            <a:r>
              <a:rPr dirty="0" sz="1800">
                <a:latin typeface="Times New Roman"/>
                <a:cs typeface="Times New Roman"/>
              </a:rPr>
              <a:t>ен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 spc="-5">
                <a:latin typeface="Times New Roman"/>
                <a:cs typeface="Times New Roman"/>
              </a:rPr>
              <a:t>иро</a:t>
            </a:r>
            <a:r>
              <a:rPr dirty="0" sz="1800" spc="-30">
                <a:latin typeface="Times New Roman"/>
                <a:cs typeface="Times New Roman"/>
              </a:rPr>
              <a:t>в</a:t>
            </a:r>
            <a:r>
              <a:rPr dirty="0" sz="1800" spc="-10">
                <a:latin typeface="Times New Roman"/>
                <a:cs typeface="Times New Roman"/>
              </a:rPr>
              <a:t>а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 spc="-1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ю	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4681" y="2350389"/>
            <a:ext cx="15671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62710" algn="l"/>
              </a:tabLst>
            </a:pPr>
            <a:r>
              <a:rPr dirty="0" sz="1800" spc="-100">
                <a:latin typeface="Times New Roman"/>
                <a:cs typeface="Times New Roman"/>
              </a:rPr>
              <a:t>к</a:t>
            </a:r>
            <a:r>
              <a:rPr dirty="0" sz="1800" spc="10">
                <a:latin typeface="Times New Roman"/>
                <a:cs typeface="Times New Roman"/>
              </a:rPr>
              <a:t>о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 spc="20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р</a:t>
            </a:r>
            <a:r>
              <a:rPr dirty="0" sz="1800" spc="-2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лю	</a:t>
            </a:r>
            <a:r>
              <a:rPr dirty="0" sz="1800" spc="-5">
                <a:latin typeface="Times New Roman"/>
                <a:cs typeface="Times New Roman"/>
              </a:rPr>
              <a:t>за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0476" y="3099816"/>
            <a:ext cx="4823460" cy="962025"/>
          </a:xfrm>
          <a:custGeom>
            <a:avLst/>
            <a:gdLst/>
            <a:ahLst/>
            <a:cxnLst/>
            <a:rect l="l" t="t" r="r" b="b"/>
            <a:pathLst>
              <a:path w="4823459" h="962025">
                <a:moveTo>
                  <a:pt x="0" y="961643"/>
                </a:moveTo>
                <a:lnTo>
                  <a:pt x="4823460" y="961643"/>
                </a:lnTo>
                <a:lnTo>
                  <a:pt x="4823460" y="0"/>
                </a:lnTo>
                <a:lnTo>
                  <a:pt x="0" y="0"/>
                </a:lnTo>
                <a:lnTo>
                  <a:pt x="0" y="961643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650104" y="2644521"/>
            <a:ext cx="4667250" cy="1367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организацией </a:t>
            </a:r>
            <a:r>
              <a:rPr dirty="0" sz="1800" spc="-15">
                <a:latin typeface="Times New Roman"/>
                <a:cs typeface="Times New Roman"/>
              </a:rPr>
              <a:t>физического</a:t>
            </a:r>
            <a:r>
              <a:rPr dirty="0" sz="1800" spc="5">
                <a:latin typeface="Times New Roman"/>
                <a:cs typeface="Times New Roman"/>
              </a:rPr>
              <a:t> воспитания;</a:t>
            </a:r>
            <a:endParaRPr sz="1800">
              <a:latin typeface="Times New Roman"/>
              <a:cs typeface="Times New Roman"/>
            </a:endParaRPr>
          </a:p>
          <a:p>
            <a:pPr algn="just" marL="299085" marR="5080" indent="-287020">
              <a:lnSpc>
                <a:spcPct val="107300"/>
              </a:lnSpc>
              <a:spcBef>
                <a:spcPts val="1455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к </a:t>
            </a:r>
            <a:r>
              <a:rPr dirty="0" sz="1800" spc="-5">
                <a:latin typeface="Times New Roman"/>
                <a:cs typeface="Times New Roman"/>
              </a:rPr>
              <a:t>проведению </a:t>
            </a:r>
            <a:r>
              <a:rPr dirty="0" sz="1800">
                <a:latin typeface="Times New Roman"/>
                <a:cs typeface="Times New Roman"/>
              </a:rPr>
              <a:t>мероприятий </a:t>
            </a:r>
            <a:r>
              <a:rPr dirty="0" sz="1800" spc="-10">
                <a:latin typeface="Times New Roman"/>
                <a:cs typeface="Times New Roman"/>
              </a:rPr>
              <a:t>по физической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культуре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учетом</a:t>
            </a:r>
            <a:r>
              <a:rPr dirty="0" sz="1800" spc="-10">
                <a:latin typeface="Times New Roman"/>
                <a:cs typeface="Times New Roman"/>
              </a:rPr>
              <a:t> пола,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возраста</a:t>
            </a:r>
            <a:r>
              <a:rPr dirty="0" sz="1800" spc="4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состояния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здоровья;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7403" y="4146803"/>
            <a:ext cx="8067040" cy="1376680"/>
          </a:xfrm>
          <a:custGeom>
            <a:avLst/>
            <a:gdLst/>
            <a:ahLst/>
            <a:cxnLst/>
            <a:rect l="l" t="t" r="r" b="b"/>
            <a:pathLst>
              <a:path w="8067040" h="1376679">
                <a:moveTo>
                  <a:pt x="3243072" y="664464"/>
                </a:moveTo>
                <a:lnTo>
                  <a:pt x="8066532" y="664464"/>
                </a:lnTo>
                <a:lnTo>
                  <a:pt x="8066532" y="0"/>
                </a:lnTo>
                <a:lnTo>
                  <a:pt x="3243072" y="0"/>
                </a:lnTo>
                <a:lnTo>
                  <a:pt x="3243072" y="664464"/>
                </a:lnTo>
                <a:close/>
              </a:path>
              <a:path w="8067040" h="1376679">
                <a:moveTo>
                  <a:pt x="0" y="1376172"/>
                </a:moveTo>
                <a:lnTo>
                  <a:pt x="6976872" y="1376172"/>
                </a:lnTo>
                <a:lnTo>
                  <a:pt x="6976872" y="710184"/>
                </a:lnTo>
                <a:lnTo>
                  <a:pt x="0" y="710184"/>
                </a:lnTo>
                <a:lnTo>
                  <a:pt x="0" y="1376172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391280" y="4882642"/>
            <a:ext cx="7226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раб</a:t>
            </a:r>
            <a:r>
              <a:rPr dirty="0" sz="1800" spc="-2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ты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84345" y="4150470"/>
            <a:ext cx="5030470" cy="103251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664845" indent="-287655">
              <a:lnSpc>
                <a:spcPct val="100000"/>
              </a:lnSpc>
              <a:spcBef>
                <a:spcPts val="260"/>
              </a:spcBef>
              <a:buFont typeface="Wingdings"/>
              <a:buChar char=""/>
              <a:tabLst>
                <a:tab pos="665480" algn="l"/>
              </a:tabLst>
            </a:pPr>
            <a:r>
              <a:rPr dirty="0" sz="1800" spc="-5">
                <a:latin typeface="Times New Roman"/>
                <a:cs typeface="Times New Roman"/>
              </a:rPr>
              <a:t>обязательности</a:t>
            </a:r>
            <a:r>
              <a:rPr dirty="0" sz="1800" spc="7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проведения</a:t>
            </a:r>
            <a:r>
              <a:rPr dirty="0" sz="1800" spc="9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мероприятий</a:t>
            </a:r>
            <a:r>
              <a:rPr dirty="0" sz="1800" spc="7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по</a:t>
            </a:r>
            <a:endParaRPr sz="1800">
              <a:latin typeface="Times New Roman"/>
              <a:cs typeface="Times New Roman"/>
            </a:endParaRPr>
          </a:p>
          <a:p>
            <a:pPr marL="664845">
              <a:lnSpc>
                <a:spcPct val="100000"/>
              </a:lnSpc>
              <a:spcBef>
                <a:spcPts val="160"/>
              </a:spcBef>
            </a:pPr>
            <a:r>
              <a:rPr dirty="0" sz="1800" spc="-5">
                <a:latin typeface="Times New Roman"/>
                <a:cs typeface="Times New Roman"/>
              </a:rPr>
              <a:t>закаливанию;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  <a:tabLst>
                <a:tab pos="441959" algn="l"/>
                <a:tab pos="2127885" algn="l"/>
                <a:tab pos="3291204" algn="l"/>
              </a:tabLst>
            </a:pPr>
            <a:r>
              <a:rPr dirty="0" sz="1800" spc="-5">
                <a:latin typeface="Times New Roman"/>
                <a:cs typeface="Times New Roman"/>
              </a:rPr>
              <a:t>по	формированию	</a:t>
            </a:r>
            <a:r>
              <a:rPr dirty="0" sz="1800" spc="-15">
                <a:latin typeface="Times New Roman"/>
                <a:cs typeface="Times New Roman"/>
              </a:rPr>
              <a:t>здорового	</a:t>
            </a:r>
            <a:r>
              <a:rPr dirty="0" sz="1800">
                <a:latin typeface="Times New Roman"/>
                <a:cs typeface="Times New Roman"/>
              </a:rPr>
              <a:t>образа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6778" y="4862830"/>
            <a:ext cx="1814830" cy="614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72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55">
                <a:latin typeface="Times New Roman"/>
                <a:cs typeface="Times New Roman"/>
              </a:rPr>
              <a:t>б</a:t>
            </a:r>
            <a:r>
              <a:rPr dirty="0" sz="1800">
                <a:latin typeface="Times New Roman"/>
                <a:cs typeface="Times New Roman"/>
              </a:rPr>
              <a:t>яз</a:t>
            </a:r>
            <a:r>
              <a:rPr dirty="0" sz="1800" spc="-5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т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ль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 spc="4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и  </a:t>
            </a:r>
            <a:r>
              <a:rPr dirty="0" sz="1800" spc="-5">
                <a:latin typeface="Times New Roman"/>
                <a:cs typeface="Times New Roman"/>
              </a:rPr>
              <a:t>жизни;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15211" y="5571744"/>
            <a:ext cx="6977380" cy="798830"/>
          </a:xfrm>
          <a:custGeom>
            <a:avLst/>
            <a:gdLst/>
            <a:ahLst/>
            <a:cxnLst/>
            <a:rect l="l" t="t" r="r" b="b"/>
            <a:pathLst>
              <a:path w="6977380" h="798829">
                <a:moveTo>
                  <a:pt x="12191" y="373379"/>
                </a:moveTo>
                <a:lnTo>
                  <a:pt x="6964680" y="373379"/>
                </a:lnTo>
                <a:lnTo>
                  <a:pt x="6964680" y="0"/>
                </a:lnTo>
                <a:lnTo>
                  <a:pt x="12191" y="0"/>
                </a:lnTo>
                <a:lnTo>
                  <a:pt x="12191" y="373379"/>
                </a:lnTo>
                <a:close/>
              </a:path>
              <a:path w="6977380" h="798829">
                <a:moveTo>
                  <a:pt x="0" y="798575"/>
                </a:moveTo>
                <a:lnTo>
                  <a:pt x="6976872" y="798575"/>
                </a:lnTo>
                <a:lnTo>
                  <a:pt x="6976872" y="423671"/>
                </a:lnTo>
                <a:lnTo>
                  <a:pt x="0" y="423671"/>
                </a:lnTo>
                <a:lnTo>
                  <a:pt x="0" y="798575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394586" y="5446024"/>
            <a:ext cx="6801484" cy="875665"/>
          </a:xfrm>
          <a:prstGeom prst="rect">
            <a:avLst/>
          </a:prstGeom>
        </p:spPr>
        <p:txBody>
          <a:bodyPr wrap="square" lIns="0" tIns="163195" rIns="0" bIns="0" rtlCol="0" vert="horz">
            <a:spAutoFit/>
          </a:bodyPr>
          <a:lstStyle/>
          <a:p>
            <a:pPr marL="311150" indent="-287020">
              <a:lnSpc>
                <a:spcPct val="100000"/>
              </a:lnSpc>
              <a:spcBef>
                <a:spcPts val="1285"/>
              </a:spcBef>
              <a:buFont typeface="Wingdings"/>
              <a:buChar char=""/>
              <a:tabLst>
                <a:tab pos="311785" algn="l"/>
              </a:tabLst>
            </a:pPr>
            <a:r>
              <a:rPr dirty="0" sz="1800" spc="-5">
                <a:latin typeface="Times New Roman"/>
                <a:cs typeface="Times New Roman"/>
              </a:rPr>
              <a:t>обязательности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реализации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технологий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сбережения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здоровья;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85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обязательности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контроля</a:t>
            </a:r>
            <a:r>
              <a:rPr dirty="0" sz="1800" spc="-5">
                <a:latin typeface="Times New Roman"/>
                <a:cs typeface="Times New Roman"/>
              </a:rPr>
              <a:t> за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соблюдением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правил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личной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гигиены.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736091"/>
            <a:ext cx="12192000" cy="5801995"/>
            <a:chOff x="0" y="736091"/>
            <a:chExt cx="12192000" cy="580199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7607" y="2014727"/>
              <a:ext cx="2161032" cy="289102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9531" y="1025651"/>
              <a:ext cx="2982468" cy="23850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1691" y="1158240"/>
              <a:ext cx="1243583" cy="12435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2431" y="3503675"/>
              <a:ext cx="2639568" cy="190158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735" y="2737103"/>
              <a:ext cx="2097024" cy="2097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179" y="736091"/>
              <a:ext cx="2217420" cy="22174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82783" y="4905756"/>
              <a:ext cx="1632203" cy="16322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000244"/>
              <a:ext cx="1769363" cy="133197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04276" y="4677156"/>
              <a:ext cx="1452372" cy="184403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31519"/>
            <a:ext cx="12192000" cy="5915025"/>
            <a:chOff x="0" y="731519"/>
            <a:chExt cx="12192000" cy="5915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1519"/>
              <a:ext cx="1888235" cy="59146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1141" y="790955"/>
              <a:ext cx="1174750" cy="5594985"/>
            </a:xfrm>
            <a:custGeom>
              <a:avLst/>
              <a:gdLst/>
              <a:ahLst/>
              <a:cxnLst/>
              <a:rect l="l" t="t" r="r" b="b"/>
              <a:pathLst>
                <a:path w="1174750" h="5594985">
                  <a:moveTo>
                    <a:pt x="15278" y="0"/>
                  </a:moveTo>
                  <a:lnTo>
                    <a:pt x="49359" y="34481"/>
                  </a:lnTo>
                  <a:lnTo>
                    <a:pt x="82932" y="69273"/>
                  </a:lnTo>
                  <a:lnTo>
                    <a:pt x="115997" y="104372"/>
                  </a:lnTo>
                  <a:lnTo>
                    <a:pt x="148553" y="139773"/>
                  </a:lnTo>
                  <a:lnTo>
                    <a:pt x="180600" y="175472"/>
                  </a:lnTo>
                  <a:lnTo>
                    <a:pt x="212139" y="211463"/>
                  </a:lnTo>
                  <a:lnTo>
                    <a:pt x="243169" y="247742"/>
                  </a:lnTo>
                  <a:lnTo>
                    <a:pt x="273690" y="284304"/>
                  </a:lnTo>
                  <a:lnTo>
                    <a:pt x="303703" y="321145"/>
                  </a:lnTo>
                  <a:lnTo>
                    <a:pt x="333208" y="358260"/>
                  </a:lnTo>
                  <a:lnTo>
                    <a:pt x="362203" y="395644"/>
                  </a:lnTo>
                  <a:lnTo>
                    <a:pt x="390690" y="433293"/>
                  </a:lnTo>
                  <a:lnTo>
                    <a:pt x="418669" y="471202"/>
                  </a:lnTo>
                  <a:lnTo>
                    <a:pt x="446139" y="509365"/>
                  </a:lnTo>
                  <a:lnTo>
                    <a:pt x="473100" y="547780"/>
                  </a:lnTo>
                  <a:lnTo>
                    <a:pt x="499553" y="586440"/>
                  </a:lnTo>
                  <a:lnTo>
                    <a:pt x="525497" y="625341"/>
                  </a:lnTo>
                  <a:lnTo>
                    <a:pt x="550932" y="664478"/>
                  </a:lnTo>
                  <a:lnTo>
                    <a:pt x="575859" y="703848"/>
                  </a:lnTo>
                  <a:lnTo>
                    <a:pt x="600277" y="743444"/>
                  </a:lnTo>
                  <a:lnTo>
                    <a:pt x="624187" y="783263"/>
                  </a:lnTo>
                  <a:lnTo>
                    <a:pt x="647588" y="823300"/>
                  </a:lnTo>
                  <a:lnTo>
                    <a:pt x="670480" y="863550"/>
                  </a:lnTo>
                  <a:lnTo>
                    <a:pt x="692864" y="904008"/>
                  </a:lnTo>
                  <a:lnTo>
                    <a:pt x="714739" y="944670"/>
                  </a:lnTo>
                  <a:lnTo>
                    <a:pt x="736106" y="985531"/>
                  </a:lnTo>
                  <a:lnTo>
                    <a:pt x="756964" y="1026586"/>
                  </a:lnTo>
                  <a:lnTo>
                    <a:pt x="777313" y="1067831"/>
                  </a:lnTo>
                  <a:lnTo>
                    <a:pt x="797154" y="1109260"/>
                  </a:lnTo>
                  <a:lnTo>
                    <a:pt x="816486" y="1150870"/>
                  </a:lnTo>
                  <a:lnTo>
                    <a:pt x="835310" y="1192656"/>
                  </a:lnTo>
                  <a:lnTo>
                    <a:pt x="853625" y="1234613"/>
                  </a:lnTo>
                  <a:lnTo>
                    <a:pt x="871431" y="1276735"/>
                  </a:lnTo>
                  <a:lnTo>
                    <a:pt x="888728" y="1319020"/>
                  </a:lnTo>
                  <a:lnTo>
                    <a:pt x="905517" y="1361461"/>
                  </a:lnTo>
                  <a:lnTo>
                    <a:pt x="921798" y="1404055"/>
                  </a:lnTo>
                  <a:lnTo>
                    <a:pt x="937570" y="1446796"/>
                  </a:lnTo>
                  <a:lnTo>
                    <a:pt x="952833" y="1489679"/>
                  </a:lnTo>
                  <a:lnTo>
                    <a:pt x="967587" y="1532701"/>
                  </a:lnTo>
                  <a:lnTo>
                    <a:pt x="981833" y="1575857"/>
                  </a:lnTo>
                  <a:lnTo>
                    <a:pt x="995571" y="1619141"/>
                  </a:lnTo>
                  <a:lnTo>
                    <a:pt x="1008799" y="1662549"/>
                  </a:lnTo>
                  <a:lnTo>
                    <a:pt x="1021520" y="1706077"/>
                  </a:lnTo>
                  <a:lnTo>
                    <a:pt x="1033731" y="1749720"/>
                  </a:lnTo>
                  <a:lnTo>
                    <a:pt x="1045434" y="1793472"/>
                  </a:lnTo>
                  <a:lnTo>
                    <a:pt x="1056628" y="1837330"/>
                  </a:lnTo>
                  <a:lnTo>
                    <a:pt x="1067314" y="1881289"/>
                  </a:lnTo>
                  <a:lnTo>
                    <a:pt x="1077491" y="1925344"/>
                  </a:lnTo>
                  <a:lnTo>
                    <a:pt x="1087159" y="1969490"/>
                  </a:lnTo>
                  <a:lnTo>
                    <a:pt x="1096319" y="2013722"/>
                  </a:lnTo>
                  <a:lnTo>
                    <a:pt x="1104970" y="2058037"/>
                  </a:lnTo>
                  <a:lnTo>
                    <a:pt x="1113112" y="2102429"/>
                  </a:lnTo>
                  <a:lnTo>
                    <a:pt x="1120746" y="2146894"/>
                  </a:lnTo>
                  <a:lnTo>
                    <a:pt x="1127871" y="2191426"/>
                  </a:lnTo>
                  <a:lnTo>
                    <a:pt x="1134488" y="2236022"/>
                  </a:lnTo>
                  <a:lnTo>
                    <a:pt x="1140596" y="2280676"/>
                  </a:lnTo>
                  <a:lnTo>
                    <a:pt x="1146195" y="2325384"/>
                  </a:lnTo>
                  <a:lnTo>
                    <a:pt x="1151286" y="2370142"/>
                  </a:lnTo>
                  <a:lnTo>
                    <a:pt x="1155868" y="2414944"/>
                  </a:lnTo>
                  <a:lnTo>
                    <a:pt x="1159941" y="2459786"/>
                  </a:lnTo>
                  <a:lnTo>
                    <a:pt x="1163506" y="2504663"/>
                  </a:lnTo>
                  <a:lnTo>
                    <a:pt x="1166562" y="2549570"/>
                  </a:lnTo>
                  <a:lnTo>
                    <a:pt x="1169110" y="2594503"/>
                  </a:lnTo>
                  <a:lnTo>
                    <a:pt x="1171149" y="2639458"/>
                  </a:lnTo>
                  <a:lnTo>
                    <a:pt x="1172679" y="2684428"/>
                  </a:lnTo>
                  <a:lnTo>
                    <a:pt x="1173701" y="2729411"/>
                  </a:lnTo>
                  <a:lnTo>
                    <a:pt x="1174214" y="2774401"/>
                  </a:lnTo>
                  <a:lnTo>
                    <a:pt x="1174218" y="2819393"/>
                  </a:lnTo>
                  <a:lnTo>
                    <a:pt x="1173714" y="2864382"/>
                  </a:lnTo>
                  <a:lnTo>
                    <a:pt x="1172701" y="2909365"/>
                  </a:lnTo>
                  <a:lnTo>
                    <a:pt x="1171180" y="2954336"/>
                  </a:lnTo>
                  <a:lnTo>
                    <a:pt x="1169149" y="2999291"/>
                  </a:lnTo>
                  <a:lnTo>
                    <a:pt x="1166611" y="3044225"/>
                  </a:lnTo>
                  <a:lnTo>
                    <a:pt x="1163563" y="3089133"/>
                  </a:lnTo>
                  <a:lnTo>
                    <a:pt x="1160007" y="3134011"/>
                  </a:lnTo>
                  <a:lnTo>
                    <a:pt x="1155942" y="3178853"/>
                  </a:lnTo>
                  <a:lnTo>
                    <a:pt x="1151369" y="3223656"/>
                  </a:lnTo>
                  <a:lnTo>
                    <a:pt x="1146287" y="3268415"/>
                  </a:lnTo>
                  <a:lnTo>
                    <a:pt x="1140696" y="3313124"/>
                  </a:lnTo>
                  <a:lnTo>
                    <a:pt x="1134597" y="3357780"/>
                  </a:lnTo>
                  <a:lnTo>
                    <a:pt x="1127989" y="3402377"/>
                  </a:lnTo>
                  <a:lnTo>
                    <a:pt x="1120872" y="3446911"/>
                  </a:lnTo>
                  <a:lnTo>
                    <a:pt x="1113247" y="3491377"/>
                  </a:lnTo>
                  <a:lnTo>
                    <a:pt x="1105113" y="3535771"/>
                  </a:lnTo>
                  <a:lnTo>
                    <a:pt x="1096471" y="3580087"/>
                  </a:lnTo>
                  <a:lnTo>
                    <a:pt x="1087320" y="3624322"/>
                  </a:lnTo>
                  <a:lnTo>
                    <a:pt x="1077660" y="3668470"/>
                  </a:lnTo>
                  <a:lnTo>
                    <a:pt x="1067491" y="3712526"/>
                  </a:lnTo>
                  <a:lnTo>
                    <a:pt x="1056814" y="3756487"/>
                  </a:lnTo>
                  <a:lnTo>
                    <a:pt x="1045629" y="3800347"/>
                  </a:lnTo>
                  <a:lnTo>
                    <a:pt x="1033934" y="3844102"/>
                  </a:lnTo>
                  <a:lnTo>
                    <a:pt x="1021731" y="3887748"/>
                  </a:lnTo>
                  <a:lnTo>
                    <a:pt x="1009019" y="3931278"/>
                  </a:lnTo>
                  <a:lnTo>
                    <a:pt x="995799" y="3974689"/>
                  </a:lnTo>
                  <a:lnTo>
                    <a:pt x="982070" y="4017976"/>
                  </a:lnTo>
                  <a:lnTo>
                    <a:pt x="967833" y="4061134"/>
                  </a:lnTo>
                  <a:lnTo>
                    <a:pt x="953086" y="4104159"/>
                  </a:lnTo>
                  <a:lnTo>
                    <a:pt x="937831" y="4147046"/>
                  </a:lnTo>
                  <a:lnTo>
                    <a:pt x="922068" y="4189791"/>
                  </a:lnTo>
                  <a:lnTo>
                    <a:pt x="905795" y="4232387"/>
                  </a:lnTo>
                  <a:lnTo>
                    <a:pt x="889015" y="4274832"/>
                  </a:lnTo>
                  <a:lnTo>
                    <a:pt x="871725" y="4317120"/>
                  </a:lnTo>
                  <a:lnTo>
                    <a:pt x="853927" y="4359247"/>
                  </a:lnTo>
                  <a:lnTo>
                    <a:pt x="835620" y="4401207"/>
                  </a:lnTo>
                  <a:lnTo>
                    <a:pt x="816804" y="4442997"/>
                  </a:lnTo>
                  <a:lnTo>
                    <a:pt x="797480" y="4484611"/>
                  </a:lnTo>
                  <a:lnTo>
                    <a:pt x="777647" y="4526044"/>
                  </a:lnTo>
                  <a:lnTo>
                    <a:pt x="757306" y="4567293"/>
                  </a:lnTo>
                  <a:lnTo>
                    <a:pt x="736456" y="4608353"/>
                  </a:lnTo>
                  <a:lnTo>
                    <a:pt x="715097" y="4649218"/>
                  </a:lnTo>
                  <a:lnTo>
                    <a:pt x="693229" y="4689884"/>
                  </a:lnTo>
                  <a:lnTo>
                    <a:pt x="670853" y="4730347"/>
                  </a:lnTo>
                  <a:lnTo>
                    <a:pt x="647969" y="4770602"/>
                  </a:lnTo>
                  <a:lnTo>
                    <a:pt x="624575" y="4810643"/>
                  </a:lnTo>
                  <a:lnTo>
                    <a:pt x="600673" y="4850467"/>
                  </a:lnTo>
                  <a:lnTo>
                    <a:pt x="576262" y="4890068"/>
                  </a:lnTo>
                  <a:lnTo>
                    <a:pt x="551343" y="4929443"/>
                  </a:lnTo>
                  <a:lnTo>
                    <a:pt x="525915" y="4968586"/>
                  </a:lnTo>
                  <a:lnTo>
                    <a:pt x="499978" y="5007492"/>
                  </a:lnTo>
                  <a:lnTo>
                    <a:pt x="473532" y="5046158"/>
                  </a:lnTo>
                  <a:lnTo>
                    <a:pt x="446578" y="5084578"/>
                  </a:lnTo>
                  <a:lnTo>
                    <a:pt x="419116" y="5122747"/>
                  </a:lnTo>
                  <a:lnTo>
                    <a:pt x="391144" y="5160661"/>
                  </a:lnTo>
                  <a:lnTo>
                    <a:pt x="362664" y="5198316"/>
                  </a:lnTo>
                  <a:lnTo>
                    <a:pt x="333675" y="5235706"/>
                  </a:lnTo>
                  <a:lnTo>
                    <a:pt x="304178" y="5272827"/>
                  </a:lnTo>
                  <a:lnTo>
                    <a:pt x="274172" y="5309674"/>
                  </a:lnTo>
                  <a:lnTo>
                    <a:pt x="243657" y="5346243"/>
                  </a:lnTo>
                  <a:lnTo>
                    <a:pt x="212634" y="5382528"/>
                  </a:lnTo>
                  <a:lnTo>
                    <a:pt x="181102" y="5418526"/>
                  </a:lnTo>
                  <a:lnTo>
                    <a:pt x="149061" y="5454231"/>
                  </a:lnTo>
                  <a:lnTo>
                    <a:pt x="116511" y="5489639"/>
                  </a:lnTo>
                  <a:lnTo>
                    <a:pt x="83453" y="5524745"/>
                  </a:lnTo>
                  <a:lnTo>
                    <a:pt x="49886" y="5559544"/>
                  </a:lnTo>
                  <a:lnTo>
                    <a:pt x="15811" y="5594032"/>
                  </a:lnTo>
                  <a:lnTo>
                    <a:pt x="15633" y="5594210"/>
                  </a:lnTo>
                  <a:lnTo>
                    <a:pt x="15455" y="5594388"/>
                  </a:lnTo>
                  <a:lnTo>
                    <a:pt x="15278" y="5594565"/>
                  </a:lnTo>
                  <a:lnTo>
                    <a:pt x="0" y="5579300"/>
                  </a:lnTo>
                  <a:lnTo>
                    <a:pt x="33897" y="5545007"/>
                  </a:lnTo>
                  <a:lnTo>
                    <a:pt x="67289" y="5510405"/>
                  </a:lnTo>
                  <a:lnTo>
                    <a:pt x="100175" y="5475498"/>
                  </a:lnTo>
                  <a:lnTo>
                    <a:pt x="132555" y="5440290"/>
                  </a:lnTo>
                  <a:lnTo>
                    <a:pt x="164429" y="5404787"/>
                  </a:lnTo>
                  <a:lnTo>
                    <a:pt x="195798" y="5368993"/>
                  </a:lnTo>
                  <a:lnTo>
                    <a:pt x="226660" y="5332912"/>
                  </a:lnTo>
                  <a:lnTo>
                    <a:pt x="257017" y="5296550"/>
                  </a:lnTo>
                  <a:lnTo>
                    <a:pt x="286868" y="5259910"/>
                  </a:lnTo>
                  <a:lnTo>
                    <a:pt x="316213" y="5222998"/>
                  </a:lnTo>
                  <a:lnTo>
                    <a:pt x="345052" y="5185819"/>
                  </a:lnTo>
                  <a:lnTo>
                    <a:pt x="373385" y="5148376"/>
                  </a:lnTo>
                  <a:lnTo>
                    <a:pt x="401212" y="5110675"/>
                  </a:lnTo>
                  <a:lnTo>
                    <a:pt x="428534" y="5072720"/>
                  </a:lnTo>
                  <a:lnTo>
                    <a:pt x="455350" y="5034516"/>
                  </a:lnTo>
                  <a:lnTo>
                    <a:pt x="481660" y="4996067"/>
                  </a:lnTo>
                  <a:lnTo>
                    <a:pt x="507463" y="4957379"/>
                  </a:lnTo>
                  <a:lnTo>
                    <a:pt x="532762" y="4918455"/>
                  </a:lnTo>
                  <a:lnTo>
                    <a:pt x="557554" y="4879301"/>
                  </a:lnTo>
                  <a:lnTo>
                    <a:pt x="581840" y="4839921"/>
                  </a:lnTo>
                  <a:lnTo>
                    <a:pt x="605621" y="4800320"/>
                  </a:lnTo>
                  <a:lnTo>
                    <a:pt x="628895" y="4760503"/>
                  </a:lnTo>
                  <a:lnTo>
                    <a:pt x="651664" y="4720473"/>
                  </a:lnTo>
                  <a:lnTo>
                    <a:pt x="673927" y="4680236"/>
                  </a:lnTo>
                  <a:lnTo>
                    <a:pt x="695684" y="4639797"/>
                  </a:lnTo>
                  <a:lnTo>
                    <a:pt x="716935" y="4599160"/>
                  </a:lnTo>
                  <a:lnTo>
                    <a:pt x="737681" y="4558329"/>
                  </a:lnTo>
                  <a:lnTo>
                    <a:pt x="757920" y="4517310"/>
                  </a:lnTo>
                  <a:lnTo>
                    <a:pt x="777654" y="4476107"/>
                  </a:lnTo>
                  <a:lnTo>
                    <a:pt x="796882" y="4434725"/>
                  </a:lnTo>
                  <a:lnTo>
                    <a:pt x="815603" y="4393168"/>
                  </a:lnTo>
                  <a:lnTo>
                    <a:pt x="833819" y="4351441"/>
                  </a:lnTo>
                  <a:lnTo>
                    <a:pt x="851530" y="4309548"/>
                  </a:lnTo>
                  <a:lnTo>
                    <a:pt x="868734" y="4267495"/>
                  </a:lnTo>
                  <a:lnTo>
                    <a:pt x="885432" y="4225286"/>
                  </a:lnTo>
                  <a:lnTo>
                    <a:pt x="901625" y="4182926"/>
                  </a:lnTo>
                  <a:lnTo>
                    <a:pt x="917311" y="4140419"/>
                  </a:lnTo>
                  <a:lnTo>
                    <a:pt x="932492" y="4097770"/>
                  </a:lnTo>
                  <a:lnTo>
                    <a:pt x="947167" y="4054983"/>
                  </a:lnTo>
                  <a:lnTo>
                    <a:pt x="961336" y="4012064"/>
                  </a:lnTo>
                  <a:lnTo>
                    <a:pt x="974999" y="3969016"/>
                  </a:lnTo>
                  <a:lnTo>
                    <a:pt x="988157" y="3925846"/>
                  </a:lnTo>
                  <a:lnTo>
                    <a:pt x="1000808" y="3882556"/>
                  </a:lnTo>
                  <a:lnTo>
                    <a:pt x="1012954" y="3839152"/>
                  </a:lnTo>
                  <a:lnTo>
                    <a:pt x="1024593" y="3795639"/>
                  </a:lnTo>
                  <a:lnTo>
                    <a:pt x="1035727" y="3752021"/>
                  </a:lnTo>
                  <a:lnTo>
                    <a:pt x="1046355" y="3708303"/>
                  </a:lnTo>
                  <a:lnTo>
                    <a:pt x="1056477" y="3664489"/>
                  </a:lnTo>
                  <a:lnTo>
                    <a:pt x="1066093" y="3620585"/>
                  </a:lnTo>
                  <a:lnTo>
                    <a:pt x="1075203" y="3576594"/>
                  </a:lnTo>
                  <a:lnTo>
                    <a:pt x="1083808" y="3532522"/>
                  </a:lnTo>
                  <a:lnTo>
                    <a:pt x="1091906" y="3488373"/>
                  </a:lnTo>
                  <a:lnTo>
                    <a:pt x="1099499" y="3444152"/>
                  </a:lnTo>
                  <a:lnTo>
                    <a:pt x="1106586" y="3399863"/>
                  </a:lnTo>
                  <a:lnTo>
                    <a:pt x="1113167" y="3355511"/>
                  </a:lnTo>
                  <a:lnTo>
                    <a:pt x="1119242" y="3311102"/>
                  </a:lnTo>
                  <a:lnTo>
                    <a:pt x="1124811" y="3266638"/>
                  </a:lnTo>
                  <a:lnTo>
                    <a:pt x="1129874" y="3222125"/>
                  </a:lnTo>
                  <a:lnTo>
                    <a:pt x="1134431" y="3177569"/>
                  </a:lnTo>
                  <a:lnTo>
                    <a:pt x="1138483" y="3132972"/>
                  </a:lnTo>
                  <a:lnTo>
                    <a:pt x="1142028" y="3088341"/>
                  </a:lnTo>
                  <a:lnTo>
                    <a:pt x="1145068" y="3043679"/>
                  </a:lnTo>
                  <a:lnTo>
                    <a:pt x="1147602" y="2998992"/>
                  </a:lnTo>
                  <a:lnTo>
                    <a:pt x="1149630" y="2954284"/>
                  </a:lnTo>
                  <a:lnTo>
                    <a:pt x="1151152" y="2909559"/>
                  </a:lnTo>
                  <a:lnTo>
                    <a:pt x="1152168" y="2864823"/>
                  </a:lnTo>
                  <a:lnTo>
                    <a:pt x="1152678" y="2820079"/>
                  </a:lnTo>
                  <a:lnTo>
                    <a:pt x="1152683" y="2775333"/>
                  </a:lnTo>
                  <a:lnTo>
                    <a:pt x="1152181" y="2730590"/>
                  </a:lnTo>
                  <a:lnTo>
                    <a:pt x="1151174" y="2685853"/>
                  </a:lnTo>
                  <a:lnTo>
                    <a:pt x="1149660" y="2641128"/>
                  </a:lnTo>
                  <a:lnTo>
                    <a:pt x="1147641" y="2596420"/>
                  </a:lnTo>
                  <a:lnTo>
                    <a:pt x="1145116" y="2551732"/>
                  </a:lnTo>
                  <a:lnTo>
                    <a:pt x="1142085" y="2507069"/>
                  </a:lnTo>
                  <a:lnTo>
                    <a:pt x="1138548" y="2462437"/>
                  </a:lnTo>
                  <a:lnTo>
                    <a:pt x="1134505" y="2417840"/>
                  </a:lnTo>
                  <a:lnTo>
                    <a:pt x="1129957" y="2373282"/>
                  </a:lnTo>
                  <a:lnTo>
                    <a:pt x="1124902" y="2328769"/>
                  </a:lnTo>
                  <a:lnTo>
                    <a:pt x="1119342" y="2284304"/>
                  </a:lnTo>
                  <a:lnTo>
                    <a:pt x="1113276" y="2239893"/>
                  </a:lnTo>
                  <a:lnTo>
                    <a:pt x="1106703" y="2195540"/>
                  </a:lnTo>
                  <a:lnTo>
                    <a:pt x="1099625" y="2151250"/>
                  </a:lnTo>
                  <a:lnTo>
                    <a:pt x="1092041" y="2107027"/>
                  </a:lnTo>
                  <a:lnTo>
                    <a:pt x="1083951" y="2062876"/>
                  </a:lnTo>
                  <a:lnTo>
                    <a:pt x="1075355" y="2018802"/>
                  </a:lnTo>
                  <a:lnTo>
                    <a:pt x="1066254" y="1974810"/>
                  </a:lnTo>
                  <a:lnTo>
                    <a:pt x="1056646" y="1930903"/>
                  </a:lnTo>
                  <a:lnTo>
                    <a:pt x="1046533" y="1887088"/>
                  </a:lnTo>
                  <a:lnTo>
                    <a:pt x="1035913" y="1843367"/>
                  </a:lnTo>
                  <a:lnTo>
                    <a:pt x="1024788" y="1799747"/>
                  </a:lnTo>
                  <a:lnTo>
                    <a:pt x="1013157" y="1756232"/>
                  </a:lnTo>
                  <a:lnTo>
                    <a:pt x="1001020" y="1712825"/>
                  </a:lnTo>
                  <a:lnTo>
                    <a:pt x="988377" y="1669533"/>
                  </a:lnTo>
                  <a:lnTo>
                    <a:pt x="975228" y="1626360"/>
                  </a:lnTo>
                  <a:lnTo>
                    <a:pt x="961573" y="1583309"/>
                  </a:lnTo>
                  <a:lnTo>
                    <a:pt x="947412" y="1540387"/>
                  </a:lnTo>
                  <a:lnTo>
                    <a:pt x="932745" y="1497598"/>
                  </a:lnTo>
                  <a:lnTo>
                    <a:pt x="917573" y="1454945"/>
                  </a:lnTo>
                  <a:lnTo>
                    <a:pt x="901895" y="1412435"/>
                  </a:lnTo>
                  <a:lnTo>
                    <a:pt x="885710" y="1370071"/>
                  </a:lnTo>
                  <a:lnTo>
                    <a:pt x="869020" y="1327859"/>
                  </a:lnTo>
                  <a:lnTo>
                    <a:pt x="851824" y="1285802"/>
                  </a:lnTo>
                  <a:lnTo>
                    <a:pt x="834122" y="1243906"/>
                  </a:lnTo>
                  <a:lnTo>
                    <a:pt x="815914" y="1202175"/>
                  </a:lnTo>
                  <a:lnTo>
                    <a:pt x="797200" y="1160615"/>
                  </a:lnTo>
                  <a:lnTo>
                    <a:pt x="777980" y="1119228"/>
                  </a:lnTo>
                  <a:lnTo>
                    <a:pt x="758254" y="1078021"/>
                  </a:lnTo>
                  <a:lnTo>
                    <a:pt x="738023" y="1036998"/>
                  </a:lnTo>
                  <a:lnTo>
                    <a:pt x="717285" y="996163"/>
                  </a:lnTo>
                  <a:lnTo>
                    <a:pt x="696042" y="955521"/>
                  </a:lnTo>
                  <a:lnTo>
                    <a:pt x="674292" y="915077"/>
                  </a:lnTo>
                  <a:lnTo>
                    <a:pt x="652037" y="874836"/>
                  </a:lnTo>
                  <a:lnTo>
                    <a:pt x="629276" y="834802"/>
                  </a:lnTo>
                  <a:lnTo>
                    <a:pt x="606009" y="794979"/>
                  </a:lnTo>
                  <a:lnTo>
                    <a:pt x="582236" y="755373"/>
                  </a:lnTo>
                  <a:lnTo>
                    <a:pt x="557957" y="715988"/>
                  </a:lnTo>
                  <a:lnTo>
                    <a:pt x="533172" y="676829"/>
                  </a:lnTo>
                  <a:lnTo>
                    <a:pt x="507881" y="637900"/>
                  </a:lnTo>
                  <a:lnTo>
                    <a:pt x="482085" y="599207"/>
                  </a:lnTo>
                  <a:lnTo>
                    <a:pt x="455782" y="560753"/>
                  </a:lnTo>
                  <a:lnTo>
                    <a:pt x="428974" y="522543"/>
                  </a:lnTo>
                  <a:lnTo>
                    <a:pt x="401659" y="484582"/>
                  </a:lnTo>
                  <a:lnTo>
                    <a:pt x="373839" y="446876"/>
                  </a:lnTo>
                  <a:lnTo>
                    <a:pt x="345513" y="409427"/>
                  </a:lnTo>
                  <a:lnTo>
                    <a:pt x="316680" y="372241"/>
                  </a:lnTo>
                  <a:lnTo>
                    <a:pt x="287342" y="335323"/>
                  </a:lnTo>
                  <a:lnTo>
                    <a:pt x="257498" y="298678"/>
                  </a:lnTo>
                  <a:lnTo>
                    <a:pt x="227148" y="262309"/>
                  </a:lnTo>
                  <a:lnTo>
                    <a:pt x="196292" y="226222"/>
                  </a:lnTo>
                  <a:lnTo>
                    <a:pt x="164931" y="190421"/>
                  </a:lnTo>
                  <a:lnTo>
                    <a:pt x="133063" y="154911"/>
                  </a:lnTo>
                  <a:lnTo>
                    <a:pt x="100689" y="119697"/>
                  </a:lnTo>
                  <a:lnTo>
                    <a:pt x="67810" y="84783"/>
                  </a:lnTo>
                  <a:lnTo>
                    <a:pt x="34424" y="50174"/>
                  </a:lnTo>
                  <a:lnTo>
                    <a:pt x="533" y="15875"/>
                  </a:lnTo>
                  <a:lnTo>
                    <a:pt x="355" y="15621"/>
                  </a:lnTo>
                  <a:lnTo>
                    <a:pt x="177" y="15494"/>
                  </a:lnTo>
                  <a:lnTo>
                    <a:pt x="0" y="15367"/>
                  </a:lnTo>
                  <a:lnTo>
                    <a:pt x="15278" y="0"/>
                  </a:lnTo>
                  <a:close/>
                </a:path>
              </a:pathLst>
            </a:custGeom>
            <a:ln w="12192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912863"/>
              <a:ext cx="6383274" cy="53874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29055" y="992505"/>
            <a:ext cx="510413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30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2.4.3.1186-03,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2.4.1.3147-13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0516" y="845692"/>
            <a:ext cx="6717665" cy="1407795"/>
            <a:chOff x="580516" y="845692"/>
            <a:chExt cx="6717665" cy="14077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3691" y="848867"/>
              <a:ext cx="667511" cy="6690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83691" y="848867"/>
              <a:ext cx="668020" cy="669290"/>
            </a:xfrm>
            <a:custGeom>
              <a:avLst/>
              <a:gdLst/>
              <a:ahLst/>
              <a:cxnLst/>
              <a:rect l="l" t="t" r="r" b="b"/>
              <a:pathLst>
                <a:path w="668019" h="669290">
                  <a:moveTo>
                    <a:pt x="0" y="334518"/>
                  </a:moveTo>
                  <a:lnTo>
                    <a:pt x="3618" y="285077"/>
                  </a:lnTo>
                  <a:lnTo>
                    <a:pt x="14130" y="237891"/>
                  </a:lnTo>
                  <a:lnTo>
                    <a:pt x="31020" y="193478"/>
                  </a:lnTo>
                  <a:lnTo>
                    <a:pt x="53770" y="152353"/>
                  </a:lnTo>
                  <a:lnTo>
                    <a:pt x="81864" y="115035"/>
                  </a:lnTo>
                  <a:lnTo>
                    <a:pt x="114787" y="82039"/>
                  </a:lnTo>
                  <a:lnTo>
                    <a:pt x="152022" y="53883"/>
                  </a:lnTo>
                  <a:lnTo>
                    <a:pt x="193053" y="31085"/>
                  </a:lnTo>
                  <a:lnTo>
                    <a:pt x="237363" y="14160"/>
                  </a:lnTo>
                  <a:lnTo>
                    <a:pt x="284436" y="3626"/>
                  </a:lnTo>
                  <a:lnTo>
                    <a:pt x="333755" y="0"/>
                  </a:lnTo>
                  <a:lnTo>
                    <a:pt x="383075" y="3626"/>
                  </a:lnTo>
                  <a:lnTo>
                    <a:pt x="430148" y="14160"/>
                  </a:lnTo>
                  <a:lnTo>
                    <a:pt x="474458" y="31085"/>
                  </a:lnTo>
                  <a:lnTo>
                    <a:pt x="515489" y="53883"/>
                  </a:lnTo>
                  <a:lnTo>
                    <a:pt x="552724" y="82039"/>
                  </a:lnTo>
                  <a:lnTo>
                    <a:pt x="585647" y="115035"/>
                  </a:lnTo>
                  <a:lnTo>
                    <a:pt x="613741" y="152353"/>
                  </a:lnTo>
                  <a:lnTo>
                    <a:pt x="636491" y="193478"/>
                  </a:lnTo>
                  <a:lnTo>
                    <a:pt x="653381" y="237891"/>
                  </a:lnTo>
                  <a:lnTo>
                    <a:pt x="663893" y="285077"/>
                  </a:lnTo>
                  <a:lnTo>
                    <a:pt x="667511" y="334518"/>
                  </a:lnTo>
                  <a:lnTo>
                    <a:pt x="663893" y="383958"/>
                  </a:lnTo>
                  <a:lnTo>
                    <a:pt x="653381" y="431144"/>
                  </a:lnTo>
                  <a:lnTo>
                    <a:pt x="636491" y="475557"/>
                  </a:lnTo>
                  <a:lnTo>
                    <a:pt x="613741" y="516682"/>
                  </a:lnTo>
                  <a:lnTo>
                    <a:pt x="585647" y="554000"/>
                  </a:lnTo>
                  <a:lnTo>
                    <a:pt x="552724" y="586996"/>
                  </a:lnTo>
                  <a:lnTo>
                    <a:pt x="515489" y="615152"/>
                  </a:lnTo>
                  <a:lnTo>
                    <a:pt x="474458" y="637950"/>
                  </a:lnTo>
                  <a:lnTo>
                    <a:pt x="430148" y="654875"/>
                  </a:lnTo>
                  <a:lnTo>
                    <a:pt x="383075" y="665409"/>
                  </a:lnTo>
                  <a:lnTo>
                    <a:pt x="333755" y="669036"/>
                  </a:lnTo>
                  <a:lnTo>
                    <a:pt x="284436" y="665409"/>
                  </a:lnTo>
                  <a:lnTo>
                    <a:pt x="237363" y="654875"/>
                  </a:lnTo>
                  <a:lnTo>
                    <a:pt x="193053" y="637950"/>
                  </a:lnTo>
                  <a:lnTo>
                    <a:pt x="152022" y="615152"/>
                  </a:lnTo>
                  <a:lnTo>
                    <a:pt x="114787" y="586996"/>
                  </a:lnTo>
                  <a:lnTo>
                    <a:pt x="81864" y="554000"/>
                  </a:lnTo>
                  <a:lnTo>
                    <a:pt x="53770" y="516682"/>
                  </a:lnTo>
                  <a:lnTo>
                    <a:pt x="31020" y="475557"/>
                  </a:lnTo>
                  <a:lnTo>
                    <a:pt x="14130" y="431144"/>
                  </a:lnTo>
                  <a:lnTo>
                    <a:pt x="3618" y="383958"/>
                  </a:lnTo>
                  <a:lnTo>
                    <a:pt x="0" y="334518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7508" y="1714487"/>
              <a:ext cx="5900166" cy="53874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813051" y="1794510"/>
            <a:ext cx="511746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2.4.3.2201-07,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2.4.4.3155-13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63625" y="1648841"/>
            <a:ext cx="6234430" cy="3011170"/>
            <a:chOff x="1063625" y="1648841"/>
            <a:chExt cx="6234430" cy="301117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6800" y="1652016"/>
              <a:ext cx="669036" cy="6675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66800" y="1652016"/>
              <a:ext cx="669290" cy="668020"/>
            </a:xfrm>
            <a:custGeom>
              <a:avLst/>
              <a:gdLst/>
              <a:ahLst/>
              <a:cxnLst/>
              <a:rect l="l" t="t" r="r" b="b"/>
              <a:pathLst>
                <a:path w="669289" h="668019">
                  <a:moveTo>
                    <a:pt x="0" y="333756"/>
                  </a:moveTo>
                  <a:lnTo>
                    <a:pt x="3627" y="284447"/>
                  </a:lnTo>
                  <a:lnTo>
                    <a:pt x="14163" y="237381"/>
                  </a:lnTo>
                  <a:lnTo>
                    <a:pt x="31091" y="193075"/>
                  </a:lnTo>
                  <a:lnTo>
                    <a:pt x="53893" y="152045"/>
                  </a:lnTo>
                  <a:lnTo>
                    <a:pt x="82052" y="114808"/>
                  </a:lnTo>
                  <a:lnTo>
                    <a:pt x="115050" y="81882"/>
                  </a:lnTo>
                  <a:lnTo>
                    <a:pt x="152370" y="53783"/>
                  </a:lnTo>
                  <a:lnTo>
                    <a:pt x="193494" y="31028"/>
                  </a:lnTo>
                  <a:lnTo>
                    <a:pt x="237905" y="14135"/>
                  </a:lnTo>
                  <a:lnTo>
                    <a:pt x="285085" y="3619"/>
                  </a:lnTo>
                  <a:lnTo>
                    <a:pt x="334518" y="0"/>
                  </a:lnTo>
                  <a:lnTo>
                    <a:pt x="383958" y="3619"/>
                  </a:lnTo>
                  <a:lnTo>
                    <a:pt x="431144" y="14135"/>
                  </a:lnTo>
                  <a:lnTo>
                    <a:pt x="475557" y="31028"/>
                  </a:lnTo>
                  <a:lnTo>
                    <a:pt x="516682" y="53783"/>
                  </a:lnTo>
                  <a:lnTo>
                    <a:pt x="554000" y="81882"/>
                  </a:lnTo>
                  <a:lnTo>
                    <a:pt x="586996" y="114808"/>
                  </a:lnTo>
                  <a:lnTo>
                    <a:pt x="615152" y="152045"/>
                  </a:lnTo>
                  <a:lnTo>
                    <a:pt x="637950" y="193075"/>
                  </a:lnTo>
                  <a:lnTo>
                    <a:pt x="654875" y="237381"/>
                  </a:lnTo>
                  <a:lnTo>
                    <a:pt x="665409" y="284447"/>
                  </a:lnTo>
                  <a:lnTo>
                    <a:pt x="669036" y="333756"/>
                  </a:lnTo>
                  <a:lnTo>
                    <a:pt x="665409" y="383064"/>
                  </a:lnTo>
                  <a:lnTo>
                    <a:pt x="654875" y="430130"/>
                  </a:lnTo>
                  <a:lnTo>
                    <a:pt x="637950" y="474436"/>
                  </a:lnTo>
                  <a:lnTo>
                    <a:pt x="615152" y="515466"/>
                  </a:lnTo>
                  <a:lnTo>
                    <a:pt x="586996" y="552703"/>
                  </a:lnTo>
                  <a:lnTo>
                    <a:pt x="554000" y="585629"/>
                  </a:lnTo>
                  <a:lnTo>
                    <a:pt x="516682" y="613728"/>
                  </a:lnTo>
                  <a:lnTo>
                    <a:pt x="475557" y="636483"/>
                  </a:lnTo>
                  <a:lnTo>
                    <a:pt x="431144" y="653376"/>
                  </a:lnTo>
                  <a:lnTo>
                    <a:pt x="383958" y="663892"/>
                  </a:lnTo>
                  <a:lnTo>
                    <a:pt x="334518" y="667512"/>
                  </a:lnTo>
                  <a:lnTo>
                    <a:pt x="285085" y="663892"/>
                  </a:lnTo>
                  <a:lnTo>
                    <a:pt x="237905" y="653376"/>
                  </a:lnTo>
                  <a:lnTo>
                    <a:pt x="193494" y="636483"/>
                  </a:lnTo>
                  <a:lnTo>
                    <a:pt x="152370" y="613728"/>
                  </a:lnTo>
                  <a:lnTo>
                    <a:pt x="115050" y="585629"/>
                  </a:lnTo>
                  <a:lnTo>
                    <a:pt x="82052" y="552703"/>
                  </a:lnTo>
                  <a:lnTo>
                    <a:pt x="53893" y="515466"/>
                  </a:lnTo>
                  <a:lnTo>
                    <a:pt x="31091" y="474436"/>
                  </a:lnTo>
                  <a:lnTo>
                    <a:pt x="14163" y="430130"/>
                  </a:lnTo>
                  <a:lnTo>
                    <a:pt x="3627" y="383064"/>
                  </a:lnTo>
                  <a:lnTo>
                    <a:pt x="0" y="333756"/>
                  </a:lnTo>
                  <a:close/>
                </a:path>
              </a:pathLst>
            </a:custGeom>
            <a:ln w="6096">
              <a:solidFill>
                <a:srgbClr val="DE79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2683" y="2516111"/>
              <a:ext cx="5634990" cy="53874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1975" y="2452116"/>
              <a:ext cx="669036" cy="6690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31975" y="2452116"/>
              <a:ext cx="669290" cy="669290"/>
            </a:xfrm>
            <a:custGeom>
              <a:avLst/>
              <a:gdLst/>
              <a:ahLst/>
              <a:cxnLst/>
              <a:rect l="l" t="t" r="r" b="b"/>
              <a:pathLst>
                <a:path w="669289" h="669289">
                  <a:moveTo>
                    <a:pt x="0" y="334518"/>
                  </a:moveTo>
                  <a:lnTo>
                    <a:pt x="3626" y="285077"/>
                  </a:lnTo>
                  <a:lnTo>
                    <a:pt x="14160" y="237891"/>
                  </a:lnTo>
                  <a:lnTo>
                    <a:pt x="31085" y="193478"/>
                  </a:lnTo>
                  <a:lnTo>
                    <a:pt x="53883" y="152353"/>
                  </a:lnTo>
                  <a:lnTo>
                    <a:pt x="82039" y="115035"/>
                  </a:lnTo>
                  <a:lnTo>
                    <a:pt x="115035" y="82039"/>
                  </a:lnTo>
                  <a:lnTo>
                    <a:pt x="152353" y="53883"/>
                  </a:lnTo>
                  <a:lnTo>
                    <a:pt x="193478" y="31085"/>
                  </a:lnTo>
                  <a:lnTo>
                    <a:pt x="237891" y="14160"/>
                  </a:lnTo>
                  <a:lnTo>
                    <a:pt x="285077" y="3626"/>
                  </a:lnTo>
                  <a:lnTo>
                    <a:pt x="334518" y="0"/>
                  </a:lnTo>
                  <a:lnTo>
                    <a:pt x="383958" y="3626"/>
                  </a:lnTo>
                  <a:lnTo>
                    <a:pt x="431144" y="14160"/>
                  </a:lnTo>
                  <a:lnTo>
                    <a:pt x="475557" y="31085"/>
                  </a:lnTo>
                  <a:lnTo>
                    <a:pt x="516682" y="53883"/>
                  </a:lnTo>
                  <a:lnTo>
                    <a:pt x="554000" y="82039"/>
                  </a:lnTo>
                  <a:lnTo>
                    <a:pt x="586996" y="115035"/>
                  </a:lnTo>
                  <a:lnTo>
                    <a:pt x="615152" y="152353"/>
                  </a:lnTo>
                  <a:lnTo>
                    <a:pt x="637950" y="193478"/>
                  </a:lnTo>
                  <a:lnTo>
                    <a:pt x="654875" y="237891"/>
                  </a:lnTo>
                  <a:lnTo>
                    <a:pt x="665409" y="285077"/>
                  </a:lnTo>
                  <a:lnTo>
                    <a:pt x="669036" y="334518"/>
                  </a:lnTo>
                  <a:lnTo>
                    <a:pt x="665409" y="383958"/>
                  </a:lnTo>
                  <a:lnTo>
                    <a:pt x="654875" y="431144"/>
                  </a:lnTo>
                  <a:lnTo>
                    <a:pt x="637950" y="475557"/>
                  </a:lnTo>
                  <a:lnTo>
                    <a:pt x="615152" y="516682"/>
                  </a:lnTo>
                  <a:lnTo>
                    <a:pt x="586996" y="554000"/>
                  </a:lnTo>
                  <a:lnTo>
                    <a:pt x="554000" y="586996"/>
                  </a:lnTo>
                  <a:lnTo>
                    <a:pt x="516682" y="615152"/>
                  </a:lnTo>
                  <a:lnTo>
                    <a:pt x="475557" y="637950"/>
                  </a:lnTo>
                  <a:lnTo>
                    <a:pt x="431144" y="654875"/>
                  </a:lnTo>
                  <a:lnTo>
                    <a:pt x="383958" y="665409"/>
                  </a:lnTo>
                  <a:lnTo>
                    <a:pt x="334518" y="669036"/>
                  </a:lnTo>
                  <a:lnTo>
                    <a:pt x="285077" y="665409"/>
                  </a:lnTo>
                  <a:lnTo>
                    <a:pt x="237891" y="654875"/>
                  </a:lnTo>
                  <a:lnTo>
                    <a:pt x="193478" y="637950"/>
                  </a:lnTo>
                  <a:lnTo>
                    <a:pt x="152353" y="615152"/>
                  </a:lnTo>
                  <a:lnTo>
                    <a:pt x="115035" y="586996"/>
                  </a:lnTo>
                  <a:lnTo>
                    <a:pt x="82039" y="554000"/>
                  </a:lnTo>
                  <a:lnTo>
                    <a:pt x="53883" y="516682"/>
                  </a:lnTo>
                  <a:lnTo>
                    <a:pt x="31085" y="475557"/>
                  </a:lnTo>
                  <a:lnTo>
                    <a:pt x="14160" y="431144"/>
                  </a:lnTo>
                  <a:lnTo>
                    <a:pt x="3626" y="383958"/>
                  </a:lnTo>
                  <a:lnTo>
                    <a:pt x="0" y="334518"/>
                  </a:lnTo>
                  <a:close/>
                </a:path>
              </a:pathLst>
            </a:custGeom>
            <a:ln w="6096">
              <a:solidFill>
                <a:srgbClr val="D17A5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48027" y="3317735"/>
              <a:ext cx="5549646" cy="53874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7320" y="3253740"/>
              <a:ext cx="667512" cy="66903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17320" y="3253740"/>
              <a:ext cx="668020" cy="669290"/>
            </a:xfrm>
            <a:custGeom>
              <a:avLst/>
              <a:gdLst/>
              <a:ahLst/>
              <a:cxnLst/>
              <a:rect l="l" t="t" r="r" b="b"/>
              <a:pathLst>
                <a:path w="668019" h="669289">
                  <a:moveTo>
                    <a:pt x="0" y="334518"/>
                  </a:moveTo>
                  <a:lnTo>
                    <a:pt x="3619" y="285077"/>
                  </a:lnTo>
                  <a:lnTo>
                    <a:pt x="14135" y="237891"/>
                  </a:lnTo>
                  <a:lnTo>
                    <a:pt x="31028" y="193478"/>
                  </a:lnTo>
                  <a:lnTo>
                    <a:pt x="53783" y="152353"/>
                  </a:lnTo>
                  <a:lnTo>
                    <a:pt x="81882" y="115035"/>
                  </a:lnTo>
                  <a:lnTo>
                    <a:pt x="114808" y="82039"/>
                  </a:lnTo>
                  <a:lnTo>
                    <a:pt x="152045" y="53883"/>
                  </a:lnTo>
                  <a:lnTo>
                    <a:pt x="193075" y="31085"/>
                  </a:lnTo>
                  <a:lnTo>
                    <a:pt x="237381" y="14160"/>
                  </a:lnTo>
                  <a:lnTo>
                    <a:pt x="284447" y="3626"/>
                  </a:lnTo>
                  <a:lnTo>
                    <a:pt x="333756" y="0"/>
                  </a:lnTo>
                  <a:lnTo>
                    <a:pt x="383064" y="3626"/>
                  </a:lnTo>
                  <a:lnTo>
                    <a:pt x="430130" y="14160"/>
                  </a:lnTo>
                  <a:lnTo>
                    <a:pt x="474436" y="31085"/>
                  </a:lnTo>
                  <a:lnTo>
                    <a:pt x="515466" y="53883"/>
                  </a:lnTo>
                  <a:lnTo>
                    <a:pt x="552703" y="82039"/>
                  </a:lnTo>
                  <a:lnTo>
                    <a:pt x="585629" y="115035"/>
                  </a:lnTo>
                  <a:lnTo>
                    <a:pt x="613728" y="152353"/>
                  </a:lnTo>
                  <a:lnTo>
                    <a:pt x="636483" y="193478"/>
                  </a:lnTo>
                  <a:lnTo>
                    <a:pt x="653376" y="237891"/>
                  </a:lnTo>
                  <a:lnTo>
                    <a:pt x="663892" y="285077"/>
                  </a:lnTo>
                  <a:lnTo>
                    <a:pt x="667512" y="334518"/>
                  </a:lnTo>
                  <a:lnTo>
                    <a:pt x="663892" y="383958"/>
                  </a:lnTo>
                  <a:lnTo>
                    <a:pt x="653376" y="431144"/>
                  </a:lnTo>
                  <a:lnTo>
                    <a:pt x="636483" y="475557"/>
                  </a:lnTo>
                  <a:lnTo>
                    <a:pt x="613728" y="516682"/>
                  </a:lnTo>
                  <a:lnTo>
                    <a:pt x="585629" y="554000"/>
                  </a:lnTo>
                  <a:lnTo>
                    <a:pt x="552703" y="586996"/>
                  </a:lnTo>
                  <a:lnTo>
                    <a:pt x="515466" y="615152"/>
                  </a:lnTo>
                  <a:lnTo>
                    <a:pt x="474436" y="637950"/>
                  </a:lnTo>
                  <a:lnTo>
                    <a:pt x="430130" y="654875"/>
                  </a:lnTo>
                  <a:lnTo>
                    <a:pt x="383064" y="665409"/>
                  </a:lnTo>
                  <a:lnTo>
                    <a:pt x="333756" y="669036"/>
                  </a:lnTo>
                  <a:lnTo>
                    <a:pt x="284447" y="665409"/>
                  </a:lnTo>
                  <a:lnTo>
                    <a:pt x="237381" y="654875"/>
                  </a:lnTo>
                  <a:lnTo>
                    <a:pt x="193075" y="637950"/>
                  </a:lnTo>
                  <a:lnTo>
                    <a:pt x="152045" y="615152"/>
                  </a:lnTo>
                  <a:lnTo>
                    <a:pt x="114808" y="586996"/>
                  </a:lnTo>
                  <a:lnTo>
                    <a:pt x="81882" y="554000"/>
                  </a:lnTo>
                  <a:lnTo>
                    <a:pt x="53783" y="516682"/>
                  </a:lnTo>
                  <a:lnTo>
                    <a:pt x="31028" y="475557"/>
                  </a:lnTo>
                  <a:lnTo>
                    <a:pt x="14135" y="431144"/>
                  </a:lnTo>
                  <a:lnTo>
                    <a:pt x="3619" y="383958"/>
                  </a:lnTo>
                  <a:lnTo>
                    <a:pt x="0" y="334518"/>
                  </a:lnTo>
                  <a:close/>
                </a:path>
              </a:pathLst>
            </a:custGeom>
            <a:ln w="6096">
              <a:solidFill>
                <a:srgbClr val="C4816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2683" y="4119372"/>
              <a:ext cx="5634990" cy="540257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078227" y="2595448"/>
            <a:ext cx="5117465" cy="19354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2.4.4.2599-10,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2.4.4.3172-14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97155">
              <a:lnSpc>
                <a:spcPct val="100000"/>
              </a:lnSpc>
              <a:spcBef>
                <a:spcPts val="1385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2.4.6.2553-09,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2.4.3259-15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2.4.2.2821-10,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2.4.2.3286-15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28800" y="4053713"/>
            <a:ext cx="5969000" cy="1406525"/>
            <a:chOff x="1328800" y="4053713"/>
            <a:chExt cx="5969000" cy="1406525"/>
          </a:xfrm>
        </p:grpSpPr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1975" y="4056888"/>
              <a:ext cx="669036" cy="66751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331975" y="4056888"/>
              <a:ext cx="669290" cy="668020"/>
            </a:xfrm>
            <a:custGeom>
              <a:avLst/>
              <a:gdLst/>
              <a:ahLst/>
              <a:cxnLst/>
              <a:rect l="l" t="t" r="r" b="b"/>
              <a:pathLst>
                <a:path w="669289" h="668020">
                  <a:moveTo>
                    <a:pt x="0" y="333756"/>
                  </a:moveTo>
                  <a:lnTo>
                    <a:pt x="3626" y="284447"/>
                  </a:lnTo>
                  <a:lnTo>
                    <a:pt x="14160" y="237381"/>
                  </a:lnTo>
                  <a:lnTo>
                    <a:pt x="31085" y="193075"/>
                  </a:lnTo>
                  <a:lnTo>
                    <a:pt x="53883" y="152045"/>
                  </a:lnTo>
                  <a:lnTo>
                    <a:pt x="82039" y="114808"/>
                  </a:lnTo>
                  <a:lnTo>
                    <a:pt x="115035" y="81882"/>
                  </a:lnTo>
                  <a:lnTo>
                    <a:pt x="152353" y="53783"/>
                  </a:lnTo>
                  <a:lnTo>
                    <a:pt x="193478" y="31028"/>
                  </a:lnTo>
                  <a:lnTo>
                    <a:pt x="237891" y="14135"/>
                  </a:lnTo>
                  <a:lnTo>
                    <a:pt x="285077" y="3619"/>
                  </a:lnTo>
                  <a:lnTo>
                    <a:pt x="334518" y="0"/>
                  </a:lnTo>
                  <a:lnTo>
                    <a:pt x="383958" y="3619"/>
                  </a:lnTo>
                  <a:lnTo>
                    <a:pt x="431144" y="14135"/>
                  </a:lnTo>
                  <a:lnTo>
                    <a:pt x="475557" y="31028"/>
                  </a:lnTo>
                  <a:lnTo>
                    <a:pt x="516682" y="53783"/>
                  </a:lnTo>
                  <a:lnTo>
                    <a:pt x="554000" y="81882"/>
                  </a:lnTo>
                  <a:lnTo>
                    <a:pt x="586996" y="114808"/>
                  </a:lnTo>
                  <a:lnTo>
                    <a:pt x="615152" y="152045"/>
                  </a:lnTo>
                  <a:lnTo>
                    <a:pt x="637950" y="193075"/>
                  </a:lnTo>
                  <a:lnTo>
                    <a:pt x="654875" y="237381"/>
                  </a:lnTo>
                  <a:lnTo>
                    <a:pt x="665409" y="284447"/>
                  </a:lnTo>
                  <a:lnTo>
                    <a:pt x="669036" y="333756"/>
                  </a:lnTo>
                  <a:lnTo>
                    <a:pt x="665409" y="383064"/>
                  </a:lnTo>
                  <a:lnTo>
                    <a:pt x="654875" y="430130"/>
                  </a:lnTo>
                  <a:lnTo>
                    <a:pt x="637950" y="474436"/>
                  </a:lnTo>
                  <a:lnTo>
                    <a:pt x="615152" y="515466"/>
                  </a:lnTo>
                  <a:lnTo>
                    <a:pt x="586996" y="552703"/>
                  </a:lnTo>
                  <a:lnTo>
                    <a:pt x="554000" y="585629"/>
                  </a:lnTo>
                  <a:lnTo>
                    <a:pt x="516682" y="613728"/>
                  </a:lnTo>
                  <a:lnTo>
                    <a:pt x="475557" y="636483"/>
                  </a:lnTo>
                  <a:lnTo>
                    <a:pt x="431144" y="653376"/>
                  </a:lnTo>
                  <a:lnTo>
                    <a:pt x="383958" y="663892"/>
                  </a:lnTo>
                  <a:lnTo>
                    <a:pt x="334518" y="667512"/>
                  </a:lnTo>
                  <a:lnTo>
                    <a:pt x="285077" y="663892"/>
                  </a:lnTo>
                  <a:lnTo>
                    <a:pt x="237891" y="653376"/>
                  </a:lnTo>
                  <a:lnTo>
                    <a:pt x="193478" y="636483"/>
                  </a:lnTo>
                  <a:lnTo>
                    <a:pt x="152353" y="613728"/>
                  </a:lnTo>
                  <a:lnTo>
                    <a:pt x="115035" y="585629"/>
                  </a:lnTo>
                  <a:lnTo>
                    <a:pt x="82039" y="552703"/>
                  </a:lnTo>
                  <a:lnTo>
                    <a:pt x="53883" y="515466"/>
                  </a:lnTo>
                  <a:lnTo>
                    <a:pt x="31085" y="474436"/>
                  </a:lnTo>
                  <a:lnTo>
                    <a:pt x="14160" y="430130"/>
                  </a:lnTo>
                  <a:lnTo>
                    <a:pt x="3626" y="383064"/>
                  </a:lnTo>
                  <a:lnTo>
                    <a:pt x="0" y="333756"/>
                  </a:lnTo>
                  <a:close/>
                </a:path>
              </a:pathLst>
            </a:custGeom>
            <a:ln w="6096">
              <a:solidFill>
                <a:srgbClr val="B8898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7507" y="4920983"/>
              <a:ext cx="5900166" cy="53874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813051" y="5000955"/>
            <a:ext cx="510349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2.4.2.2842-11,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2.4.1.3049-13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14400" y="4853813"/>
            <a:ext cx="6383655" cy="1407795"/>
            <a:chOff x="914400" y="4853813"/>
            <a:chExt cx="6383655" cy="1407795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800" y="4856988"/>
              <a:ext cx="669036" cy="66903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66800" y="4856988"/>
              <a:ext cx="669290" cy="669290"/>
            </a:xfrm>
            <a:custGeom>
              <a:avLst/>
              <a:gdLst/>
              <a:ahLst/>
              <a:cxnLst/>
              <a:rect l="l" t="t" r="r" b="b"/>
              <a:pathLst>
                <a:path w="669289" h="669289">
                  <a:moveTo>
                    <a:pt x="0" y="334518"/>
                  </a:moveTo>
                  <a:lnTo>
                    <a:pt x="3627" y="285077"/>
                  </a:lnTo>
                  <a:lnTo>
                    <a:pt x="14163" y="237891"/>
                  </a:lnTo>
                  <a:lnTo>
                    <a:pt x="31091" y="193478"/>
                  </a:lnTo>
                  <a:lnTo>
                    <a:pt x="53893" y="152353"/>
                  </a:lnTo>
                  <a:lnTo>
                    <a:pt x="82052" y="115035"/>
                  </a:lnTo>
                  <a:lnTo>
                    <a:pt x="115050" y="82039"/>
                  </a:lnTo>
                  <a:lnTo>
                    <a:pt x="152370" y="53883"/>
                  </a:lnTo>
                  <a:lnTo>
                    <a:pt x="193494" y="31085"/>
                  </a:lnTo>
                  <a:lnTo>
                    <a:pt x="237905" y="14160"/>
                  </a:lnTo>
                  <a:lnTo>
                    <a:pt x="285085" y="3626"/>
                  </a:lnTo>
                  <a:lnTo>
                    <a:pt x="334518" y="0"/>
                  </a:lnTo>
                  <a:lnTo>
                    <a:pt x="383958" y="3626"/>
                  </a:lnTo>
                  <a:lnTo>
                    <a:pt x="431144" y="14160"/>
                  </a:lnTo>
                  <a:lnTo>
                    <a:pt x="475557" y="31085"/>
                  </a:lnTo>
                  <a:lnTo>
                    <a:pt x="516682" y="53883"/>
                  </a:lnTo>
                  <a:lnTo>
                    <a:pt x="554000" y="82039"/>
                  </a:lnTo>
                  <a:lnTo>
                    <a:pt x="586996" y="115035"/>
                  </a:lnTo>
                  <a:lnTo>
                    <a:pt x="615152" y="152353"/>
                  </a:lnTo>
                  <a:lnTo>
                    <a:pt x="637950" y="193478"/>
                  </a:lnTo>
                  <a:lnTo>
                    <a:pt x="654875" y="237891"/>
                  </a:lnTo>
                  <a:lnTo>
                    <a:pt x="665409" y="285077"/>
                  </a:lnTo>
                  <a:lnTo>
                    <a:pt x="669036" y="334518"/>
                  </a:lnTo>
                  <a:lnTo>
                    <a:pt x="665409" y="383958"/>
                  </a:lnTo>
                  <a:lnTo>
                    <a:pt x="654875" y="431144"/>
                  </a:lnTo>
                  <a:lnTo>
                    <a:pt x="637950" y="475557"/>
                  </a:lnTo>
                  <a:lnTo>
                    <a:pt x="615152" y="516682"/>
                  </a:lnTo>
                  <a:lnTo>
                    <a:pt x="586996" y="554000"/>
                  </a:lnTo>
                  <a:lnTo>
                    <a:pt x="554000" y="586996"/>
                  </a:lnTo>
                  <a:lnTo>
                    <a:pt x="516682" y="615152"/>
                  </a:lnTo>
                  <a:lnTo>
                    <a:pt x="475557" y="637950"/>
                  </a:lnTo>
                  <a:lnTo>
                    <a:pt x="431144" y="654875"/>
                  </a:lnTo>
                  <a:lnTo>
                    <a:pt x="383958" y="665409"/>
                  </a:lnTo>
                  <a:lnTo>
                    <a:pt x="334518" y="669036"/>
                  </a:lnTo>
                  <a:lnTo>
                    <a:pt x="285085" y="665409"/>
                  </a:lnTo>
                  <a:lnTo>
                    <a:pt x="237905" y="654875"/>
                  </a:lnTo>
                  <a:lnTo>
                    <a:pt x="193494" y="637950"/>
                  </a:lnTo>
                  <a:lnTo>
                    <a:pt x="152370" y="615152"/>
                  </a:lnTo>
                  <a:lnTo>
                    <a:pt x="115050" y="586996"/>
                  </a:lnTo>
                  <a:lnTo>
                    <a:pt x="82052" y="554000"/>
                  </a:lnTo>
                  <a:lnTo>
                    <a:pt x="53893" y="516682"/>
                  </a:lnTo>
                  <a:lnTo>
                    <a:pt x="31091" y="475557"/>
                  </a:lnTo>
                  <a:lnTo>
                    <a:pt x="14163" y="431144"/>
                  </a:lnTo>
                  <a:lnTo>
                    <a:pt x="3627" y="383958"/>
                  </a:lnTo>
                  <a:lnTo>
                    <a:pt x="0" y="334518"/>
                  </a:lnTo>
                  <a:close/>
                </a:path>
              </a:pathLst>
            </a:custGeom>
            <a:ln w="6096">
              <a:solidFill>
                <a:srgbClr val="AD959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4400" y="5722620"/>
              <a:ext cx="6383274" cy="538746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329055" y="5803493"/>
            <a:ext cx="510413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2.4.2.2843-11,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СанПиН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2.4.4.3048-13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80516" y="2482595"/>
            <a:ext cx="11617960" cy="3848735"/>
            <a:chOff x="580516" y="2482595"/>
            <a:chExt cx="11617960" cy="3848735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3691" y="5660135"/>
              <a:ext cx="667511" cy="66751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83691" y="5660135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19" h="668020">
                  <a:moveTo>
                    <a:pt x="0" y="333755"/>
                  </a:moveTo>
                  <a:lnTo>
                    <a:pt x="3618" y="284436"/>
                  </a:lnTo>
                  <a:lnTo>
                    <a:pt x="14130" y="237363"/>
                  </a:lnTo>
                  <a:lnTo>
                    <a:pt x="31020" y="193053"/>
                  </a:lnTo>
                  <a:lnTo>
                    <a:pt x="53770" y="152022"/>
                  </a:lnTo>
                  <a:lnTo>
                    <a:pt x="81864" y="114787"/>
                  </a:lnTo>
                  <a:lnTo>
                    <a:pt x="114787" y="81864"/>
                  </a:lnTo>
                  <a:lnTo>
                    <a:pt x="152022" y="53770"/>
                  </a:lnTo>
                  <a:lnTo>
                    <a:pt x="193053" y="31020"/>
                  </a:lnTo>
                  <a:lnTo>
                    <a:pt x="237363" y="14130"/>
                  </a:lnTo>
                  <a:lnTo>
                    <a:pt x="284436" y="3618"/>
                  </a:lnTo>
                  <a:lnTo>
                    <a:pt x="333755" y="0"/>
                  </a:lnTo>
                  <a:lnTo>
                    <a:pt x="383075" y="3618"/>
                  </a:lnTo>
                  <a:lnTo>
                    <a:pt x="430148" y="14130"/>
                  </a:lnTo>
                  <a:lnTo>
                    <a:pt x="474458" y="31020"/>
                  </a:lnTo>
                  <a:lnTo>
                    <a:pt x="515489" y="53770"/>
                  </a:lnTo>
                  <a:lnTo>
                    <a:pt x="552724" y="81864"/>
                  </a:lnTo>
                  <a:lnTo>
                    <a:pt x="585647" y="114787"/>
                  </a:lnTo>
                  <a:lnTo>
                    <a:pt x="613741" y="152022"/>
                  </a:lnTo>
                  <a:lnTo>
                    <a:pt x="636491" y="193053"/>
                  </a:lnTo>
                  <a:lnTo>
                    <a:pt x="653381" y="237363"/>
                  </a:lnTo>
                  <a:lnTo>
                    <a:pt x="663893" y="284436"/>
                  </a:lnTo>
                  <a:lnTo>
                    <a:pt x="667511" y="333755"/>
                  </a:lnTo>
                  <a:lnTo>
                    <a:pt x="663893" y="383075"/>
                  </a:lnTo>
                  <a:lnTo>
                    <a:pt x="653381" y="430148"/>
                  </a:lnTo>
                  <a:lnTo>
                    <a:pt x="636491" y="474458"/>
                  </a:lnTo>
                  <a:lnTo>
                    <a:pt x="613741" y="515489"/>
                  </a:lnTo>
                  <a:lnTo>
                    <a:pt x="585647" y="552724"/>
                  </a:lnTo>
                  <a:lnTo>
                    <a:pt x="552724" y="585647"/>
                  </a:lnTo>
                  <a:lnTo>
                    <a:pt x="515489" y="613741"/>
                  </a:lnTo>
                  <a:lnTo>
                    <a:pt x="474458" y="636491"/>
                  </a:lnTo>
                  <a:lnTo>
                    <a:pt x="430148" y="653381"/>
                  </a:lnTo>
                  <a:lnTo>
                    <a:pt x="383075" y="663893"/>
                  </a:lnTo>
                  <a:lnTo>
                    <a:pt x="333755" y="667511"/>
                  </a:lnTo>
                  <a:lnTo>
                    <a:pt x="284436" y="663893"/>
                  </a:lnTo>
                  <a:lnTo>
                    <a:pt x="237363" y="653381"/>
                  </a:lnTo>
                  <a:lnTo>
                    <a:pt x="193053" y="636491"/>
                  </a:lnTo>
                  <a:lnTo>
                    <a:pt x="152022" y="613741"/>
                  </a:lnTo>
                  <a:lnTo>
                    <a:pt x="114787" y="585647"/>
                  </a:lnTo>
                  <a:lnTo>
                    <a:pt x="81864" y="552724"/>
                  </a:lnTo>
                  <a:lnTo>
                    <a:pt x="53770" y="515489"/>
                  </a:lnTo>
                  <a:lnTo>
                    <a:pt x="31020" y="474458"/>
                  </a:lnTo>
                  <a:lnTo>
                    <a:pt x="14130" y="430148"/>
                  </a:lnTo>
                  <a:lnTo>
                    <a:pt x="3618" y="383075"/>
                  </a:lnTo>
                  <a:lnTo>
                    <a:pt x="0" y="333755"/>
                  </a:lnTo>
                  <a:close/>
                </a:path>
              </a:pathLst>
            </a:custGeom>
            <a:ln w="6096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95260" y="2482595"/>
              <a:ext cx="4340352" cy="226466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423403" y="4674107"/>
              <a:ext cx="4768850" cy="1346200"/>
            </a:xfrm>
            <a:custGeom>
              <a:avLst/>
              <a:gdLst/>
              <a:ahLst/>
              <a:cxnLst/>
              <a:rect l="l" t="t" r="r" b="b"/>
              <a:pathLst>
                <a:path w="4768850" h="1346200">
                  <a:moveTo>
                    <a:pt x="4544314" y="0"/>
                  </a:moveTo>
                  <a:lnTo>
                    <a:pt x="224281" y="0"/>
                  </a:lnTo>
                  <a:lnTo>
                    <a:pt x="179093" y="4558"/>
                  </a:lnTo>
                  <a:lnTo>
                    <a:pt x="136999" y="17631"/>
                  </a:lnTo>
                  <a:lnTo>
                    <a:pt x="98902" y="38315"/>
                  </a:lnTo>
                  <a:lnTo>
                    <a:pt x="65706" y="65706"/>
                  </a:lnTo>
                  <a:lnTo>
                    <a:pt x="38315" y="98902"/>
                  </a:lnTo>
                  <a:lnTo>
                    <a:pt x="17631" y="136999"/>
                  </a:lnTo>
                  <a:lnTo>
                    <a:pt x="4558" y="179093"/>
                  </a:lnTo>
                  <a:lnTo>
                    <a:pt x="0" y="224282"/>
                  </a:lnTo>
                  <a:lnTo>
                    <a:pt x="0" y="1121410"/>
                  </a:lnTo>
                  <a:lnTo>
                    <a:pt x="4558" y="1166609"/>
                  </a:lnTo>
                  <a:lnTo>
                    <a:pt x="17631" y="1208708"/>
                  </a:lnTo>
                  <a:lnTo>
                    <a:pt x="38315" y="1246806"/>
                  </a:lnTo>
                  <a:lnTo>
                    <a:pt x="65706" y="1279999"/>
                  </a:lnTo>
                  <a:lnTo>
                    <a:pt x="98902" y="1307386"/>
                  </a:lnTo>
                  <a:lnTo>
                    <a:pt x="136999" y="1328066"/>
                  </a:lnTo>
                  <a:lnTo>
                    <a:pt x="179093" y="1341135"/>
                  </a:lnTo>
                  <a:lnTo>
                    <a:pt x="224281" y="1345692"/>
                  </a:lnTo>
                  <a:lnTo>
                    <a:pt x="4544314" y="1345692"/>
                  </a:lnTo>
                  <a:lnTo>
                    <a:pt x="4589502" y="1341135"/>
                  </a:lnTo>
                  <a:lnTo>
                    <a:pt x="4631596" y="1328066"/>
                  </a:lnTo>
                  <a:lnTo>
                    <a:pt x="4669693" y="1307386"/>
                  </a:lnTo>
                  <a:lnTo>
                    <a:pt x="4702889" y="1279999"/>
                  </a:lnTo>
                  <a:lnTo>
                    <a:pt x="4730280" y="1246806"/>
                  </a:lnTo>
                  <a:lnTo>
                    <a:pt x="4750964" y="1208708"/>
                  </a:lnTo>
                  <a:lnTo>
                    <a:pt x="4764037" y="1166609"/>
                  </a:lnTo>
                  <a:lnTo>
                    <a:pt x="4768596" y="1121410"/>
                  </a:lnTo>
                  <a:lnTo>
                    <a:pt x="4768596" y="224282"/>
                  </a:lnTo>
                  <a:lnTo>
                    <a:pt x="4764037" y="179093"/>
                  </a:lnTo>
                  <a:lnTo>
                    <a:pt x="4750964" y="136999"/>
                  </a:lnTo>
                  <a:lnTo>
                    <a:pt x="4730280" y="98902"/>
                  </a:lnTo>
                  <a:lnTo>
                    <a:pt x="4702889" y="65706"/>
                  </a:lnTo>
                  <a:lnTo>
                    <a:pt x="4669693" y="38315"/>
                  </a:lnTo>
                  <a:lnTo>
                    <a:pt x="4631596" y="17631"/>
                  </a:lnTo>
                  <a:lnTo>
                    <a:pt x="4589502" y="4558"/>
                  </a:lnTo>
                  <a:lnTo>
                    <a:pt x="4544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7423403" y="4674107"/>
              <a:ext cx="4768850" cy="1346200"/>
            </a:xfrm>
            <a:custGeom>
              <a:avLst/>
              <a:gdLst/>
              <a:ahLst/>
              <a:cxnLst/>
              <a:rect l="l" t="t" r="r" b="b"/>
              <a:pathLst>
                <a:path w="4768850" h="1346200">
                  <a:moveTo>
                    <a:pt x="0" y="224282"/>
                  </a:moveTo>
                  <a:lnTo>
                    <a:pt x="4558" y="179093"/>
                  </a:lnTo>
                  <a:lnTo>
                    <a:pt x="17631" y="136999"/>
                  </a:lnTo>
                  <a:lnTo>
                    <a:pt x="38315" y="98902"/>
                  </a:lnTo>
                  <a:lnTo>
                    <a:pt x="65706" y="65706"/>
                  </a:lnTo>
                  <a:lnTo>
                    <a:pt x="98902" y="38315"/>
                  </a:lnTo>
                  <a:lnTo>
                    <a:pt x="136999" y="17631"/>
                  </a:lnTo>
                  <a:lnTo>
                    <a:pt x="179093" y="4558"/>
                  </a:lnTo>
                  <a:lnTo>
                    <a:pt x="224281" y="0"/>
                  </a:lnTo>
                  <a:lnTo>
                    <a:pt x="4544314" y="0"/>
                  </a:lnTo>
                  <a:lnTo>
                    <a:pt x="4589502" y="4558"/>
                  </a:lnTo>
                  <a:lnTo>
                    <a:pt x="4631596" y="17631"/>
                  </a:lnTo>
                  <a:lnTo>
                    <a:pt x="4669693" y="38315"/>
                  </a:lnTo>
                  <a:lnTo>
                    <a:pt x="4702889" y="65706"/>
                  </a:lnTo>
                  <a:lnTo>
                    <a:pt x="4730280" y="98902"/>
                  </a:lnTo>
                  <a:lnTo>
                    <a:pt x="4750964" y="136999"/>
                  </a:lnTo>
                  <a:lnTo>
                    <a:pt x="4764037" y="179093"/>
                  </a:lnTo>
                  <a:lnTo>
                    <a:pt x="4768596" y="224282"/>
                  </a:lnTo>
                  <a:lnTo>
                    <a:pt x="4768596" y="1121410"/>
                  </a:lnTo>
                  <a:lnTo>
                    <a:pt x="4764037" y="1166609"/>
                  </a:lnTo>
                  <a:lnTo>
                    <a:pt x="4750964" y="1208708"/>
                  </a:lnTo>
                  <a:lnTo>
                    <a:pt x="4730280" y="1246806"/>
                  </a:lnTo>
                  <a:lnTo>
                    <a:pt x="4702889" y="1279999"/>
                  </a:lnTo>
                  <a:lnTo>
                    <a:pt x="4669693" y="1307386"/>
                  </a:lnTo>
                  <a:lnTo>
                    <a:pt x="4631596" y="1328066"/>
                  </a:lnTo>
                  <a:lnTo>
                    <a:pt x="4589502" y="1341135"/>
                  </a:lnTo>
                  <a:lnTo>
                    <a:pt x="4544314" y="1345692"/>
                  </a:lnTo>
                  <a:lnTo>
                    <a:pt x="224281" y="1345692"/>
                  </a:lnTo>
                  <a:lnTo>
                    <a:pt x="179093" y="1341135"/>
                  </a:lnTo>
                  <a:lnTo>
                    <a:pt x="136999" y="1328066"/>
                  </a:lnTo>
                  <a:lnTo>
                    <a:pt x="98902" y="1307386"/>
                  </a:lnTo>
                  <a:lnTo>
                    <a:pt x="65706" y="1279999"/>
                  </a:lnTo>
                  <a:lnTo>
                    <a:pt x="38315" y="1246806"/>
                  </a:lnTo>
                  <a:lnTo>
                    <a:pt x="17631" y="1208708"/>
                  </a:lnTo>
                  <a:lnTo>
                    <a:pt x="4558" y="1166609"/>
                  </a:lnTo>
                  <a:lnTo>
                    <a:pt x="0" y="1121410"/>
                  </a:lnTo>
                  <a:lnTo>
                    <a:pt x="0" y="224282"/>
                  </a:lnTo>
                  <a:close/>
                </a:path>
              </a:pathLst>
            </a:custGeom>
            <a:ln w="12192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7854442" y="4716907"/>
            <a:ext cx="3909695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latin typeface="Times New Roman"/>
                <a:cs typeface="Times New Roman"/>
              </a:rPr>
              <a:t>«Санитарно-эпидемиологические </a:t>
            </a:r>
            <a:r>
              <a:rPr dirty="0" sz="2000" spc="-484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требования </a:t>
            </a:r>
            <a:r>
              <a:rPr dirty="0" sz="2000" b="1">
                <a:latin typeface="Times New Roman"/>
                <a:cs typeface="Times New Roman"/>
              </a:rPr>
              <a:t>к организациям </a:t>
            </a:r>
            <a:r>
              <a:rPr dirty="0" sz="2000" spc="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воспитания и </a:t>
            </a:r>
            <a:r>
              <a:rPr dirty="0" sz="2000" spc="-10" b="1">
                <a:latin typeface="Times New Roman"/>
                <a:cs typeface="Times New Roman"/>
              </a:rPr>
              <a:t>обучения, </a:t>
            </a:r>
            <a:r>
              <a:rPr dirty="0" sz="2000" spc="-15" b="1">
                <a:latin typeface="Times New Roman"/>
                <a:cs typeface="Times New Roman"/>
              </a:rPr>
              <a:t>отдыха </a:t>
            </a:r>
            <a:r>
              <a:rPr dirty="0" sz="2000" b="1">
                <a:latin typeface="Times New Roman"/>
                <a:cs typeface="Times New Roman"/>
              </a:rPr>
              <a:t>и </a:t>
            </a:r>
            <a:r>
              <a:rPr dirty="0" sz="2000" spc="-484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оздоровления</a:t>
            </a:r>
            <a:r>
              <a:rPr dirty="0" sz="2000" spc="-45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детей </a:t>
            </a:r>
            <a:r>
              <a:rPr dirty="0" sz="2000" b="1">
                <a:latin typeface="Times New Roman"/>
                <a:cs typeface="Times New Roman"/>
              </a:rPr>
              <a:t>и</a:t>
            </a:r>
            <a:r>
              <a:rPr dirty="0" sz="2000" spc="-25" b="1">
                <a:latin typeface="Times New Roman"/>
                <a:cs typeface="Times New Roman"/>
              </a:rPr>
              <a:t> </a:t>
            </a:r>
            <a:r>
              <a:rPr dirty="0" sz="2000" spc="-15" b="1">
                <a:latin typeface="Times New Roman"/>
                <a:cs typeface="Times New Roman"/>
              </a:rPr>
              <a:t>молодежи</a:t>
            </a:r>
            <a:r>
              <a:rPr dirty="0" sz="2000" spc="-15">
                <a:latin typeface="Times New Roman"/>
                <a:cs typeface="Times New Roman"/>
              </a:rPr>
              <a:t>»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408164" y="2643974"/>
            <a:ext cx="4080510" cy="1346200"/>
            <a:chOff x="7408164" y="2643974"/>
            <a:chExt cx="4080510" cy="1346200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36686" y="2739047"/>
              <a:ext cx="1401772" cy="103717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751032" y="2643974"/>
              <a:ext cx="1737387" cy="131512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18070" y="2669285"/>
              <a:ext cx="594360" cy="1310640"/>
            </a:xfrm>
            <a:custGeom>
              <a:avLst/>
              <a:gdLst/>
              <a:ahLst/>
              <a:cxnLst/>
              <a:rect l="l" t="t" r="r" b="b"/>
              <a:pathLst>
                <a:path w="594359" h="1310639">
                  <a:moveTo>
                    <a:pt x="297179" y="0"/>
                  </a:moveTo>
                  <a:lnTo>
                    <a:pt x="297179" y="327660"/>
                  </a:lnTo>
                  <a:lnTo>
                    <a:pt x="0" y="327660"/>
                  </a:lnTo>
                  <a:lnTo>
                    <a:pt x="0" y="982980"/>
                  </a:lnTo>
                  <a:lnTo>
                    <a:pt x="297179" y="982980"/>
                  </a:lnTo>
                  <a:lnTo>
                    <a:pt x="297179" y="1310639"/>
                  </a:lnTo>
                  <a:lnTo>
                    <a:pt x="594359" y="655319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5F79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7418070" y="2669285"/>
              <a:ext cx="594360" cy="1310640"/>
            </a:xfrm>
            <a:custGeom>
              <a:avLst/>
              <a:gdLst/>
              <a:ahLst/>
              <a:cxnLst/>
              <a:rect l="l" t="t" r="r" b="b"/>
              <a:pathLst>
                <a:path w="594359" h="1310639">
                  <a:moveTo>
                    <a:pt x="0" y="327660"/>
                  </a:moveTo>
                  <a:lnTo>
                    <a:pt x="297179" y="327660"/>
                  </a:lnTo>
                  <a:lnTo>
                    <a:pt x="297179" y="0"/>
                  </a:lnTo>
                  <a:lnTo>
                    <a:pt x="594359" y="655319"/>
                  </a:lnTo>
                  <a:lnTo>
                    <a:pt x="297179" y="1310639"/>
                  </a:lnTo>
                  <a:lnTo>
                    <a:pt x="297179" y="982980"/>
                  </a:lnTo>
                  <a:lnTo>
                    <a:pt x="0" y="982980"/>
                  </a:lnTo>
                  <a:lnTo>
                    <a:pt x="0" y="327660"/>
                  </a:lnTo>
                  <a:close/>
                </a:path>
              </a:pathLst>
            </a:custGeom>
            <a:ln w="19812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 txBox="1"/>
          <p:nvPr/>
        </p:nvSpPr>
        <p:spPr>
          <a:xfrm>
            <a:off x="8463533" y="1917572"/>
            <a:ext cx="30359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 b="1">
                <a:solidFill>
                  <a:srgbClr val="C00000"/>
                </a:solidFill>
                <a:latin typeface="Times New Roman"/>
                <a:cs typeface="Times New Roman"/>
              </a:rPr>
              <a:t>СП</a:t>
            </a:r>
            <a:r>
              <a:rPr dirty="0" sz="3600" spc="-9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600" b="1">
                <a:solidFill>
                  <a:srgbClr val="C00000"/>
                </a:solidFill>
                <a:latin typeface="Times New Roman"/>
                <a:cs typeface="Times New Roman"/>
              </a:rPr>
              <a:t>2.4.3648-20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8739" y="8585"/>
            <a:ext cx="12076430" cy="758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3585" algn="l"/>
                <a:tab pos="2784475" algn="l"/>
                <a:tab pos="4566920" algn="l"/>
                <a:tab pos="5200650" algn="l"/>
                <a:tab pos="6297930" algn="l"/>
                <a:tab pos="7665084" algn="l"/>
                <a:tab pos="10215245" algn="l"/>
              </a:tabLst>
            </a:pPr>
            <a:r>
              <a:rPr dirty="0" sz="2400" spc="-15" b="1">
                <a:solidFill>
                  <a:srgbClr val="C00000"/>
                </a:solidFill>
                <a:latin typeface="Times New Roman"/>
                <a:cs typeface="Times New Roman"/>
              </a:rPr>
              <a:t>Объединение	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всех	</a:t>
            </a:r>
            <a:r>
              <a:rPr dirty="0" sz="2400" spc="-10" b="1">
                <a:solidFill>
                  <a:srgbClr val="C00000"/>
                </a:solidFill>
                <a:latin typeface="Times New Roman"/>
                <a:cs typeface="Times New Roman"/>
              </a:rPr>
              <a:t>требований	</a:t>
            </a:r>
            <a:r>
              <a:rPr dirty="0" sz="2400" spc="-35" b="1">
                <a:solidFill>
                  <a:srgbClr val="C00000"/>
                </a:solidFill>
                <a:latin typeface="Times New Roman"/>
                <a:cs typeface="Times New Roman"/>
              </a:rPr>
              <a:t>КО	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ВСЕМ	ТИПАМ	</a:t>
            </a:r>
            <a:r>
              <a:rPr dirty="0" sz="2400" spc="-30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ОРГАНИЗАЦИЙ	</a:t>
            </a:r>
            <a:r>
              <a:rPr dirty="0" sz="2400" spc="-15" b="1">
                <a:solidFill>
                  <a:srgbClr val="C00000"/>
                </a:solidFill>
                <a:latin typeface="Times New Roman"/>
                <a:cs typeface="Times New Roman"/>
              </a:rPr>
              <a:t>ОБУЧЕНИЯ,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воспитания,</a:t>
            </a:r>
            <a:r>
              <a:rPr dirty="0" sz="2400" spc="3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C00000"/>
                </a:solidFill>
                <a:latin typeface="Times New Roman"/>
                <a:cs typeface="Times New Roman"/>
              </a:rPr>
              <a:t>отдыха,</a:t>
            </a:r>
            <a:r>
              <a:rPr dirty="0" sz="2400" spc="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С</a:t>
            </a:r>
            <a:r>
              <a:rPr dirty="0" sz="24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C00000"/>
                </a:solidFill>
                <a:latin typeface="Times New Roman"/>
                <a:cs typeface="Times New Roman"/>
              </a:rPr>
              <a:t>УЧЕТОМ</a:t>
            </a: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СПЕЦИФИКИ</a:t>
            </a:r>
            <a:r>
              <a:rPr dirty="0" sz="24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dirty="0" sz="24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особенностей </a:t>
            </a:r>
            <a:r>
              <a:rPr dirty="0" sz="2400" spc="-10" b="1">
                <a:solidFill>
                  <a:srgbClr val="C00000"/>
                </a:solidFill>
                <a:latin typeface="Times New Roman"/>
                <a:cs typeface="Times New Roman"/>
              </a:rPr>
              <a:t>каждой</a:t>
            </a:r>
            <a:r>
              <a:rPr dirty="0" sz="2400" spc="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17307" y="993647"/>
            <a:ext cx="4691380" cy="832485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29209" rIns="0" bIns="0" rtlCol="0" vert="horz">
            <a:spAutoFit/>
          </a:bodyPr>
          <a:lstStyle/>
          <a:p>
            <a:pPr marL="1109345" marR="148590" indent="-951230">
              <a:lnSpc>
                <a:spcPct val="101000"/>
              </a:lnSpc>
              <a:spcBef>
                <a:spcPts val="229"/>
              </a:spcBef>
            </a:pPr>
            <a:r>
              <a:rPr dirty="0" sz="2000" spc="-5" b="1">
                <a:latin typeface="Times New Roman"/>
                <a:cs typeface="Times New Roman"/>
              </a:rPr>
              <a:t>Вместо </a:t>
            </a:r>
            <a:r>
              <a:rPr dirty="0" sz="2800" b="1">
                <a:solidFill>
                  <a:srgbClr val="C00000"/>
                </a:solidFill>
                <a:latin typeface="Times New Roman"/>
                <a:cs typeface="Times New Roman"/>
              </a:rPr>
              <a:t>34 </a:t>
            </a:r>
            <a:r>
              <a:rPr dirty="0" sz="2000" spc="-10" b="1">
                <a:latin typeface="Times New Roman"/>
                <a:cs typeface="Times New Roman"/>
              </a:rPr>
              <a:t>нормативных </a:t>
            </a:r>
            <a:r>
              <a:rPr dirty="0" sz="2000" spc="-15" b="1">
                <a:latin typeface="Times New Roman"/>
                <a:cs typeface="Times New Roman"/>
              </a:rPr>
              <a:t>документов, </a:t>
            </a:r>
            <a:r>
              <a:rPr dirty="0" sz="2000" spc="-484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действовавших</a:t>
            </a:r>
            <a:r>
              <a:rPr dirty="0" sz="2000" spc="-35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ранее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171681" y="6426809"/>
            <a:ext cx="1028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792470" y="6333845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9309" y="216788"/>
            <a:ext cx="48564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2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«Общие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5">
                <a:solidFill>
                  <a:srgbClr val="334D80"/>
                </a:solidFill>
              </a:rPr>
              <a:t>требования»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4855464" y="3267455"/>
            <a:ext cx="5187950" cy="1324610"/>
          </a:xfrm>
          <a:custGeom>
            <a:avLst/>
            <a:gdLst/>
            <a:ahLst/>
            <a:cxnLst/>
            <a:rect l="l" t="t" r="r" b="b"/>
            <a:pathLst>
              <a:path w="5187950" h="1324610">
                <a:moveTo>
                  <a:pt x="0" y="1324356"/>
                </a:moveTo>
                <a:lnTo>
                  <a:pt x="5187695" y="1324356"/>
                </a:lnTo>
                <a:lnTo>
                  <a:pt x="5187695" y="0"/>
                </a:lnTo>
                <a:lnTo>
                  <a:pt x="0" y="0"/>
                </a:lnTo>
                <a:lnTo>
                  <a:pt x="0" y="1324356"/>
                </a:lnTo>
                <a:close/>
              </a:path>
            </a:pathLst>
          </a:custGeom>
          <a:ln w="9143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934458" y="3292855"/>
            <a:ext cx="956944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3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ено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99605" y="3292855"/>
            <a:ext cx="34639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57095" algn="l"/>
              </a:tabLst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я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ел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ь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ре</a:t>
            </a:r>
            <a:r>
              <a:rPr dirty="0" sz="2000" spc="-3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ан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4458" y="3597655"/>
            <a:ext cx="5030470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Times New Roman"/>
                <a:cs typeface="Times New Roman"/>
              </a:rPr>
              <a:t>присутствия на </a:t>
            </a:r>
            <a:r>
              <a:rPr dirty="0" sz="2000">
                <a:latin typeface="Times New Roman"/>
                <a:cs typeface="Times New Roman"/>
              </a:rPr>
              <a:t>спортивных </a:t>
            </a:r>
            <a:r>
              <a:rPr dirty="0" sz="2000" spc="-5">
                <a:latin typeface="Times New Roman"/>
                <a:cs typeface="Times New Roman"/>
              </a:rPr>
              <a:t>соревнованиях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>
                <a:latin typeface="Times New Roman"/>
                <a:cs typeface="Times New Roman"/>
              </a:rPr>
              <a:t> занятиях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плавательных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бассейнах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медицинского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работника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п.2.10.3.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70036" y="3003804"/>
            <a:ext cx="11695430" cy="3563620"/>
            <a:chOff x="270036" y="3003804"/>
            <a:chExt cx="11695430" cy="356362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65663" y="3003804"/>
              <a:ext cx="1699260" cy="27645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036" y="4517660"/>
              <a:ext cx="2052539" cy="204925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01240" y="5010911"/>
              <a:ext cx="5885815" cy="1015365"/>
            </a:xfrm>
            <a:custGeom>
              <a:avLst/>
              <a:gdLst/>
              <a:ahLst/>
              <a:cxnLst/>
              <a:rect l="l" t="t" r="r" b="b"/>
              <a:pathLst>
                <a:path w="5885815" h="1015364">
                  <a:moveTo>
                    <a:pt x="0" y="1014984"/>
                  </a:moveTo>
                  <a:lnTo>
                    <a:pt x="5885688" y="1014984"/>
                  </a:lnTo>
                  <a:lnTo>
                    <a:pt x="5885688" y="0"/>
                  </a:lnTo>
                  <a:lnTo>
                    <a:pt x="0" y="0"/>
                  </a:lnTo>
                  <a:lnTo>
                    <a:pt x="0" y="1014984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2735579" y="1083563"/>
            <a:ext cx="7236459" cy="1722120"/>
          </a:xfrm>
          <a:custGeom>
            <a:avLst/>
            <a:gdLst/>
            <a:ahLst/>
            <a:cxnLst/>
            <a:rect l="l" t="t" r="r" b="b"/>
            <a:pathLst>
              <a:path w="7236459" h="1722120">
                <a:moveTo>
                  <a:pt x="0" y="1722119"/>
                </a:moveTo>
                <a:lnTo>
                  <a:pt x="7235952" y="1722119"/>
                </a:lnTo>
                <a:lnTo>
                  <a:pt x="7235952" y="0"/>
                </a:lnTo>
                <a:lnTo>
                  <a:pt x="0" y="0"/>
                </a:lnTo>
                <a:lnTo>
                  <a:pt x="0" y="1722119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814954" y="1086317"/>
            <a:ext cx="7078980" cy="1657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342900">
              <a:lnSpc>
                <a:spcPct val="107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 санитарных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правилах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указан</a:t>
            </a:r>
            <a:r>
              <a:rPr dirty="0" sz="2000" spc="-5">
                <a:latin typeface="Times New Roman"/>
                <a:cs typeface="Times New Roman"/>
              </a:rPr>
              <a:t> временной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промежуток </a:t>
            </a:r>
            <a:r>
              <a:rPr dirty="0" sz="2000" spc="-5">
                <a:latin typeface="Times New Roman"/>
                <a:cs typeface="Times New Roman"/>
              </a:rPr>
              <a:t>(не более 2-х часов), </a:t>
            </a: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10">
                <a:latin typeface="Times New Roman"/>
                <a:cs typeface="Times New Roman"/>
              </a:rPr>
              <a:t>течение </a:t>
            </a:r>
            <a:r>
              <a:rPr dirty="0" sz="2000" spc="-25">
                <a:latin typeface="Times New Roman"/>
                <a:cs typeface="Times New Roman"/>
              </a:rPr>
              <a:t>которого необходимо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информировать </a:t>
            </a:r>
            <a:r>
              <a:rPr dirty="0" sz="2000">
                <a:latin typeface="Times New Roman"/>
                <a:cs typeface="Times New Roman"/>
              </a:rPr>
              <a:t>органы Роспотребнадзора о фактах </a:t>
            </a:r>
            <a:r>
              <a:rPr dirty="0" sz="2000" spc="-5">
                <a:latin typeface="Times New Roman"/>
                <a:cs typeface="Times New Roman"/>
              </a:rPr>
              <a:t>выявления </a:t>
            </a:r>
            <a:r>
              <a:rPr dirty="0" sz="2000">
                <a:latin typeface="Times New Roman"/>
                <a:cs typeface="Times New Roman"/>
              </a:rPr>
              <a:t> инфекционных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паразитарных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заболеваний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среди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детей,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молодежи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персонала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(</a:t>
            </a:r>
            <a:r>
              <a:rPr dirty="0" sz="2000" spc="-5" b="1">
                <a:latin typeface="Times New Roman"/>
                <a:cs typeface="Times New Roman"/>
              </a:rPr>
              <a:t>п.2.9.5</a:t>
            </a:r>
            <a:r>
              <a:rPr dirty="0" sz="2000" spc="-5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43" y="978408"/>
            <a:ext cx="2452116" cy="184099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2380614" y="5035118"/>
            <a:ext cx="392811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60145" algn="l"/>
                <a:tab pos="2670175" algn="l"/>
                <a:tab pos="3031490" algn="l"/>
              </a:tabLst>
            </a:pP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35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ре</a:t>
            </a:r>
            <a:r>
              <a:rPr dirty="0" sz="2000" spc="-3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ание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реж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02146" y="5035118"/>
            <a:ext cx="160718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двигательной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80614" y="5340502"/>
            <a:ext cx="420687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76070" algn="l"/>
                <a:tab pos="2425065" algn="l"/>
                <a:tab pos="2778760" algn="l"/>
              </a:tabLst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ак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ив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ос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ей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10">
                <a:latin typeface="Times New Roman"/>
                <a:cs typeface="Times New Roman"/>
              </a:rPr>
              <a:t>о</a:t>
            </a:r>
            <a:r>
              <a:rPr dirty="0" sz="2000" spc="-2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т</a:t>
            </a:r>
            <a:r>
              <a:rPr dirty="0" sz="2000" spc="-10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е</a:t>
            </a:r>
            <a:r>
              <a:rPr dirty="0" sz="2000" spc="2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ствие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87133" y="5340502"/>
            <a:ext cx="13214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2210" algn="l"/>
              </a:tabLst>
            </a:pP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озрас</a:t>
            </a:r>
            <a:r>
              <a:rPr dirty="0" sz="2000" spc="-3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80614" y="5645302"/>
            <a:ext cx="338455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Times New Roman"/>
                <a:cs typeface="Times New Roman"/>
              </a:rPr>
              <a:t>состоянию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здоровья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п.2.10.3.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42804" y="993647"/>
            <a:ext cx="1699259" cy="190347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218918" y="2930651"/>
            <a:ext cx="7574280" cy="3927475"/>
            <a:chOff x="3218918" y="2930651"/>
            <a:chExt cx="7574280" cy="392747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09459" y="4136134"/>
              <a:ext cx="3683507" cy="27218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8918" y="2930651"/>
              <a:ext cx="1377310" cy="184404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7045" marR="5080" indent="-174498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334D80"/>
                </a:solidFill>
              </a:rPr>
              <a:t>Раздел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3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25">
                <a:solidFill>
                  <a:srgbClr val="334D80"/>
                </a:solidFill>
              </a:rPr>
              <a:t>«Требования</a:t>
            </a:r>
            <a:r>
              <a:rPr dirty="0" spc="2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в </a:t>
            </a:r>
            <a:r>
              <a:rPr dirty="0" spc="-10">
                <a:solidFill>
                  <a:srgbClr val="334D80"/>
                </a:solidFill>
              </a:rPr>
              <a:t>отношении</a:t>
            </a:r>
            <a:r>
              <a:rPr dirty="0" spc="10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отдельных</a:t>
            </a:r>
            <a:r>
              <a:rPr dirty="0" spc="20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видов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осуществляемой </a:t>
            </a:r>
            <a:r>
              <a:rPr dirty="0" spc="-585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хозяйствующими</a:t>
            </a:r>
            <a:r>
              <a:rPr dirty="0" spc="30">
                <a:solidFill>
                  <a:srgbClr val="334D80"/>
                </a:solidFill>
              </a:rPr>
              <a:t> </a:t>
            </a:r>
            <a:r>
              <a:rPr dirty="0" spc="-15">
                <a:solidFill>
                  <a:srgbClr val="334D80"/>
                </a:solidFill>
              </a:rPr>
              <a:t>субъектами</a:t>
            </a:r>
            <a:r>
              <a:rPr dirty="0" spc="15">
                <a:solidFill>
                  <a:srgbClr val="334D80"/>
                </a:solidFill>
              </a:rPr>
              <a:t> </a:t>
            </a:r>
            <a:r>
              <a:rPr dirty="0" spc="-5">
                <a:solidFill>
                  <a:srgbClr val="334D80"/>
                </a:solidFill>
              </a:rPr>
              <a:t>деятельности»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20923" y="1511808"/>
            <a:ext cx="6664959" cy="670560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16510" rIns="0" bIns="0" rtlCol="0" vert="horz">
            <a:spAutoFit/>
          </a:bodyPr>
          <a:lstStyle/>
          <a:p>
            <a:pPr marL="90805" marR="81280">
              <a:lnSpc>
                <a:spcPct val="107200"/>
              </a:lnSpc>
              <a:spcBef>
                <a:spcPts val="130"/>
              </a:spcBef>
            </a:pPr>
            <a:r>
              <a:rPr dirty="0" sz="1800" spc="-5">
                <a:latin typeface="Times New Roman"/>
                <a:cs typeface="Times New Roman"/>
              </a:rPr>
              <a:t>Наличие</a:t>
            </a:r>
            <a:r>
              <a:rPr dirty="0" sz="1800" spc="5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5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собственной</a:t>
            </a:r>
            <a:r>
              <a:rPr dirty="0" sz="1800" spc="4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территории</a:t>
            </a:r>
            <a:r>
              <a:rPr dirty="0" sz="1800" spc="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групповых</a:t>
            </a:r>
            <a:r>
              <a:rPr dirty="0" sz="1800" spc="6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площадок</a:t>
            </a:r>
            <a:r>
              <a:rPr dirty="0" sz="1800" spc="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прогулок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отдельно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для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каждой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группы </a:t>
            </a:r>
            <a:r>
              <a:rPr dirty="0" sz="1800" b="1">
                <a:latin typeface="Times New Roman"/>
                <a:cs typeface="Times New Roman"/>
              </a:rPr>
              <a:t>п.3.1.2.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890" y="892809"/>
            <a:ext cx="85299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C00000"/>
                </a:solidFill>
                <a:latin typeface="Times New Roman"/>
                <a:cs typeface="Times New Roman"/>
              </a:rPr>
              <a:t>Дошкольные</a:t>
            </a:r>
            <a:r>
              <a:rPr dirty="0" sz="2400" spc="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400" spc="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–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0000FF"/>
                </a:solidFill>
                <a:latin typeface="Times New Roman"/>
                <a:cs typeface="Times New Roman"/>
              </a:rPr>
              <a:t>новые</a:t>
            </a:r>
            <a:r>
              <a:rPr dirty="0" sz="24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0000FF"/>
                </a:solidFill>
                <a:latin typeface="Times New Roman"/>
                <a:cs typeface="Times New Roman"/>
              </a:rPr>
              <a:t>специальные</a:t>
            </a:r>
            <a:r>
              <a:rPr dirty="0" sz="2400" spc="3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0000FF"/>
                </a:solidFill>
                <a:latin typeface="Times New Roman"/>
                <a:cs typeface="Times New Roman"/>
              </a:rPr>
              <a:t>требования: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28544" y="2400300"/>
            <a:ext cx="6535420" cy="1559560"/>
          </a:xfrm>
          <a:custGeom>
            <a:avLst/>
            <a:gdLst/>
            <a:ahLst/>
            <a:cxnLst/>
            <a:rect l="l" t="t" r="r" b="b"/>
            <a:pathLst>
              <a:path w="6535420" h="1559560">
                <a:moveTo>
                  <a:pt x="0" y="1559052"/>
                </a:moveTo>
                <a:lnTo>
                  <a:pt x="6534911" y="1559052"/>
                </a:lnTo>
                <a:lnTo>
                  <a:pt x="6534911" y="0"/>
                </a:lnTo>
                <a:lnTo>
                  <a:pt x="0" y="0"/>
                </a:lnTo>
                <a:lnTo>
                  <a:pt x="0" y="1559052"/>
                </a:lnTo>
                <a:close/>
              </a:path>
            </a:pathLst>
          </a:custGeom>
          <a:ln w="9143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907029" y="2404474"/>
            <a:ext cx="6381115" cy="1495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7100"/>
              </a:lnSpc>
              <a:spcBef>
                <a:spcPts val="105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Дополнительное наличие </a:t>
            </a:r>
            <a:r>
              <a:rPr dirty="0" sz="1800">
                <a:latin typeface="Times New Roman"/>
                <a:cs typeface="Times New Roman"/>
              </a:rPr>
              <a:t>у </a:t>
            </a:r>
            <a:r>
              <a:rPr dirty="0" sz="1800" spc="-20">
                <a:latin typeface="Times New Roman"/>
                <a:cs typeface="Times New Roman"/>
              </a:rPr>
              <a:t>помощников </a:t>
            </a:r>
            <a:r>
              <a:rPr dirty="0" sz="1800">
                <a:latin typeface="Times New Roman"/>
                <a:cs typeface="Times New Roman"/>
              </a:rPr>
              <a:t>воспитателя </a:t>
            </a:r>
            <a:r>
              <a:rPr dirty="0" sz="1800" spc="-15">
                <a:latin typeface="Times New Roman"/>
                <a:cs typeface="Times New Roman"/>
              </a:rPr>
              <a:t>фартука, 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колпака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или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косынки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надевания</a:t>
            </a:r>
            <a:r>
              <a:rPr dirty="0" sz="1800" spc="-5">
                <a:latin typeface="Times New Roman"/>
                <a:cs typeface="Times New Roman"/>
              </a:rPr>
              <a:t> во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время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раздачи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пищи,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фартука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мытья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посуды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отдельного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халата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уборки </a:t>
            </a:r>
            <a:r>
              <a:rPr dirty="0" sz="1800" spc="-5">
                <a:latin typeface="Times New Roman"/>
                <a:cs typeface="Times New Roman"/>
              </a:rPr>
              <a:t> помещений (наряду 2-мя </a:t>
            </a:r>
            <a:r>
              <a:rPr dirty="0" sz="1800" spc="-15">
                <a:latin typeface="Times New Roman"/>
                <a:cs typeface="Times New Roman"/>
              </a:rPr>
              <a:t>комплектами </a:t>
            </a:r>
            <a:r>
              <a:rPr dirty="0" sz="1800" spc="-5">
                <a:latin typeface="Times New Roman"/>
                <a:cs typeface="Times New Roman"/>
              </a:rPr>
              <a:t>специальной </a:t>
            </a:r>
            <a:r>
              <a:rPr dirty="0" sz="1800" spc="-10">
                <a:latin typeface="Times New Roman"/>
                <a:cs typeface="Times New Roman"/>
              </a:rPr>
              <a:t>одежды </a:t>
            </a:r>
            <a:r>
              <a:rPr dirty="0" sz="1800" spc="-5">
                <a:latin typeface="Times New Roman"/>
                <a:cs typeface="Times New Roman"/>
              </a:rPr>
              <a:t>на </a:t>
            </a:r>
            <a:r>
              <a:rPr dirty="0" sz="1800">
                <a:latin typeface="Times New Roman"/>
                <a:cs typeface="Times New Roman"/>
              </a:rPr>
              <a:t>1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человека)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п.3.1.9.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5447" y="4629911"/>
            <a:ext cx="7827645" cy="1754505"/>
          </a:xfrm>
          <a:custGeom>
            <a:avLst/>
            <a:gdLst/>
            <a:ahLst/>
            <a:cxnLst/>
            <a:rect l="l" t="t" r="r" b="b"/>
            <a:pathLst>
              <a:path w="7827645" h="1754504">
                <a:moveTo>
                  <a:pt x="0" y="1754124"/>
                </a:moveTo>
                <a:lnTo>
                  <a:pt x="7827264" y="1754124"/>
                </a:lnTo>
                <a:lnTo>
                  <a:pt x="7827264" y="0"/>
                </a:lnTo>
                <a:lnTo>
                  <a:pt x="0" y="0"/>
                </a:lnTo>
                <a:lnTo>
                  <a:pt x="0" y="1754124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96392" y="4656201"/>
            <a:ext cx="774700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50800" marR="431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Для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групп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дошкольных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организаций</a:t>
            </a:r>
            <a:r>
              <a:rPr dirty="0" sz="1800">
                <a:latin typeface="Times New Roman"/>
                <a:cs typeface="Times New Roman"/>
              </a:rPr>
              <a:t> 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организаций,</a:t>
            </a:r>
            <a:r>
              <a:rPr dirty="0" sz="1800">
                <a:latin typeface="Times New Roman"/>
                <a:cs typeface="Times New Roman"/>
              </a:rPr>
              <a:t> осуществляющих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присмотр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35">
                <a:latin typeface="Times New Roman"/>
                <a:cs typeface="Times New Roman"/>
              </a:rPr>
              <a:t>уход </a:t>
            </a:r>
            <a:r>
              <a:rPr dirty="0" sz="1800" spc="-5">
                <a:latin typeface="Times New Roman"/>
                <a:cs typeface="Times New Roman"/>
              </a:rPr>
              <a:t>за детьми, размещенных </a:t>
            </a:r>
            <a:r>
              <a:rPr dirty="0" sz="1800">
                <a:latin typeface="Times New Roman"/>
                <a:cs typeface="Times New Roman"/>
              </a:rPr>
              <a:t>в жилых и </a:t>
            </a:r>
            <a:r>
              <a:rPr dirty="0" sz="1800" spc="-5">
                <a:latin typeface="Times New Roman"/>
                <a:cs typeface="Times New Roman"/>
              </a:rPr>
              <a:t>нежилых </a:t>
            </a:r>
            <a:r>
              <a:rPr dirty="0" sz="1800" spc="-10">
                <a:latin typeface="Times New Roman"/>
                <a:cs typeface="Times New Roman"/>
              </a:rPr>
              <a:t>помещениях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жилищного фонда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5">
                <a:latin typeface="Times New Roman"/>
                <a:cs typeface="Times New Roman"/>
              </a:rPr>
              <a:t>нежилых </a:t>
            </a:r>
            <a:r>
              <a:rPr dirty="0" sz="1800" spc="-10">
                <a:latin typeface="Times New Roman"/>
                <a:cs typeface="Times New Roman"/>
              </a:rPr>
              <a:t>зданий, </a:t>
            </a:r>
            <a:r>
              <a:rPr dirty="0" sz="1800">
                <a:latin typeface="Times New Roman"/>
                <a:cs typeface="Times New Roman"/>
              </a:rPr>
              <a:t>а </a:t>
            </a:r>
            <a:r>
              <a:rPr dirty="0" sz="1800" spc="-5">
                <a:latin typeface="Times New Roman"/>
                <a:cs typeface="Times New Roman"/>
              </a:rPr>
              <a:t>также </a:t>
            </a:r>
            <a:r>
              <a:rPr dirty="0" sz="1800">
                <a:latin typeface="Times New Roman"/>
                <a:cs typeface="Times New Roman"/>
              </a:rPr>
              <a:t>семейных </a:t>
            </a:r>
            <a:r>
              <a:rPr dirty="0" sz="1800" spc="-15">
                <a:latin typeface="Times New Roman"/>
                <a:cs typeface="Times New Roman"/>
              </a:rPr>
              <a:t>дошкольных </a:t>
            </a:r>
            <a:r>
              <a:rPr dirty="0" sz="1800" spc="-10">
                <a:latin typeface="Times New Roman"/>
                <a:cs typeface="Times New Roman"/>
              </a:rPr>
              <a:t>групп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предусмотрена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организации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питания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детей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на кухне</a:t>
            </a:r>
            <a:r>
              <a:rPr dirty="0" sz="1800" spc="-5">
                <a:latin typeface="Times New Roman"/>
                <a:cs typeface="Times New Roman"/>
              </a:rPr>
              <a:t>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при </a:t>
            </a:r>
            <a:r>
              <a:rPr dirty="0" sz="1800" spc="-5">
                <a:latin typeface="Times New Roman"/>
                <a:cs typeface="Times New Roman"/>
              </a:rPr>
              <a:t> условии, </a:t>
            </a:r>
            <a:r>
              <a:rPr dirty="0" sz="1800" spc="10">
                <a:latin typeface="Times New Roman"/>
                <a:cs typeface="Times New Roman"/>
              </a:rPr>
              <a:t>если </a:t>
            </a:r>
            <a:r>
              <a:rPr dirty="0" sz="1800" spc="-5">
                <a:latin typeface="Times New Roman"/>
                <a:cs typeface="Times New Roman"/>
              </a:rPr>
              <a:t>на </a:t>
            </a:r>
            <a:r>
              <a:rPr dirty="0" sz="1800" spc="-15">
                <a:latin typeface="Times New Roman"/>
                <a:cs typeface="Times New Roman"/>
              </a:rPr>
              <a:t>одно </a:t>
            </a:r>
            <a:r>
              <a:rPr dirty="0" sz="1800">
                <a:latin typeface="Times New Roman"/>
                <a:cs typeface="Times New Roman"/>
              </a:rPr>
              <a:t>посадочное место </a:t>
            </a:r>
            <a:r>
              <a:rPr dirty="0" sz="1800" spc="-15">
                <a:latin typeface="Times New Roman"/>
                <a:cs typeface="Times New Roman"/>
              </a:rPr>
              <a:t>приходится </a:t>
            </a:r>
            <a:r>
              <a:rPr dirty="0" sz="1800" spc="-5" b="1">
                <a:latin typeface="Times New Roman"/>
                <a:cs typeface="Times New Roman"/>
              </a:rPr>
              <a:t>не менее </a:t>
            </a:r>
            <a:r>
              <a:rPr dirty="0" sz="1800" b="1">
                <a:latin typeface="Times New Roman"/>
                <a:cs typeface="Times New Roman"/>
              </a:rPr>
              <a:t>0,7 </a:t>
            </a:r>
            <a:r>
              <a:rPr dirty="0" sz="1800" spc="-5" b="1">
                <a:latin typeface="Times New Roman"/>
                <a:cs typeface="Times New Roman"/>
              </a:rPr>
              <a:t>м</a:t>
            </a:r>
            <a:r>
              <a:rPr dirty="0" baseline="25462" sz="1800" spc="-7" b="1">
                <a:latin typeface="Times New Roman"/>
                <a:cs typeface="Times New Roman"/>
              </a:rPr>
              <a:t>2</a:t>
            </a:r>
            <a:r>
              <a:rPr dirty="0" sz="1800" spc="-5" b="1">
                <a:latin typeface="Times New Roman"/>
                <a:cs typeface="Times New Roman"/>
              </a:rPr>
              <a:t>, </a:t>
            </a:r>
            <a:r>
              <a:rPr dirty="0" sz="1800" spc="-10">
                <a:latin typeface="Times New Roman"/>
                <a:cs typeface="Times New Roman"/>
              </a:rPr>
              <a:t>при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одновременном </a:t>
            </a:r>
            <a:r>
              <a:rPr dirty="0" sz="1800" spc="-5">
                <a:latin typeface="Times New Roman"/>
                <a:cs typeface="Times New Roman"/>
              </a:rPr>
              <a:t>приеме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пищи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всеми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детьми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-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п.3.1.11.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0700" y="5049048"/>
            <a:ext cx="2278379" cy="147824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2859" y="1575816"/>
            <a:ext cx="12129770" cy="5038725"/>
            <a:chOff x="22859" y="1575816"/>
            <a:chExt cx="12129770" cy="50387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34728" y="1647444"/>
              <a:ext cx="2517648" cy="12877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59824" y="2898648"/>
              <a:ext cx="2858262" cy="20109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59" y="2740152"/>
              <a:ext cx="2601468" cy="19743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72043" y="4457700"/>
              <a:ext cx="1350263" cy="215646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79" y="1575816"/>
              <a:ext cx="2668524" cy="1194815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013561" y="1703323"/>
            <a:ext cx="8426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dirty="0" sz="1800" spc="-6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группа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</a:p>
        </p:txBody>
      </p:sp>
      <p:sp>
        <p:nvSpPr>
          <p:cNvPr id="17" name="object 17"/>
          <p:cNvSpPr txBox="1"/>
          <p:nvPr/>
        </p:nvSpPr>
        <p:spPr>
          <a:xfrm>
            <a:off x="10323068" y="1540509"/>
            <a:ext cx="84264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dirty="0" sz="1800" spc="-6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группа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7045" marR="5080" indent="-174498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334D80"/>
                </a:solidFill>
              </a:rPr>
              <a:t>Раздел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3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25">
                <a:solidFill>
                  <a:srgbClr val="334D80"/>
                </a:solidFill>
              </a:rPr>
              <a:t>«Требования</a:t>
            </a:r>
            <a:r>
              <a:rPr dirty="0" spc="2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в </a:t>
            </a:r>
            <a:r>
              <a:rPr dirty="0" spc="-10">
                <a:solidFill>
                  <a:srgbClr val="334D80"/>
                </a:solidFill>
              </a:rPr>
              <a:t>отношении</a:t>
            </a:r>
            <a:r>
              <a:rPr dirty="0" spc="10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отдельных</a:t>
            </a:r>
            <a:r>
              <a:rPr dirty="0" spc="20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видов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осуществляемой </a:t>
            </a:r>
            <a:r>
              <a:rPr dirty="0" spc="-585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хозяйствующими</a:t>
            </a:r>
            <a:r>
              <a:rPr dirty="0" spc="30">
                <a:solidFill>
                  <a:srgbClr val="334D80"/>
                </a:solidFill>
              </a:rPr>
              <a:t> </a:t>
            </a:r>
            <a:r>
              <a:rPr dirty="0" spc="-15">
                <a:solidFill>
                  <a:srgbClr val="334D80"/>
                </a:solidFill>
              </a:rPr>
              <a:t>субъектами</a:t>
            </a:r>
            <a:r>
              <a:rPr dirty="0" spc="15">
                <a:solidFill>
                  <a:srgbClr val="334D80"/>
                </a:solidFill>
              </a:rPr>
              <a:t> </a:t>
            </a:r>
            <a:r>
              <a:rPr dirty="0" spc="-5">
                <a:solidFill>
                  <a:srgbClr val="334D80"/>
                </a:solidFill>
              </a:rPr>
              <a:t>деятельности»</a:t>
            </a:r>
          </a:p>
        </p:txBody>
      </p:sp>
      <p:sp>
        <p:nvSpPr>
          <p:cNvPr id="3" name="object 3"/>
          <p:cNvSpPr/>
          <p:nvPr/>
        </p:nvSpPr>
        <p:spPr>
          <a:xfrm>
            <a:off x="504444" y="1542288"/>
            <a:ext cx="8902065" cy="707390"/>
          </a:xfrm>
          <a:custGeom>
            <a:avLst/>
            <a:gdLst/>
            <a:ahLst/>
            <a:cxnLst/>
            <a:rect l="l" t="t" r="r" b="b"/>
            <a:pathLst>
              <a:path w="8902065" h="707389">
                <a:moveTo>
                  <a:pt x="0" y="707136"/>
                </a:moveTo>
                <a:lnTo>
                  <a:pt x="8901684" y="707136"/>
                </a:lnTo>
                <a:lnTo>
                  <a:pt x="8901684" y="0"/>
                </a:lnTo>
                <a:lnTo>
                  <a:pt x="0" y="0"/>
                </a:lnTo>
                <a:lnTo>
                  <a:pt x="0" y="707136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4492" y="991615"/>
            <a:ext cx="9093835" cy="1210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Общеобразовательные</a:t>
            </a:r>
            <a:r>
              <a:rPr dirty="0" sz="2000" spc="-2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000" spc="-2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новые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специальные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000" spc="-10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361950" marR="5080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Обязательность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оборудования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территории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школы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парковочной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зоны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для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маломобильных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групп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населения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</a:t>
            </a:r>
            <a:r>
              <a:rPr dirty="0" sz="2000" b="1">
                <a:latin typeface="Times New Roman"/>
                <a:cs typeface="Times New Roman"/>
              </a:rPr>
              <a:t>п.3.4.1</a:t>
            </a:r>
            <a:r>
              <a:rPr dirty="0" sz="2000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79364" y="3598164"/>
            <a:ext cx="6240780" cy="1324610"/>
          </a:xfrm>
          <a:custGeom>
            <a:avLst/>
            <a:gdLst/>
            <a:ahLst/>
            <a:cxnLst/>
            <a:rect l="l" t="t" r="r" b="b"/>
            <a:pathLst>
              <a:path w="6240780" h="1324610">
                <a:moveTo>
                  <a:pt x="0" y="1324356"/>
                </a:moveTo>
                <a:lnTo>
                  <a:pt x="6240780" y="1324356"/>
                </a:lnTo>
                <a:lnTo>
                  <a:pt x="6240780" y="0"/>
                </a:lnTo>
                <a:lnTo>
                  <a:pt x="0" y="0"/>
                </a:lnTo>
                <a:lnTo>
                  <a:pt x="0" y="1324356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659373" y="3623564"/>
            <a:ext cx="608266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24635" algn="l"/>
                <a:tab pos="3274060" algn="l"/>
                <a:tab pos="4443095" algn="l"/>
                <a:tab pos="5735320" algn="l"/>
              </a:tabLst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Оп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2000" spc="-3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елена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мин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м</a:t>
            </a:r>
            <a:r>
              <a:rPr dirty="0" sz="2000" spc="15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льн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я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пл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щ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адь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г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оба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(не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56119" y="3852164"/>
            <a:ext cx="32131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6666" sz="3000">
                <a:latin typeface="Times New Roman"/>
                <a:cs typeface="Times New Roman"/>
              </a:rPr>
              <a:t>м</a:t>
            </a:r>
            <a:r>
              <a:rPr dirty="0" sz="1300">
                <a:latin typeface="Times New Roman"/>
                <a:cs typeface="Times New Roman"/>
              </a:rPr>
              <a:t>2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59373" y="3928364"/>
            <a:ext cx="60833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8515" algn="l"/>
                <a:tab pos="1852295" algn="l"/>
                <a:tab pos="2271395" algn="l"/>
                <a:tab pos="3444875" algn="l"/>
                <a:tab pos="4558665" algn="l"/>
                <a:tab pos="5671185" algn="l"/>
              </a:tabLst>
            </a:pPr>
            <a:r>
              <a:rPr dirty="0" sz="2000">
                <a:latin typeface="Times New Roman"/>
                <a:cs typeface="Times New Roman"/>
              </a:rPr>
              <a:t>менее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5">
                <a:latin typeface="Times New Roman"/>
                <a:cs typeface="Times New Roman"/>
              </a:rPr>
              <a:t>0</a:t>
            </a:r>
            <a:r>
              <a:rPr dirty="0" sz="2000" spc="-10">
                <a:latin typeface="Times New Roman"/>
                <a:cs typeface="Times New Roman"/>
              </a:rPr>
              <a:t>,</a:t>
            </a:r>
            <a:r>
              <a:rPr dirty="0" sz="2000" spc="5">
                <a:latin typeface="Times New Roman"/>
                <a:cs typeface="Times New Roman"/>
              </a:rPr>
              <a:t>1</a:t>
            </a:r>
            <a:r>
              <a:rPr dirty="0" sz="2000">
                <a:latin typeface="Times New Roman"/>
                <a:cs typeface="Times New Roman"/>
              </a:rPr>
              <a:t>5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р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 spc="-25">
                <a:latin typeface="Times New Roman"/>
                <a:cs typeface="Times New Roman"/>
              </a:rPr>
              <a:t>б</a:t>
            </a:r>
            <a:r>
              <a:rPr dirty="0" sz="2000">
                <a:latin typeface="Times New Roman"/>
                <a:cs typeface="Times New Roman"/>
              </a:rPr>
              <a:t>ен</a:t>
            </a:r>
            <a:r>
              <a:rPr dirty="0" sz="2000" spc="-45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а);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-10">
                <a:latin typeface="Times New Roman"/>
                <a:cs typeface="Times New Roman"/>
              </a:rPr>
              <a:t>л</a:t>
            </a:r>
            <a:r>
              <a:rPr dirty="0" sz="2000">
                <a:latin typeface="Times New Roman"/>
                <a:cs typeface="Times New Roman"/>
              </a:rPr>
              <a:t>ощадь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25">
                <a:latin typeface="Times New Roman"/>
                <a:cs typeface="Times New Roman"/>
              </a:rPr>
              <a:t>т</a:t>
            </a:r>
            <a:r>
              <a:rPr dirty="0" sz="2000" spc="-35">
                <a:latin typeface="Times New Roman"/>
                <a:cs typeface="Times New Roman"/>
              </a:rPr>
              <a:t>у</a:t>
            </a:r>
            <a:r>
              <a:rPr dirty="0" sz="2000" spc="5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ле</a:t>
            </a:r>
            <a:r>
              <a:rPr dirty="0" sz="2000" spc="-35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ов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-15">
                <a:latin typeface="Times New Roman"/>
                <a:cs typeface="Times New Roman"/>
              </a:rPr>
              <a:t>р</a:t>
            </a:r>
            <a:r>
              <a:rPr dirty="0" sz="2000"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2501" y="1403603"/>
            <a:ext cx="11968480" cy="5026660"/>
            <a:chOff x="202501" y="1403603"/>
            <a:chExt cx="11968480" cy="502666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3352" y="1403603"/>
              <a:ext cx="2877311" cy="19507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07263" y="5102351"/>
              <a:ext cx="9578340" cy="1323340"/>
            </a:xfrm>
            <a:custGeom>
              <a:avLst/>
              <a:gdLst/>
              <a:ahLst/>
              <a:cxnLst/>
              <a:rect l="l" t="t" r="r" b="b"/>
              <a:pathLst>
                <a:path w="9578340" h="1323339">
                  <a:moveTo>
                    <a:pt x="0" y="1322832"/>
                  </a:moveTo>
                  <a:lnTo>
                    <a:pt x="9578340" y="1322832"/>
                  </a:lnTo>
                  <a:lnTo>
                    <a:pt x="9578340" y="0"/>
                  </a:lnTo>
                  <a:lnTo>
                    <a:pt x="0" y="0"/>
                  </a:lnTo>
                  <a:lnTo>
                    <a:pt x="0" y="1322832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73304" y="4232859"/>
            <a:ext cx="11507470" cy="18357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39877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latin typeface="Times New Roman"/>
                <a:cs typeface="Times New Roman"/>
              </a:rPr>
              <a:t>спортивном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зале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(не</a:t>
            </a:r>
            <a:r>
              <a:rPr dirty="0" sz="2000" spc="3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менее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8,0</a:t>
            </a:r>
            <a:r>
              <a:rPr dirty="0" sz="2000" spc="3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м</a:t>
            </a:r>
            <a:r>
              <a:rPr dirty="0" baseline="25641" sz="1950" spc="7">
                <a:latin typeface="Times New Roman"/>
                <a:cs typeface="Times New Roman"/>
              </a:rPr>
              <a:t>2</a:t>
            </a:r>
            <a:r>
              <a:rPr dirty="0" sz="2000" spc="5">
                <a:latin typeface="Times New Roman"/>
                <a:cs typeface="Times New Roman"/>
              </a:rPr>
              <a:t>)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душевых</a:t>
            </a:r>
            <a:r>
              <a:rPr dirty="0" sz="2000" spc="4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(не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менее</a:t>
            </a:r>
            <a:endParaRPr sz="2000">
              <a:latin typeface="Times New Roman"/>
              <a:cs typeface="Times New Roman"/>
            </a:endParaRPr>
          </a:p>
          <a:p>
            <a:pPr marL="5398770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12,0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м</a:t>
            </a:r>
            <a:r>
              <a:rPr dirty="0" baseline="25641" sz="1950" spc="7">
                <a:latin typeface="Times New Roman"/>
                <a:cs typeface="Times New Roman"/>
              </a:rPr>
              <a:t>2</a:t>
            </a:r>
            <a:r>
              <a:rPr dirty="0" sz="2000" spc="5">
                <a:latin typeface="Times New Roman"/>
                <a:cs typeface="Times New Roman"/>
              </a:rPr>
              <a:t>)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п. </a:t>
            </a:r>
            <a:r>
              <a:rPr dirty="0" sz="2000" b="1">
                <a:latin typeface="Times New Roman"/>
                <a:cs typeface="Times New Roman"/>
              </a:rPr>
              <a:t>3.4.5.,</a:t>
            </a:r>
            <a:r>
              <a:rPr dirty="0" sz="2000" spc="-5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3.4.9.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50">
              <a:latin typeface="Times New Roman"/>
              <a:cs typeface="Times New Roman"/>
            </a:endParaRPr>
          </a:p>
          <a:p>
            <a:pPr algn="just" marL="25400" marR="2077720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Определен </a:t>
            </a:r>
            <a:r>
              <a:rPr dirty="0" sz="2000" spc="-15">
                <a:latin typeface="Times New Roman"/>
                <a:cs typeface="Times New Roman"/>
              </a:rPr>
              <a:t>объем </a:t>
            </a:r>
            <a:r>
              <a:rPr dirty="0" sz="2000" spc="-10">
                <a:latin typeface="Times New Roman"/>
                <a:cs typeface="Times New Roman"/>
              </a:rPr>
              <a:t>обязательной </a:t>
            </a:r>
            <a:r>
              <a:rPr dirty="0" sz="2000">
                <a:latin typeface="Times New Roman"/>
                <a:cs typeface="Times New Roman"/>
              </a:rPr>
              <a:t>части </a:t>
            </a:r>
            <a:r>
              <a:rPr dirty="0" sz="2000" spc="-10">
                <a:latin typeface="Times New Roman"/>
                <a:cs typeface="Times New Roman"/>
              </a:rPr>
              <a:t>образовательной </a:t>
            </a:r>
            <a:r>
              <a:rPr dirty="0" sz="2000" spc="-5">
                <a:latin typeface="Times New Roman"/>
                <a:cs typeface="Times New Roman"/>
              </a:rPr>
              <a:t>программы (для 1-4 кл. </a:t>
            </a:r>
            <a:r>
              <a:rPr dirty="0" sz="2000">
                <a:latin typeface="Times New Roman"/>
                <a:cs typeface="Times New Roman"/>
              </a:rPr>
              <a:t>- </a:t>
            </a:r>
            <a:r>
              <a:rPr dirty="0" sz="2000" spc="-5">
                <a:latin typeface="Times New Roman"/>
                <a:cs typeface="Times New Roman"/>
              </a:rPr>
              <a:t>80%, </a:t>
            </a:r>
            <a:r>
              <a:rPr dirty="0" sz="2000">
                <a:latin typeface="Times New Roman"/>
                <a:cs typeface="Times New Roman"/>
              </a:rPr>
              <a:t> 5-9 </a:t>
            </a:r>
            <a:r>
              <a:rPr dirty="0" sz="2000" spc="-5">
                <a:latin typeface="Times New Roman"/>
                <a:cs typeface="Times New Roman"/>
              </a:rPr>
              <a:t>кл. </a:t>
            </a:r>
            <a:r>
              <a:rPr dirty="0" sz="2000">
                <a:latin typeface="Times New Roman"/>
                <a:cs typeface="Times New Roman"/>
              </a:rPr>
              <a:t>– </a:t>
            </a:r>
            <a:r>
              <a:rPr dirty="0" sz="2000" spc="-5">
                <a:latin typeface="Times New Roman"/>
                <a:cs typeface="Times New Roman"/>
              </a:rPr>
              <a:t>70%, </a:t>
            </a:r>
            <a:r>
              <a:rPr dirty="0" sz="2000" spc="-20">
                <a:latin typeface="Times New Roman"/>
                <a:cs typeface="Times New Roman"/>
              </a:rPr>
              <a:t>10-11 </a:t>
            </a:r>
            <a:r>
              <a:rPr dirty="0" sz="2000" spc="-5">
                <a:latin typeface="Times New Roman"/>
                <a:cs typeface="Times New Roman"/>
              </a:rPr>
              <a:t>кл. </a:t>
            </a:r>
            <a:r>
              <a:rPr dirty="0" sz="2000">
                <a:latin typeface="Times New Roman"/>
                <a:cs typeface="Times New Roman"/>
              </a:rPr>
              <a:t>– </a:t>
            </a:r>
            <a:r>
              <a:rPr dirty="0" sz="2000" spc="-5">
                <a:latin typeface="Times New Roman"/>
                <a:cs typeface="Times New Roman"/>
              </a:rPr>
              <a:t>60%), </a:t>
            </a:r>
            <a:r>
              <a:rPr dirty="0" sz="2000" spc="-10">
                <a:latin typeface="Times New Roman"/>
                <a:cs typeface="Times New Roman"/>
              </a:rPr>
              <a:t>предусматривая, </a:t>
            </a:r>
            <a:r>
              <a:rPr dirty="0" sz="2000" spc="-15">
                <a:latin typeface="Times New Roman"/>
                <a:cs typeface="Times New Roman"/>
              </a:rPr>
              <a:t>что </a:t>
            </a:r>
            <a:r>
              <a:rPr dirty="0" sz="2000" spc="-10">
                <a:latin typeface="Times New Roman"/>
                <a:cs typeface="Times New Roman"/>
              </a:rPr>
              <a:t>суммарный </a:t>
            </a:r>
            <a:r>
              <a:rPr dirty="0" sz="2000" spc="-15">
                <a:latin typeface="Times New Roman"/>
                <a:cs typeface="Times New Roman"/>
              </a:rPr>
              <a:t>объем обязательной 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части</a:t>
            </a:r>
            <a:r>
              <a:rPr dirty="0" sz="2000" spc="8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реализуется</a:t>
            </a:r>
            <a:r>
              <a:rPr dirty="0" sz="2000" spc="1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8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рамках</a:t>
            </a:r>
            <a:r>
              <a:rPr dirty="0" sz="2000" spc="13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максимального</a:t>
            </a:r>
            <a:r>
              <a:rPr dirty="0" sz="2000" spc="14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общего</a:t>
            </a:r>
            <a:r>
              <a:rPr dirty="0" sz="2000" spc="15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объема</a:t>
            </a:r>
            <a:r>
              <a:rPr dirty="0" sz="2000" spc="15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недельной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56360" y="3314700"/>
            <a:ext cx="10322560" cy="3291840"/>
            <a:chOff x="1356360" y="3314700"/>
            <a:chExt cx="10322560" cy="32918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85603" y="4658867"/>
              <a:ext cx="1892807" cy="19476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6360" y="3314700"/>
              <a:ext cx="4396740" cy="1821307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45591" y="2359151"/>
            <a:ext cx="8902065" cy="1016635"/>
          </a:xfrm>
          <a:prstGeom prst="rect">
            <a:avLst/>
          </a:prstGeom>
          <a:ln w="9144">
            <a:solidFill>
              <a:srgbClr val="C00000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algn="just" marL="91440" marR="79375">
              <a:lnSpc>
                <a:spcPct val="100000"/>
              </a:lnSpc>
              <a:spcBef>
                <a:spcPts val="300"/>
              </a:spcBef>
            </a:pPr>
            <a:r>
              <a:rPr dirty="0" sz="2000" spc="-5">
                <a:latin typeface="Times New Roman"/>
                <a:cs typeface="Times New Roman"/>
              </a:rPr>
              <a:t>Наличие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>
                <a:latin typeface="Times New Roman"/>
                <a:cs typeface="Times New Roman"/>
              </a:rPr>
              <a:t> приобретаемое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оборудование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для</a:t>
            </a:r>
            <a:r>
              <a:rPr dirty="0" sz="2000">
                <a:latin typeface="Times New Roman"/>
                <a:cs typeface="Times New Roman"/>
              </a:rPr>
              <a:t> детских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игровых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площадок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документов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об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оценке (подтверждении)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соответствия </a:t>
            </a:r>
            <a:r>
              <a:rPr dirty="0" sz="2000" spc="-5">
                <a:latin typeface="Times New Roman"/>
                <a:cs typeface="Times New Roman"/>
              </a:rPr>
              <a:t>регламентированным </a:t>
            </a:r>
            <a:r>
              <a:rPr dirty="0" sz="2000">
                <a:latin typeface="Times New Roman"/>
                <a:cs typeface="Times New Roman"/>
              </a:rPr>
              <a:t> требованиям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</a:t>
            </a:r>
            <a:r>
              <a:rPr dirty="0" sz="2000" b="1">
                <a:latin typeface="Times New Roman"/>
                <a:cs typeface="Times New Roman"/>
              </a:rPr>
              <a:t>п.3.4.1</a:t>
            </a:r>
            <a:r>
              <a:rPr dirty="0" sz="2000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856" y="3418332"/>
            <a:ext cx="1455420" cy="176174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5516" y="6069864"/>
            <a:ext cx="4959350" cy="515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2729">
              <a:lnSpc>
                <a:spcPts val="2285"/>
              </a:lnSpc>
            </a:pPr>
            <a:r>
              <a:rPr dirty="0" sz="2000" spc="-10">
                <a:latin typeface="Times New Roman"/>
                <a:cs typeface="Times New Roman"/>
              </a:rPr>
              <a:t>образовательной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нагрузки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(</a:t>
            </a:r>
            <a:r>
              <a:rPr dirty="0" sz="2000" spc="-5" b="1">
                <a:latin typeface="Times New Roman"/>
                <a:cs typeface="Times New Roman"/>
              </a:rPr>
              <a:t>п.</a:t>
            </a:r>
            <a:r>
              <a:rPr dirty="0" sz="2000" spc="-2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3.4.16</a:t>
            </a:r>
            <a:r>
              <a:rPr dirty="0" sz="2000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22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7045" marR="5080" indent="-174498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334D80"/>
                </a:solidFill>
              </a:rPr>
              <a:t>Раздел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3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25">
                <a:solidFill>
                  <a:srgbClr val="334D80"/>
                </a:solidFill>
              </a:rPr>
              <a:t>«Требования</a:t>
            </a:r>
            <a:r>
              <a:rPr dirty="0" spc="2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в </a:t>
            </a:r>
            <a:r>
              <a:rPr dirty="0" spc="-10">
                <a:solidFill>
                  <a:srgbClr val="334D80"/>
                </a:solidFill>
              </a:rPr>
              <a:t>отношении</a:t>
            </a:r>
            <a:r>
              <a:rPr dirty="0" spc="10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отдельных</a:t>
            </a:r>
            <a:r>
              <a:rPr dirty="0" spc="20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видов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осуществляемой </a:t>
            </a:r>
            <a:r>
              <a:rPr dirty="0" spc="-585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хозяйствующими</a:t>
            </a:r>
            <a:r>
              <a:rPr dirty="0" spc="30">
                <a:solidFill>
                  <a:srgbClr val="334D80"/>
                </a:solidFill>
              </a:rPr>
              <a:t> </a:t>
            </a:r>
            <a:r>
              <a:rPr dirty="0" spc="-15">
                <a:solidFill>
                  <a:srgbClr val="334D80"/>
                </a:solidFill>
              </a:rPr>
              <a:t>субъектами</a:t>
            </a:r>
            <a:r>
              <a:rPr dirty="0" spc="15">
                <a:solidFill>
                  <a:srgbClr val="334D80"/>
                </a:solidFill>
              </a:rPr>
              <a:t> </a:t>
            </a:r>
            <a:r>
              <a:rPr dirty="0" spc="-5">
                <a:solidFill>
                  <a:srgbClr val="334D80"/>
                </a:solidFill>
              </a:rPr>
              <a:t>деятельности»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0309" y="1011934"/>
            <a:ext cx="11981815" cy="5720080"/>
            <a:chOff x="210309" y="1011934"/>
            <a:chExt cx="11981815" cy="5720080"/>
          </a:xfrm>
        </p:grpSpPr>
        <p:sp>
          <p:nvSpPr>
            <p:cNvPr id="4" name="object 4"/>
            <p:cNvSpPr/>
            <p:nvPr/>
          </p:nvSpPr>
          <p:spPr>
            <a:xfrm>
              <a:off x="2290572" y="1562100"/>
              <a:ext cx="9385300" cy="4826635"/>
            </a:xfrm>
            <a:custGeom>
              <a:avLst/>
              <a:gdLst/>
              <a:ahLst/>
              <a:cxnLst/>
              <a:rect l="l" t="t" r="r" b="b"/>
              <a:pathLst>
                <a:path w="9385300" h="4826635">
                  <a:moveTo>
                    <a:pt x="2680716" y="1630679"/>
                  </a:moveTo>
                  <a:lnTo>
                    <a:pt x="9384791" y="1630679"/>
                  </a:lnTo>
                  <a:lnTo>
                    <a:pt x="9384791" y="0"/>
                  </a:lnTo>
                  <a:lnTo>
                    <a:pt x="2680716" y="0"/>
                  </a:lnTo>
                  <a:lnTo>
                    <a:pt x="2680716" y="1630679"/>
                  </a:lnTo>
                  <a:close/>
                </a:path>
                <a:path w="9385300" h="4826635">
                  <a:moveTo>
                    <a:pt x="0" y="4826508"/>
                  </a:moveTo>
                  <a:lnTo>
                    <a:pt x="6041135" y="4826508"/>
                  </a:lnTo>
                  <a:lnTo>
                    <a:pt x="6041135" y="3502152"/>
                  </a:lnTo>
                  <a:lnTo>
                    <a:pt x="0" y="3502152"/>
                  </a:lnTo>
                  <a:lnTo>
                    <a:pt x="0" y="4826508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76159" y="2950464"/>
              <a:ext cx="2904744" cy="21122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2831" y="3701916"/>
              <a:ext cx="1492993" cy="15283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59823" y="4937758"/>
              <a:ext cx="2932176" cy="17937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53983" y="4646676"/>
              <a:ext cx="1998726" cy="19560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2828" y="4559808"/>
              <a:ext cx="909827" cy="12359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309" y="1011934"/>
              <a:ext cx="4514854" cy="270586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133344" y="3855720"/>
              <a:ext cx="4523740" cy="708660"/>
            </a:xfrm>
            <a:custGeom>
              <a:avLst/>
              <a:gdLst/>
              <a:ahLst/>
              <a:cxnLst/>
              <a:rect l="l" t="t" r="r" b="b"/>
              <a:pathLst>
                <a:path w="4523740" h="708660">
                  <a:moveTo>
                    <a:pt x="0" y="708659"/>
                  </a:moveTo>
                  <a:lnTo>
                    <a:pt x="4523232" y="708659"/>
                  </a:lnTo>
                  <a:lnTo>
                    <a:pt x="4523232" y="0"/>
                  </a:lnTo>
                  <a:lnTo>
                    <a:pt x="0" y="0"/>
                  </a:lnTo>
                  <a:lnTo>
                    <a:pt x="0" y="708659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358" y="3849719"/>
            <a:ext cx="2085555" cy="254074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69947" y="3881120"/>
            <a:ext cx="5885180" cy="214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54710" marR="680085">
              <a:lnSpc>
                <a:spcPct val="100000"/>
              </a:lnSpc>
              <a:spcBef>
                <a:spcPts val="100"/>
              </a:spcBef>
              <a:tabLst>
                <a:tab pos="2973070" algn="l"/>
                <a:tab pos="4130040" algn="l"/>
              </a:tabLst>
            </a:pPr>
            <a:r>
              <a:rPr dirty="0" sz="2000" spc="-5">
                <a:latin typeface="Times New Roman"/>
                <a:cs typeface="Times New Roman"/>
              </a:rPr>
              <a:t>М</a:t>
            </a:r>
            <a:r>
              <a:rPr dirty="0" sz="2000" spc="-10">
                <a:latin typeface="Times New Roman"/>
                <a:cs typeface="Times New Roman"/>
              </a:rPr>
              <a:t>а</a:t>
            </a:r>
            <a:r>
              <a:rPr dirty="0" sz="2000" spc="-50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си</a:t>
            </a:r>
            <a:r>
              <a:rPr dirty="0" sz="2000" spc="-15">
                <a:latin typeface="Times New Roman"/>
                <a:cs typeface="Times New Roman"/>
              </a:rPr>
              <a:t>м</a:t>
            </a:r>
            <a:r>
              <a:rPr dirty="0" sz="2000" spc="5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ль</a:t>
            </a:r>
            <a:r>
              <a:rPr dirty="0" sz="2000" spc="-15">
                <a:latin typeface="Times New Roman"/>
                <a:cs typeface="Times New Roman"/>
              </a:rPr>
              <a:t>н</a:t>
            </a:r>
            <a:r>
              <a:rPr dirty="0" sz="2000" spc="2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р</a:t>
            </a:r>
            <a:r>
              <a:rPr dirty="0" sz="2000">
                <a:latin typeface="Times New Roman"/>
                <a:cs typeface="Times New Roman"/>
              </a:rPr>
              <a:t>емя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4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жидан</a:t>
            </a:r>
            <a:r>
              <a:rPr dirty="0" sz="2000" spc="5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  </a:t>
            </a:r>
            <a:r>
              <a:rPr dirty="0" sz="2000" spc="-5">
                <a:latin typeface="Times New Roman"/>
                <a:cs typeface="Times New Roman"/>
              </a:rPr>
              <a:t>экзамена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(не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более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30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мин.) </a:t>
            </a:r>
            <a:r>
              <a:rPr dirty="0" sz="2000">
                <a:latin typeface="Times New Roman"/>
                <a:cs typeface="Times New Roman"/>
              </a:rPr>
              <a:t>-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 3.4.16.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При</a:t>
            </a:r>
            <a:r>
              <a:rPr dirty="0" sz="2000" spc="14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продолжительности</a:t>
            </a:r>
            <a:r>
              <a:rPr dirty="0" sz="2000" spc="1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экзамена</a:t>
            </a:r>
            <a:r>
              <a:rPr dirty="0" sz="2000" spc="14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от</a:t>
            </a:r>
            <a:r>
              <a:rPr dirty="0" sz="2000" spc="1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4</a:t>
            </a:r>
            <a:r>
              <a:rPr dirty="0" sz="2000" spc="14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часов</a:t>
            </a:r>
            <a:r>
              <a:rPr dirty="0" sz="2000" spc="16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14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более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обучающиеся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обеспечиваются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питанием.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Times New Roman"/>
                <a:cs typeface="Times New Roman"/>
              </a:rPr>
              <a:t>Независимо</a:t>
            </a:r>
            <a:r>
              <a:rPr dirty="0" sz="2000" spc="18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от</a:t>
            </a:r>
            <a:r>
              <a:rPr dirty="0" sz="2000" spc="18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продолжительности</a:t>
            </a:r>
            <a:r>
              <a:rPr dirty="0" sz="2000" spc="18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экзамена</a:t>
            </a:r>
            <a:r>
              <a:rPr dirty="0" sz="2000" spc="180">
                <a:latin typeface="Times New Roman"/>
                <a:cs typeface="Times New Roman"/>
              </a:rPr>
              <a:t> </a:t>
            </a:r>
            <a:r>
              <a:rPr dirty="0" sz="2000" spc="-15" b="1">
                <a:latin typeface="Times New Roman"/>
                <a:cs typeface="Times New Roman"/>
              </a:rPr>
              <a:t>должен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516" y="6031797"/>
            <a:ext cx="7578090" cy="553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36800">
              <a:lnSpc>
                <a:spcPts val="2290"/>
              </a:lnSpc>
            </a:pPr>
            <a:r>
              <a:rPr dirty="0" sz="2000" spc="-5" b="1">
                <a:latin typeface="Times New Roman"/>
                <a:cs typeface="Times New Roman"/>
              </a:rPr>
              <a:t>быть</a:t>
            </a:r>
            <a:r>
              <a:rPr dirty="0" sz="2000" spc="5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организован</a:t>
            </a:r>
            <a:r>
              <a:rPr dirty="0" sz="2000" spc="-55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питьевой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режим</a:t>
            </a:r>
            <a:r>
              <a:rPr dirty="0" sz="2000" spc="-2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spc="-1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</a:t>
            </a:r>
            <a:r>
              <a:rPr dirty="0" sz="2000" spc="-15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3.4.16.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</a:t>
            </a:fld>
          </a:p>
        </p:txBody>
      </p:sp>
      <p:sp>
        <p:nvSpPr>
          <p:cNvPr id="14" name="object 14"/>
          <p:cNvSpPr txBox="1"/>
          <p:nvPr/>
        </p:nvSpPr>
        <p:spPr>
          <a:xfrm>
            <a:off x="622198" y="933069"/>
            <a:ext cx="10976610" cy="2203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C00000"/>
                </a:solidFill>
                <a:latin typeface="Times New Roman"/>
                <a:cs typeface="Times New Roman"/>
              </a:rPr>
              <a:t>Общеобразовательные</a:t>
            </a:r>
            <a:r>
              <a:rPr dirty="0" sz="24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400" spc="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–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0000FF"/>
                </a:solidFill>
                <a:latin typeface="Times New Roman"/>
                <a:cs typeface="Times New Roman"/>
              </a:rPr>
              <a:t>новые</a:t>
            </a:r>
            <a:r>
              <a:rPr dirty="0" sz="2400" spc="2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0000FF"/>
                </a:solidFill>
                <a:latin typeface="Times New Roman"/>
                <a:cs typeface="Times New Roman"/>
              </a:rPr>
              <a:t>специальные</a:t>
            </a:r>
            <a:r>
              <a:rPr dirty="0" sz="2400" spc="3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0000FF"/>
                </a:solidFill>
                <a:latin typeface="Times New Roman"/>
                <a:cs typeface="Times New Roman"/>
              </a:rPr>
              <a:t>требования:</a:t>
            </a:r>
            <a:endParaRPr sz="2400">
              <a:latin typeface="Times New Roman"/>
              <a:cs typeface="Times New Roman"/>
            </a:endParaRPr>
          </a:p>
          <a:p>
            <a:pPr algn="just" marL="4441190" marR="5080">
              <a:lnSpc>
                <a:spcPct val="100000"/>
              </a:lnSpc>
              <a:spcBef>
                <a:spcPts val="2265"/>
              </a:spcBef>
            </a:pPr>
            <a:r>
              <a:rPr dirty="0" sz="2000" spc="-10">
                <a:latin typeface="Times New Roman"/>
                <a:cs typeface="Times New Roman"/>
              </a:rPr>
              <a:t>Внеурочная </a:t>
            </a:r>
            <a:r>
              <a:rPr dirty="0" sz="2000">
                <a:latin typeface="Times New Roman"/>
                <a:cs typeface="Times New Roman"/>
              </a:rPr>
              <a:t>деятельность </a:t>
            </a:r>
            <a:r>
              <a:rPr dirty="0" sz="2000" spc="-15">
                <a:latin typeface="Times New Roman"/>
                <a:cs typeface="Times New Roman"/>
              </a:rPr>
              <a:t>обучающихся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 ограниченными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возможностями </a:t>
            </a:r>
            <a:r>
              <a:rPr dirty="0" sz="2000" spc="-5">
                <a:latin typeface="Times New Roman"/>
                <a:cs typeface="Times New Roman"/>
              </a:rPr>
              <a:t>здоровья, предусматривающая </a:t>
            </a:r>
            <a:r>
              <a:rPr dirty="0" sz="2000" spc="-15">
                <a:latin typeface="Times New Roman"/>
                <a:cs typeface="Times New Roman"/>
              </a:rPr>
              <a:t>суммарно </a:t>
            </a:r>
            <a:r>
              <a:rPr dirty="0" sz="2000">
                <a:latin typeface="Times New Roman"/>
                <a:cs typeface="Times New Roman"/>
              </a:rPr>
              <a:t>10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часов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неделю,</a:t>
            </a:r>
            <a:r>
              <a:rPr dirty="0" sz="2000" spc="-5">
                <a:latin typeface="Times New Roman"/>
                <a:cs typeface="Times New Roman"/>
              </a:rPr>
              <a:t> из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которых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не</a:t>
            </a:r>
            <a:r>
              <a:rPr dirty="0" sz="2000">
                <a:latin typeface="Times New Roman"/>
                <a:cs typeface="Times New Roman"/>
              </a:rPr>
              <a:t> менее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5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часов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должны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включать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обязательные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занятия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коррекционной </a:t>
            </a:r>
            <a:r>
              <a:rPr dirty="0" sz="2000" spc="-5">
                <a:latin typeface="Times New Roman"/>
                <a:cs typeface="Times New Roman"/>
              </a:rPr>
              <a:t> направленности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(п. </a:t>
            </a:r>
            <a:r>
              <a:rPr dirty="0" sz="2000" b="1">
                <a:latin typeface="Times New Roman"/>
                <a:cs typeface="Times New Roman"/>
              </a:rPr>
              <a:t>3.4.16).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508" y="1709927"/>
            <a:ext cx="2101596" cy="15742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5" name="object 5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8" name="object 8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8188" y="71120"/>
            <a:ext cx="1120140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33400">
              <a:lnSpc>
                <a:spcPct val="100000"/>
              </a:lnSpc>
              <a:spcBef>
                <a:spcPts val="100"/>
              </a:spcBef>
            </a:pP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Раздел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3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«Требования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в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отношении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отдельных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видов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осуществляемой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хозяйствующими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 субъектами</a:t>
            </a:r>
            <a:r>
              <a:rPr dirty="0" sz="2000" spc="-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деятельности»</a:t>
            </a:r>
            <a:r>
              <a:rPr dirty="0" sz="2000" spc="2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общеобразовательные</a:t>
            </a:r>
            <a:r>
              <a:rPr dirty="0" sz="2000" spc="-2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–</a:t>
            </a:r>
            <a:r>
              <a:rPr dirty="0" sz="20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новые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специальные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требования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8976" y="3543300"/>
            <a:ext cx="7414259" cy="734695"/>
          </a:xfrm>
          <a:custGeom>
            <a:avLst/>
            <a:gdLst/>
            <a:ahLst/>
            <a:cxnLst/>
            <a:rect l="l" t="t" r="r" b="b"/>
            <a:pathLst>
              <a:path w="7414259" h="734695">
                <a:moveTo>
                  <a:pt x="0" y="734568"/>
                </a:moveTo>
                <a:lnTo>
                  <a:pt x="7414259" y="734568"/>
                </a:lnTo>
                <a:lnTo>
                  <a:pt x="7414259" y="0"/>
                </a:lnTo>
                <a:lnTo>
                  <a:pt x="0" y="0"/>
                </a:lnTo>
                <a:lnTo>
                  <a:pt x="0" y="734568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68325" y="3547196"/>
            <a:ext cx="7257415" cy="67881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  <a:tabLst>
                <a:tab pos="1878964" algn="l"/>
                <a:tab pos="3481070" algn="l"/>
                <a:tab pos="5395595" algn="l"/>
                <a:tab pos="5836285" algn="l"/>
                <a:tab pos="6985000" algn="l"/>
              </a:tabLst>
            </a:pP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5">
                <a:latin typeface="Times New Roman"/>
                <a:cs typeface="Times New Roman"/>
              </a:rPr>
              <a:t>р</a:t>
            </a:r>
            <a:r>
              <a:rPr dirty="0" sz="2000" spc="-4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д</a:t>
            </a:r>
            <a:r>
              <a:rPr dirty="0" sz="2000" spc="-1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15">
                <a:latin typeface="Times New Roman"/>
                <a:cs typeface="Times New Roman"/>
              </a:rPr>
              <a:t>м</a:t>
            </a:r>
            <a:r>
              <a:rPr dirty="0" sz="2000" spc="-25">
                <a:latin typeface="Times New Roman"/>
                <a:cs typeface="Times New Roman"/>
              </a:rPr>
              <a:t>о</a:t>
            </a:r>
            <a:r>
              <a:rPr dirty="0" sz="2000" spc="1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р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35">
                <a:latin typeface="Times New Roman"/>
                <a:cs typeface="Times New Roman"/>
              </a:rPr>
              <a:t>з</a:t>
            </a:r>
            <a:r>
              <a:rPr dirty="0" sz="2000" spc="-10">
                <a:latin typeface="Times New Roman"/>
                <a:cs typeface="Times New Roman"/>
              </a:rPr>
              <a:t>м</a:t>
            </a:r>
            <a:r>
              <a:rPr dirty="0" sz="2000" spc="-45">
                <a:latin typeface="Times New Roman"/>
                <a:cs typeface="Times New Roman"/>
              </a:rPr>
              <a:t>о</a:t>
            </a:r>
            <a:r>
              <a:rPr dirty="0" sz="2000" spc="-10">
                <a:latin typeface="Times New Roman"/>
                <a:cs typeface="Times New Roman"/>
              </a:rPr>
              <a:t>ж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 spc="4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сть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п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ль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dirty="0" sz="2000" spc="-6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ван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я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10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з</a:t>
            </a:r>
            <a:r>
              <a:rPr dirty="0" sz="2000" spc="-20">
                <a:latin typeface="Times New Roman"/>
                <a:cs typeface="Times New Roman"/>
              </a:rPr>
              <a:t>а</a:t>
            </a:r>
            <a:r>
              <a:rPr dirty="0" sz="2000" spc="-5">
                <a:latin typeface="Times New Roman"/>
                <a:cs typeface="Times New Roman"/>
              </a:rPr>
              <a:t>нят</a:t>
            </a:r>
            <a:r>
              <a:rPr dirty="0" sz="2000" spc="-15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ях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не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более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двух</a:t>
            </a:r>
            <a:r>
              <a:rPr dirty="0" sz="2000" spc="-4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различных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электронных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средств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обучения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</a:t>
            </a:r>
            <a:r>
              <a:rPr dirty="0" sz="2000" b="1">
                <a:latin typeface="Times New Roman"/>
                <a:cs typeface="Times New Roman"/>
              </a:rPr>
              <a:t>п.3.5.2</a:t>
            </a:r>
            <a:r>
              <a:rPr dirty="0" sz="2000"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0238" y="970889"/>
            <a:ext cx="2979420" cy="678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42900">
              <a:lnSpc>
                <a:spcPct val="107000"/>
              </a:lnSpc>
              <a:spcBef>
                <a:spcPts val="100"/>
              </a:spcBef>
              <a:tabLst>
                <a:tab pos="1573530" algn="l"/>
              </a:tabLst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ерв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 spc="-10">
                <a:latin typeface="Times New Roman"/>
                <a:cs typeface="Times New Roman"/>
              </a:rPr>
              <a:t>с</a:t>
            </a:r>
            <a:r>
              <a:rPr dirty="0" sz="2000" spc="2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ано</a:t>
            </a:r>
            <a:r>
              <a:rPr dirty="0" sz="2000" spc="-2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ле</a:t>
            </a:r>
            <a:r>
              <a:rPr dirty="0" sz="2000" spc="-1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ы  </a:t>
            </a:r>
            <a:r>
              <a:rPr dirty="0" sz="2000" spc="-5">
                <a:latin typeface="Times New Roman"/>
                <a:cs typeface="Times New Roman"/>
              </a:rPr>
              <a:t>технологий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эл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33750" y="970889"/>
            <a:ext cx="8261350" cy="678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715" marR="5080" indent="-247650">
              <a:lnSpc>
                <a:spcPct val="107000"/>
              </a:lnSpc>
              <a:spcBef>
                <a:spcPts val="100"/>
              </a:spcBef>
              <a:tabLst>
                <a:tab pos="1443355" algn="l"/>
                <a:tab pos="1766570" algn="l"/>
                <a:tab pos="3048635" algn="l"/>
                <a:tab pos="4491990" algn="l"/>
                <a:tab pos="6404610" algn="l"/>
              </a:tabLst>
            </a:pPr>
            <a:r>
              <a:rPr dirty="0" sz="2000" spc="3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ре</a:t>
            </a:r>
            <a:r>
              <a:rPr dirty="0" sz="2000" spc="-10">
                <a:latin typeface="Times New Roman"/>
                <a:cs typeface="Times New Roman"/>
              </a:rPr>
              <a:t>б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20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ан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по</a:t>
            </a:r>
            <a:r>
              <a:rPr dirty="0" sz="2000" spc="5">
                <a:latin typeface="Times New Roman"/>
                <a:cs typeface="Times New Roman"/>
              </a:rPr>
              <a:t>р</a:t>
            </a:r>
            <a:r>
              <a:rPr dirty="0" sz="2000" spc="-10">
                <a:latin typeface="Times New Roman"/>
                <a:cs typeface="Times New Roman"/>
              </a:rPr>
              <a:t>я</a:t>
            </a:r>
            <a:r>
              <a:rPr dirty="0" sz="2000">
                <a:latin typeface="Times New Roman"/>
                <a:cs typeface="Times New Roman"/>
              </a:rPr>
              <a:t>д</a:t>
            </a:r>
            <a:r>
              <a:rPr dirty="0" sz="2000" spc="-30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р</a:t>
            </a:r>
            <a:r>
              <a:rPr dirty="0" sz="2000" spc="25">
                <a:latin typeface="Times New Roman"/>
                <a:cs typeface="Times New Roman"/>
              </a:rPr>
              <a:t>е</a:t>
            </a:r>
            <a:r>
              <a:rPr dirty="0" sz="2000" spc="5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л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зации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дис</a:t>
            </a:r>
            <a:r>
              <a:rPr dirty="0" sz="2000" spc="15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анцион</a:t>
            </a:r>
            <a:r>
              <a:rPr dirty="0" sz="2000" spc="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ых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10">
                <a:latin typeface="Times New Roman"/>
                <a:cs typeface="Times New Roman"/>
              </a:rPr>
              <a:t>б</a:t>
            </a:r>
            <a:r>
              <a:rPr dirty="0" sz="2000">
                <a:latin typeface="Times New Roman"/>
                <a:cs typeface="Times New Roman"/>
              </a:rPr>
              <a:t>р</a:t>
            </a:r>
            <a:r>
              <a:rPr dirty="0" sz="2000" spc="-10">
                <a:latin typeface="Times New Roman"/>
                <a:cs typeface="Times New Roman"/>
              </a:rPr>
              <a:t>а</a:t>
            </a:r>
            <a:r>
              <a:rPr dirty="0" sz="2000" spc="-15">
                <a:latin typeface="Times New Roman"/>
                <a:cs typeface="Times New Roman"/>
              </a:rPr>
              <a:t>з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30">
                <a:latin typeface="Times New Roman"/>
                <a:cs typeface="Times New Roman"/>
              </a:rPr>
              <a:t>в</a:t>
            </a:r>
            <a:r>
              <a:rPr dirty="0" sz="2000" spc="-50">
                <a:latin typeface="Times New Roman"/>
                <a:cs typeface="Times New Roman"/>
              </a:rPr>
              <a:t>а</a:t>
            </a:r>
            <a:r>
              <a:rPr dirty="0" sz="2000" spc="-15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ел</a:t>
            </a:r>
            <a:r>
              <a:rPr dirty="0" sz="2000" spc="-10">
                <a:latin typeface="Times New Roman"/>
                <a:cs typeface="Times New Roman"/>
              </a:rPr>
              <a:t>ь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 spc="-10">
                <a:latin typeface="Times New Roman"/>
                <a:cs typeface="Times New Roman"/>
              </a:rPr>
              <a:t>ы</a:t>
            </a:r>
            <a:r>
              <a:rPr dirty="0" sz="2000">
                <a:latin typeface="Times New Roman"/>
                <a:cs typeface="Times New Roman"/>
              </a:rPr>
              <a:t>х  </a:t>
            </a:r>
            <a:r>
              <a:rPr dirty="0" sz="2000" spc="-5">
                <a:latin typeface="Times New Roman"/>
                <a:cs typeface="Times New Roman"/>
              </a:rPr>
              <a:t>чения: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746248" y="4640579"/>
            <a:ext cx="4411980" cy="1724025"/>
          </a:xfrm>
          <a:custGeom>
            <a:avLst/>
            <a:gdLst/>
            <a:ahLst/>
            <a:cxnLst/>
            <a:rect l="l" t="t" r="r" b="b"/>
            <a:pathLst>
              <a:path w="4411980" h="1724025">
                <a:moveTo>
                  <a:pt x="0" y="1723644"/>
                </a:moveTo>
                <a:lnTo>
                  <a:pt x="4411980" y="1723644"/>
                </a:lnTo>
                <a:lnTo>
                  <a:pt x="4411980" y="0"/>
                </a:lnTo>
                <a:lnTo>
                  <a:pt x="0" y="0"/>
                </a:lnTo>
                <a:lnTo>
                  <a:pt x="0" y="1723644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2961403" y="4645507"/>
            <a:ext cx="3387090" cy="16567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860" marR="254635" indent="22860">
              <a:lnSpc>
                <a:spcPct val="107000"/>
              </a:lnSpc>
              <a:spcBef>
                <a:spcPts val="100"/>
              </a:spcBef>
            </a:pPr>
            <a:r>
              <a:rPr dirty="0" sz="2000" spc="-5">
                <a:latin typeface="Times New Roman"/>
                <a:cs typeface="Times New Roman"/>
              </a:rPr>
              <a:t>озможность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использования </a:t>
            </a:r>
            <a:r>
              <a:rPr dirty="0" sz="2000" spc="-48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30" b="1">
                <a:solidFill>
                  <a:srgbClr val="0000FF"/>
                </a:solidFill>
                <a:latin typeface="Times New Roman"/>
                <a:cs typeface="Times New Roman"/>
              </a:rPr>
              <a:t>оутбуков</a:t>
            </a:r>
            <a:r>
              <a:rPr dirty="0" sz="2000" spc="-5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для</a:t>
            </a:r>
            <a:r>
              <a:rPr dirty="0" sz="2000" spc="-15">
                <a:latin typeface="Times New Roman"/>
                <a:cs typeface="Times New Roman"/>
              </a:rPr>
              <a:t> обучающихся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2000" spc="-15">
                <a:latin typeface="Times New Roman"/>
                <a:cs typeface="Times New Roman"/>
              </a:rPr>
              <a:t>ачальных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классов </a:t>
            </a:r>
            <a:r>
              <a:rPr dirty="0" sz="2000" spc="-5">
                <a:latin typeface="Times New Roman"/>
                <a:cs typeface="Times New Roman"/>
              </a:rPr>
              <a:t>при наличии</a:t>
            </a:r>
            <a:endParaRPr sz="2000">
              <a:latin typeface="Times New Roman"/>
              <a:cs typeface="Times New Roman"/>
            </a:endParaRPr>
          </a:p>
          <a:p>
            <a:pPr marL="131445">
              <a:lnSpc>
                <a:spcPct val="100000"/>
              </a:lnSpc>
              <a:spcBef>
                <a:spcPts val="170"/>
              </a:spcBef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полнительной</a:t>
            </a:r>
            <a:r>
              <a:rPr dirty="0" sz="2000" spc="-6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клавиатуры</a:t>
            </a:r>
            <a:endParaRPr sz="2000">
              <a:latin typeface="Times New Roman"/>
              <a:cs typeface="Times New Roman"/>
            </a:endParaRPr>
          </a:p>
          <a:p>
            <a:pPr marL="97155">
              <a:lnSpc>
                <a:spcPct val="100000"/>
              </a:lnSpc>
              <a:spcBef>
                <a:spcPts val="170"/>
              </a:spcBef>
            </a:pPr>
            <a:r>
              <a:rPr dirty="0" sz="2000">
                <a:latin typeface="Times New Roman"/>
                <a:cs typeface="Times New Roman"/>
              </a:rPr>
              <a:t>.3.5.4.).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97568" y="1632204"/>
            <a:ext cx="2440305" cy="1393190"/>
          </a:xfrm>
          <a:custGeom>
            <a:avLst/>
            <a:gdLst/>
            <a:ahLst/>
            <a:cxnLst/>
            <a:rect l="l" t="t" r="r" b="b"/>
            <a:pathLst>
              <a:path w="2440304" h="1393189">
                <a:moveTo>
                  <a:pt x="0" y="1392936"/>
                </a:moveTo>
                <a:lnTo>
                  <a:pt x="2439924" y="1392936"/>
                </a:lnTo>
                <a:lnTo>
                  <a:pt x="2439924" y="0"/>
                </a:lnTo>
                <a:lnTo>
                  <a:pt x="0" y="0"/>
                </a:lnTo>
                <a:lnTo>
                  <a:pt x="0" y="1392936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577831" y="1636317"/>
            <a:ext cx="2282825" cy="1330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7000"/>
              </a:lnSpc>
              <a:spcBef>
                <a:spcPts val="95"/>
              </a:spcBef>
            </a:pP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Расстояние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от </a:t>
            </a:r>
            <a:r>
              <a:rPr dirty="0" sz="2000" spc="-25" b="1">
                <a:solidFill>
                  <a:srgbClr val="0000FF"/>
                </a:solidFill>
                <a:latin typeface="Times New Roman"/>
                <a:cs typeface="Times New Roman"/>
              </a:rPr>
              <a:t>глаз 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до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экрана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должно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быть </a:t>
            </a:r>
            <a:r>
              <a:rPr dirty="0" sz="2000" spc="-5">
                <a:latin typeface="Times New Roman"/>
                <a:cs typeface="Times New Roman"/>
              </a:rPr>
              <a:t>не </a:t>
            </a:r>
            <a:r>
              <a:rPr dirty="0" sz="2000">
                <a:latin typeface="Times New Roman"/>
                <a:cs typeface="Times New Roman"/>
              </a:rPr>
              <a:t>менее 50 </a:t>
            </a:r>
            <a:r>
              <a:rPr dirty="0" sz="2000" spc="-15">
                <a:latin typeface="Times New Roman"/>
                <a:cs typeface="Times New Roman"/>
              </a:rPr>
              <a:t>см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(п.3.5.7.).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02723" y="3622547"/>
            <a:ext cx="2230120" cy="2711450"/>
          </a:xfrm>
          <a:custGeom>
            <a:avLst/>
            <a:gdLst/>
            <a:ahLst/>
            <a:cxnLst/>
            <a:rect l="l" t="t" r="r" b="b"/>
            <a:pathLst>
              <a:path w="2230120" h="2711450">
                <a:moveTo>
                  <a:pt x="0" y="2711196"/>
                </a:moveTo>
                <a:lnTo>
                  <a:pt x="2229612" y="2711196"/>
                </a:lnTo>
                <a:lnTo>
                  <a:pt x="2229612" y="0"/>
                </a:lnTo>
                <a:lnTo>
                  <a:pt x="0" y="0"/>
                </a:lnTo>
                <a:lnTo>
                  <a:pt x="0" y="2711196"/>
                </a:lnTo>
                <a:close/>
              </a:path>
            </a:pathLst>
          </a:custGeom>
          <a:ln w="9143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695053" y="3626915"/>
            <a:ext cx="1851025" cy="1330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R="244475">
              <a:lnSpc>
                <a:spcPct val="107100"/>
              </a:lnSpc>
              <a:spcBef>
                <a:spcPts val="95"/>
              </a:spcBef>
            </a:pPr>
            <a:r>
              <a:rPr dirty="0" sz="2000" spc="-5">
                <a:latin typeface="Times New Roman"/>
                <a:cs typeface="Times New Roman"/>
              </a:rPr>
              <a:t>Возможность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</a:t>
            </a:r>
            <a:r>
              <a:rPr dirty="0" sz="2000" spc="-10">
                <a:latin typeface="Times New Roman"/>
                <a:cs typeface="Times New Roman"/>
              </a:rPr>
              <a:t>с</a:t>
            </a: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-2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л</a:t>
            </a:r>
            <a:r>
              <a:rPr dirty="0" sz="2000" spc="-10">
                <a:latin typeface="Times New Roman"/>
                <a:cs typeface="Times New Roman"/>
              </a:rPr>
              <a:t>ь</a:t>
            </a:r>
            <a:r>
              <a:rPr dirty="0" sz="2000" spc="-15">
                <a:latin typeface="Times New Roman"/>
                <a:cs typeface="Times New Roman"/>
              </a:rPr>
              <a:t>з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20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 spc="-10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ия 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планшетов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r>
              <a:rPr dirty="0" sz="2000" spc="-10">
                <a:latin typeface="Times New Roman"/>
                <a:cs typeface="Times New Roman"/>
              </a:rPr>
              <a:t>предусматривает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95053" y="4931840"/>
            <a:ext cx="2061845" cy="67754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  <a:tabLst>
                <a:tab pos="726440" algn="l"/>
                <a:tab pos="1910714" algn="l"/>
              </a:tabLst>
            </a:pPr>
            <a:r>
              <a:rPr dirty="0" sz="2000" spc="15" b="1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dirty="0" sz="2000" spc="-60" b="1">
                <a:solidFill>
                  <a:srgbClr val="0000FF"/>
                </a:solidFill>
                <a:latin typeface="Times New Roman"/>
                <a:cs typeface="Times New Roman"/>
              </a:rPr>
              <a:t>г</a:t>
            </a:r>
            <a:r>
              <a:rPr dirty="0" sz="2000" spc="-3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акл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tabLst>
                <a:tab pos="561975" algn="l"/>
              </a:tabLst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30°	</a:t>
            </a:r>
            <a:r>
              <a:rPr dirty="0" sz="2000">
                <a:latin typeface="Times New Roman"/>
                <a:cs typeface="Times New Roman"/>
              </a:rPr>
              <a:t>относительно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695053" y="5584037"/>
            <a:ext cx="1113155" cy="67818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65"/>
              </a:spcBef>
            </a:pPr>
            <a:r>
              <a:rPr dirty="0" sz="2000" spc="-10">
                <a:latin typeface="Times New Roman"/>
                <a:cs typeface="Times New Roman"/>
              </a:rPr>
              <a:t>вертикали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r>
              <a:rPr dirty="0" sz="2000" b="1">
                <a:latin typeface="Times New Roman"/>
                <a:cs typeface="Times New Roman"/>
              </a:rPr>
              <a:t>(п.3.5.4).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28069" y="1358164"/>
            <a:ext cx="1705610" cy="1370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185"/>
              </a:lnSpc>
            </a:pPr>
            <a:r>
              <a:rPr dirty="0" sz="2000" spc="-10">
                <a:latin typeface="Times New Roman"/>
                <a:cs typeface="Times New Roman"/>
              </a:rPr>
              <a:t>ектронного</a:t>
            </a:r>
            <a:r>
              <a:rPr dirty="0" sz="2000" spc="-25">
                <a:latin typeface="Times New Roman"/>
                <a:cs typeface="Times New Roman"/>
              </a:rPr>
              <a:t> обу</a:t>
            </a:r>
            <a:endParaRPr sz="2000">
              <a:latin typeface="Times New Roman"/>
              <a:cs typeface="Times New Roman"/>
            </a:endParaRPr>
          </a:p>
          <a:p>
            <a:pPr algn="just" marL="1443355">
              <a:lnSpc>
                <a:spcPct val="107000"/>
              </a:lnSpc>
              <a:spcBef>
                <a:spcPts val="865"/>
              </a:spcBef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За  </a:t>
            </a:r>
            <a:r>
              <a:rPr dirty="0" sz="2000">
                <a:latin typeface="Times New Roman"/>
                <a:cs typeface="Times New Roman"/>
              </a:rPr>
              <a:t>со </a:t>
            </a:r>
            <a:r>
              <a:rPr dirty="0" sz="2000" spc="-49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об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79647" y="1729739"/>
            <a:ext cx="3878579" cy="1064260"/>
          </a:xfrm>
          <a:custGeom>
            <a:avLst/>
            <a:gdLst/>
            <a:ahLst/>
            <a:cxnLst/>
            <a:rect l="l" t="t" r="r" b="b"/>
            <a:pathLst>
              <a:path w="3878579" h="1064260">
                <a:moveTo>
                  <a:pt x="0" y="1063752"/>
                </a:moveTo>
                <a:lnTo>
                  <a:pt x="3878579" y="1063752"/>
                </a:lnTo>
                <a:lnTo>
                  <a:pt x="3878579" y="0"/>
                </a:lnTo>
                <a:lnTo>
                  <a:pt x="0" y="0"/>
                </a:lnTo>
                <a:lnTo>
                  <a:pt x="0" y="1063752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597026" y="1732889"/>
            <a:ext cx="3484245" cy="1003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19685">
              <a:lnSpc>
                <a:spcPct val="107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прет</a:t>
            </a:r>
            <a:r>
              <a:rPr dirty="0" sz="2000" spc="99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на  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использование </a:t>
            </a:r>
            <a:r>
              <a:rPr dirty="0" sz="2000" spc="-5">
                <a:latin typeface="Times New Roman"/>
                <a:cs typeface="Times New Roman"/>
              </a:rPr>
              <a:t> товых</a:t>
            </a:r>
            <a:r>
              <a:rPr dirty="0" sz="2000">
                <a:latin typeface="Times New Roman"/>
                <a:cs typeface="Times New Roman"/>
              </a:rPr>
              <a:t> телефонов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для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разовательных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целей </a:t>
            </a:r>
            <a:r>
              <a:rPr dirty="0" sz="2000">
                <a:latin typeface="Times New Roman"/>
                <a:cs typeface="Times New Roman"/>
              </a:rPr>
              <a:t>(</a:t>
            </a:r>
            <a:r>
              <a:rPr dirty="0" sz="2000" b="1">
                <a:latin typeface="Times New Roman"/>
                <a:cs typeface="Times New Roman"/>
              </a:rPr>
              <a:t>п.3.5.3</a:t>
            </a:r>
            <a:r>
              <a:rPr dirty="0" sz="2000">
                <a:latin typeface="Times New Roman"/>
                <a:cs typeface="Times New Roman"/>
              </a:rPr>
              <a:t>.).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0" y="1342644"/>
            <a:ext cx="9613900" cy="5416550"/>
            <a:chOff x="0" y="1342644"/>
            <a:chExt cx="9613900" cy="5416550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166616"/>
              <a:ext cx="3034284" cy="259232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92111" y="1461516"/>
              <a:ext cx="2621279" cy="26212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84135" y="4197095"/>
              <a:ext cx="2235707" cy="186385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5960" y="1342644"/>
              <a:ext cx="1656588" cy="165658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0239" y="1653540"/>
              <a:ext cx="1008888" cy="100736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2335" y="3601211"/>
              <a:ext cx="1193292" cy="119329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837942" y="4706646"/>
            <a:ext cx="255904" cy="15868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185"/>
              </a:lnSpc>
            </a:pPr>
            <a:r>
              <a:rPr dirty="0" sz="2000">
                <a:latin typeface="Times New Roman"/>
                <a:cs typeface="Times New Roman"/>
              </a:rPr>
              <a:t>В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7000"/>
              </a:lnSpc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н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  </a:t>
            </a:r>
            <a:r>
              <a:rPr dirty="0" sz="2000">
                <a:latin typeface="Times New Roman"/>
                <a:cs typeface="Times New Roman"/>
              </a:rPr>
              <a:t>(п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093957" y="6464985"/>
            <a:ext cx="1809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174" y="71120"/>
            <a:ext cx="11201400" cy="6356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5334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334D80"/>
                </a:solidFill>
              </a:rPr>
              <a:t>Раздел </a:t>
            </a:r>
            <a:r>
              <a:rPr dirty="0" sz="2000">
                <a:solidFill>
                  <a:srgbClr val="334D80"/>
                </a:solidFill>
              </a:rPr>
              <a:t>3 </a:t>
            </a:r>
            <a:r>
              <a:rPr dirty="0" sz="2000" spc="-15">
                <a:solidFill>
                  <a:srgbClr val="334D80"/>
                </a:solidFill>
              </a:rPr>
              <a:t>«Требования </a:t>
            </a:r>
            <a:r>
              <a:rPr dirty="0" sz="2000">
                <a:solidFill>
                  <a:srgbClr val="334D80"/>
                </a:solidFill>
              </a:rPr>
              <a:t>в </a:t>
            </a:r>
            <a:r>
              <a:rPr dirty="0" sz="2000" spc="-5">
                <a:solidFill>
                  <a:srgbClr val="334D80"/>
                </a:solidFill>
              </a:rPr>
              <a:t>отношении </a:t>
            </a:r>
            <a:r>
              <a:rPr dirty="0" sz="2000" spc="-10">
                <a:solidFill>
                  <a:srgbClr val="334D80"/>
                </a:solidFill>
              </a:rPr>
              <a:t>отдельных </a:t>
            </a:r>
            <a:r>
              <a:rPr dirty="0" sz="2000" spc="-15">
                <a:solidFill>
                  <a:srgbClr val="334D80"/>
                </a:solidFill>
              </a:rPr>
              <a:t>видов </a:t>
            </a:r>
            <a:r>
              <a:rPr dirty="0" sz="2000" spc="-5">
                <a:solidFill>
                  <a:srgbClr val="334D80"/>
                </a:solidFill>
              </a:rPr>
              <a:t>осуществляемой </a:t>
            </a:r>
            <a:r>
              <a:rPr dirty="0" sz="2000" spc="-15">
                <a:solidFill>
                  <a:srgbClr val="334D80"/>
                </a:solidFill>
              </a:rPr>
              <a:t>хозяйствующими </a:t>
            </a:r>
            <a:r>
              <a:rPr dirty="0" sz="2000" spc="-10">
                <a:solidFill>
                  <a:srgbClr val="334D80"/>
                </a:solidFill>
              </a:rPr>
              <a:t> субъектами</a:t>
            </a:r>
            <a:r>
              <a:rPr dirty="0" sz="2000" spc="-40">
                <a:solidFill>
                  <a:srgbClr val="334D80"/>
                </a:solidFill>
              </a:rPr>
              <a:t> </a:t>
            </a:r>
            <a:r>
              <a:rPr dirty="0" sz="2000" spc="-5">
                <a:solidFill>
                  <a:srgbClr val="334D80"/>
                </a:solidFill>
              </a:rPr>
              <a:t>деятельности»</a:t>
            </a:r>
            <a:r>
              <a:rPr dirty="0" sz="2000" spc="25">
                <a:solidFill>
                  <a:srgbClr val="334D80"/>
                </a:solidFill>
              </a:rPr>
              <a:t> </a:t>
            </a:r>
            <a:r>
              <a:rPr dirty="0" sz="2000" spc="-10">
                <a:solidFill>
                  <a:srgbClr val="334D80"/>
                </a:solidFill>
              </a:rPr>
              <a:t>общеобразовательные</a:t>
            </a:r>
            <a:r>
              <a:rPr dirty="0" sz="2000" spc="-25">
                <a:solidFill>
                  <a:srgbClr val="334D80"/>
                </a:solidFill>
              </a:rPr>
              <a:t> </a:t>
            </a:r>
            <a:r>
              <a:rPr dirty="0" sz="2000">
                <a:solidFill>
                  <a:srgbClr val="334D80"/>
                </a:solidFill>
              </a:rPr>
              <a:t>организации</a:t>
            </a:r>
            <a:r>
              <a:rPr dirty="0" sz="2000" spc="-10">
                <a:solidFill>
                  <a:srgbClr val="334D80"/>
                </a:solidFill>
              </a:rPr>
              <a:t> </a:t>
            </a:r>
            <a:r>
              <a:rPr dirty="0" sz="2000">
                <a:solidFill>
                  <a:srgbClr val="334D80"/>
                </a:solidFill>
              </a:rPr>
              <a:t>–</a:t>
            </a:r>
            <a:r>
              <a:rPr dirty="0" sz="2000" spc="10">
                <a:solidFill>
                  <a:srgbClr val="334D80"/>
                </a:solidFill>
              </a:rPr>
              <a:t> </a:t>
            </a:r>
            <a:r>
              <a:rPr dirty="0" sz="2000" spc="-15">
                <a:solidFill>
                  <a:srgbClr val="334D80"/>
                </a:solidFill>
              </a:rPr>
              <a:t>новые </a:t>
            </a:r>
            <a:r>
              <a:rPr dirty="0" sz="2000">
                <a:solidFill>
                  <a:srgbClr val="334D80"/>
                </a:solidFill>
              </a:rPr>
              <a:t>специальные </a:t>
            </a:r>
            <a:r>
              <a:rPr dirty="0" sz="2000" spc="-10">
                <a:solidFill>
                  <a:srgbClr val="334D80"/>
                </a:solidFill>
              </a:rPr>
              <a:t>требования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42671" y="3851147"/>
            <a:ext cx="3389629" cy="2449195"/>
          </a:xfrm>
          <a:custGeom>
            <a:avLst/>
            <a:gdLst/>
            <a:ahLst/>
            <a:cxnLst/>
            <a:rect l="l" t="t" r="r" b="b"/>
            <a:pathLst>
              <a:path w="3389629" h="2449195">
                <a:moveTo>
                  <a:pt x="0" y="2449067"/>
                </a:moveTo>
                <a:lnTo>
                  <a:pt x="3389376" y="2449067"/>
                </a:lnTo>
                <a:lnTo>
                  <a:pt x="3389376" y="0"/>
                </a:lnTo>
                <a:lnTo>
                  <a:pt x="0" y="0"/>
                </a:lnTo>
                <a:lnTo>
                  <a:pt x="0" y="2449067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2021" y="3856736"/>
            <a:ext cx="2846070" cy="23761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58775">
              <a:lnSpc>
                <a:spcPct val="1072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Введено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требование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к 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проведению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ежедневной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дезинфекции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экрана,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dirty="0" sz="1800" spc="-5">
                <a:latin typeface="Times New Roman"/>
                <a:cs typeface="Times New Roman"/>
              </a:rPr>
              <a:t>клавиатуры,</a:t>
            </a:r>
            <a:r>
              <a:rPr dirty="0" sz="1800" spc="-7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компьютерной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dirty="0" sz="1800">
                <a:latin typeface="Times New Roman"/>
                <a:cs typeface="Times New Roman"/>
              </a:rPr>
              <a:t>мыши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использованием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ts val="2320"/>
              </a:lnSpc>
              <a:spcBef>
                <a:spcPts val="75"/>
              </a:spcBef>
            </a:pPr>
            <a:r>
              <a:rPr dirty="0" sz="1800" spc="-5">
                <a:latin typeface="Times New Roman"/>
                <a:cs typeface="Times New Roman"/>
              </a:rPr>
              <a:t>дезинфекционных </a:t>
            </a:r>
            <a:r>
              <a:rPr dirty="0" sz="1800">
                <a:latin typeface="Times New Roman"/>
                <a:cs typeface="Times New Roman"/>
              </a:rPr>
              <a:t>растворов </a:t>
            </a:r>
            <a:r>
              <a:rPr dirty="0" sz="1800" spc="-44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или </a:t>
            </a:r>
            <a:r>
              <a:rPr dirty="0" sz="1800">
                <a:latin typeface="Times New Roman"/>
                <a:cs typeface="Times New Roman"/>
              </a:rPr>
              <a:t>салфеток </a:t>
            </a:r>
            <a:r>
              <a:rPr dirty="0" sz="1800" spc="-5">
                <a:latin typeface="Times New Roman"/>
                <a:cs typeface="Times New Roman"/>
              </a:rPr>
              <a:t>на </a:t>
            </a:r>
            <a:r>
              <a:rPr dirty="0" sz="1800" spc="-10">
                <a:latin typeface="Times New Roman"/>
                <a:cs typeface="Times New Roman"/>
              </a:rPr>
              <a:t>спиртовой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основе</a:t>
            </a:r>
            <a:r>
              <a:rPr dirty="0" sz="1800" spc="-5">
                <a:latin typeface="Times New Roman"/>
                <a:cs typeface="Times New Roman"/>
              </a:rPr>
              <a:t> (</a:t>
            </a:r>
            <a:r>
              <a:rPr dirty="0" sz="1800" spc="-5" b="1">
                <a:latin typeface="Times New Roman"/>
                <a:cs typeface="Times New Roman"/>
              </a:rPr>
              <a:t>п.3.5.14</a:t>
            </a:r>
            <a:r>
              <a:rPr dirty="0" sz="1800" spc="-5"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4196" y="988885"/>
            <a:ext cx="12103735" cy="2789555"/>
            <a:chOff x="44196" y="988885"/>
            <a:chExt cx="12103735" cy="2789555"/>
          </a:xfrm>
        </p:grpSpPr>
        <p:sp>
          <p:nvSpPr>
            <p:cNvPr id="6" name="object 6"/>
            <p:cNvSpPr/>
            <p:nvPr/>
          </p:nvSpPr>
          <p:spPr>
            <a:xfrm>
              <a:off x="3230879" y="993647"/>
              <a:ext cx="5730240" cy="1263650"/>
            </a:xfrm>
            <a:custGeom>
              <a:avLst/>
              <a:gdLst/>
              <a:ahLst/>
              <a:cxnLst/>
              <a:rect l="l" t="t" r="r" b="b"/>
              <a:pathLst>
                <a:path w="5730240" h="1263650">
                  <a:moveTo>
                    <a:pt x="0" y="1263396"/>
                  </a:moveTo>
                  <a:lnTo>
                    <a:pt x="5730240" y="1263396"/>
                  </a:lnTo>
                  <a:lnTo>
                    <a:pt x="5730240" y="0"/>
                  </a:lnTo>
                  <a:lnTo>
                    <a:pt x="0" y="0"/>
                  </a:lnTo>
                  <a:lnTo>
                    <a:pt x="0" y="1263396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96" y="1004315"/>
              <a:ext cx="3337560" cy="27736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44584" y="1129544"/>
              <a:ext cx="2903220" cy="22263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81755" y="2336291"/>
              <a:ext cx="5995670" cy="966469"/>
            </a:xfrm>
            <a:custGeom>
              <a:avLst/>
              <a:gdLst/>
              <a:ahLst/>
              <a:cxnLst/>
              <a:rect l="l" t="t" r="r" b="b"/>
              <a:pathLst>
                <a:path w="5995670" h="966470">
                  <a:moveTo>
                    <a:pt x="0" y="966215"/>
                  </a:moveTo>
                  <a:lnTo>
                    <a:pt x="5995415" y="966215"/>
                  </a:lnTo>
                  <a:lnTo>
                    <a:pt x="5995415" y="0"/>
                  </a:lnTo>
                  <a:lnTo>
                    <a:pt x="0" y="0"/>
                  </a:lnTo>
                  <a:lnTo>
                    <a:pt x="0" y="966215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726179" y="3474720"/>
            <a:ext cx="6486525" cy="646430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92075" marR="81915">
              <a:lnSpc>
                <a:spcPct val="100000"/>
              </a:lnSpc>
              <a:spcBef>
                <a:spcPts val="305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Введен</a:t>
            </a:r>
            <a:r>
              <a:rPr dirty="0" sz="1800" spc="4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запрет</a:t>
            </a:r>
            <a:r>
              <a:rPr dirty="0" sz="1800" spc="5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5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размещение</a:t>
            </a:r>
            <a:r>
              <a:rPr dirty="0" sz="1800" spc="50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базовых</a:t>
            </a:r>
            <a:r>
              <a:rPr dirty="0" sz="1800" spc="5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станций</a:t>
            </a:r>
            <a:r>
              <a:rPr dirty="0" sz="1800" spc="35" b="1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подвижной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сотовой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связи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</a:t>
            </a:r>
            <a:r>
              <a:rPr dirty="0" sz="1800" b="1">
                <a:latin typeface="Times New Roman"/>
                <a:cs typeface="Times New Roman"/>
              </a:rPr>
              <a:t>п.3.5.3</a:t>
            </a:r>
            <a:r>
              <a:rPr dirty="0" sz="1800">
                <a:latin typeface="Times New Roman"/>
                <a:cs typeface="Times New Roman"/>
              </a:rPr>
              <a:t>.).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30879" y="4218432"/>
            <a:ext cx="6414770" cy="2082164"/>
            <a:chOff x="3230879" y="4218432"/>
            <a:chExt cx="6414770" cy="2082164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0879" y="4218432"/>
              <a:ext cx="2778251" cy="208159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09131" y="4579620"/>
              <a:ext cx="3632200" cy="1477010"/>
            </a:xfrm>
            <a:custGeom>
              <a:avLst/>
              <a:gdLst/>
              <a:ahLst/>
              <a:cxnLst/>
              <a:rect l="l" t="t" r="r" b="b"/>
              <a:pathLst>
                <a:path w="3632200" h="1477010">
                  <a:moveTo>
                    <a:pt x="0" y="1476755"/>
                  </a:moveTo>
                  <a:lnTo>
                    <a:pt x="3631691" y="1476755"/>
                  </a:lnTo>
                  <a:lnTo>
                    <a:pt x="3631691" y="0"/>
                  </a:lnTo>
                  <a:lnTo>
                    <a:pt x="0" y="0"/>
                  </a:lnTo>
                  <a:lnTo>
                    <a:pt x="0" y="1476755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310509" y="997711"/>
            <a:ext cx="5988050" cy="22510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419734">
              <a:lnSpc>
                <a:spcPct val="107000"/>
              </a:lnSpc>
              <a:spcBef>
                <a:spcPts val="105"/>
              </a:spcBef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регламентировано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время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непрерывного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использования </a:t>
            </a:r>
            <a:r>
              <a:rPr dirty="0" sz="1800" spc="-25">
                <a:latin typeface="Times New Roman"/>
                <a:cs typeface="Times New Roman"/>
              </a:rPr>
              <a:t>наушников </a:t>
            </a:r>
            <a:r>
              <a:rPr dirty="0" sz="1800" spc="-5">
                <a:latin typeface="Times New Roman"/>
                <a:cs typeface="Times New Roman"/>
              </a:rPr>
              <a:t>за </a:t>
            </a:r>
            <a:r>
              <a:rPr dirty="0" sz="1800">
                <a:latin typeface="Times New Roman"/>
                <a:cs typeface="Times New Roman"/>
              </a:rPr>
              <a:t>день - </a:t>
            </a:r>
            <a:r>
              <a:rPr dirty="0" sz="1800" spc="-5">
                <a:latin typeface="Times New Roman"/>
                <a:cs typeface="Times New Roman"/>
              </a:rPr>
              <a:t>не более </a:t>
            </a:r>
            <a:r>
              <a:rPr dirty="0" sz="1800">
                <a:latin typeface="Times New Roman"/>
                <a:cs typeface="Times New Roman"/>
              </a:rPr>
              <a:t>часа </a:t>
            </a:r>
            <a:r>
              <a:rPr dirty="0" sz="1800" spc="-5">
                <a:latin typeface="Times New Roman"/>
                <a:cs typeface="Times New Roman"/>
              </a:rPr>
              <a:t>при </a:t>
            </a:r>
            <a:r>
              <a:rPr dirty="0" sz="1800">
                <a:latin typeface="Times New Roman"/>
                <a:cs typeface="Times New Roman"/>
              </a:rPr>
              <a:t> уровне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громкости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более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60%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от</a:t>
            </a:r>
            <a:r>
              <a:rPr dirty="0" sz="1800" spc="-10">
                <a:latin typeface="Times New Roman"/>
                <a:cs typeface="Times New Roman"/>
              </a:rPr>
              <a:t> максимальной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(п.3.5.10).</a:t>
            </a:r>
            <a:endParaRPr sz="1800">
              <a:latin typeface="Times New Roman"/>
              <a:cs typeface="Times New Roman"/>
            </a:endParaRPr>
          </a:p>
          <a:p>
            <a:pPr algn="just" marL="162560" marR="5080">
              <a:lnSpc>
                <a:spcPct val="107200"/>
              </a:lnSpc>
              <a:spcBef>
                <a:spcPts val="1320"/>
              </a:spcBef>
            </a:pPr>
            <a:r>
              <a:rPr dirty="0" sz="1800" spc="-10">
                <a:latin typeface="Times New Roman"/>
                <a:cs typeface="Times New Roman"/>
              </a:rPr>
              <a:t>Предусматривается</a:t>
            </a:r>
            <a:r>
              <a:rPr dirty="0" sz="1800" spc="-5">
                <a:latin typeface="Times New Roman"/>
                <a:cs typeface="Times New Roman"/>
              </a:rPr>
              <a:t> обязательность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сокращения </a:t>
            </a:r>
            <a:r>
              <a:rPr dirty="0" sz="1800" spc="-43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продолжительности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уроков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до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40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минут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при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использовании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электронных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средств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обучения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4501" y="1078026"/>
            <a:ext cx="2066886" cy="161805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100826" y="4606290"/>
            <a:ext cx="34639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Сокращено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 45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минут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до </a:t>
            </a:r>
            <a:r>
              <a:rPr dirty="0" sz="1800">
                <a:latin typeface="Times New Roman"/>
                <a:cs typeface="Times New Roman"/>
              </a:rPr>
              <a:t>20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минут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00826" y="4880609"/>
            <a:ext cx="34613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1781810" algn="l"/>
                <a:tab pos="1858010" algn="l"/>
                <a:tab pos="2814955" algn="l"/>
              </a:tabLst>
            </a:pPr>
            <a:r>
              <a:rPr dirty="0" sz="1800">
                <a:latin typeface="Times New Roman"/>
                <a:cs typeface="Times New Roman"/>
              </a:rPr>
              <a:t>мини</a:t>
            </a:r>
            <a:r>
              <a:rPr dirty="0" sz="1800" spc="-10">
                <a:latin typeface="Times New Roman"/>
                <a:cs typeface="Times New Roman"/>
              </a:rPr>
              <a:t>м</a:t>
            </a:r>
            <a:r>
              <a:rPr dirty="0" sz="1800" spc="15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льн</a:t>
            </a:r>
            <a:r>
              <a:rPr dirty="0" sz="1800" spc="2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е	</a:t>
            </a:r>
            <a:r>
              <a:rPr dirty="0" sz="1800" spc="-5">
                <a:latin typeface="Times New Roman"/>
                <a:cs typeface="Times New Roman"/>
              </a:rPr>
              <a:t>врем</a:t>
            </a:r>
            <a:r>
              <a:rPr dirty="0" sz="1800">
                <a:latin typeface="Times New Roman"/>
                <a:cs typeface="Times New Roman"/>
              </a:rPr>
              <a:t>я	м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ж</a:t>
            </a:r>
            <a:r>
              <a:rPr dirty="0" sz="1800" spc="-20">
                <a:latin typeface="Times New Roman"/>
                <a:cs typeface="Times New Roman"/>
              </a:rPr>
              <a:t>д</a:t>
            </a:r>
            <a:r>
              <a:rPr dirty="0" sz="1800">
                <a:latin typeface="Times New Roman"/>
                <a:cs typeface="Times New Roman"/>
              </a:rPr>
              <a:t>у  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 spc="-7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ч</a:t>
            </a:r>
            <a:r>
              <a:rPr dirty="0" sz="1800" spc="1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л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м		фа</a:t>
            </a:r>
            <a:r>
              <a:rPr dirty="0" sz="1800" spc="-35">
                <a:latin typeface="Times New Roman"/>
                <a:cs typeface="Times New Roman"/>
              </a:rPr>
              <a:t>к</a:t>
            </a:r>
            <a:r>
              <a:rPr dirty="0" sz="1800" spc="-85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л</a:t>
            </a:r>
            <a:r>
              <a:rPr dirty="0" sz="1800" spc="-80">
                <a:latin typeface="Times New Roman"/>
                <a:cs typeface="Times New Roman"/>
              </a:rPr>
              <a:t>ь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 spc="-45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тивных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00826" y="5428894"/>
            <a:ext cx="346329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2174875" algn="l"/>
                <a:tab pos="3327400" algn="l"/>
              </a:tabLst>
            </a:pPr>
            <a:r>
              <a:rPr dirty="0" sz="1800">
                <a:latin typeface="Times New Roman"/>
                <a:cs typeface="Times New Roman"/>
              </a:rPr>
              <a:t>(доп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лнитель</a:t>
            </a:r>
            <a:r>
              <a:rPr dirty="0" sz="1800" spc="5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ых)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>
                <a:latin typeface="Times New Roman"/>
                <a:cs typeface="Times New Roman"/>
              </a:rPr>
              <a:t>зан</a:t>
            </a:r>
            <a:r>
              <a:rPr dirty="0" sz="1800" spc="-10">
                <a:latin typeface="Times New Roman"/>
                <a:cs typeface="Times New Roman"/>
              </a:rPr>
              <a:t>я</a:t>
            </a:r>
            <a:r>
              <a:rPr dirty="0" sz="1800">
                <a:latin typeface="Times New Roman"/>
                <a:cs typeface="Times New Roman"/>
              </a:rPr>
              <a:t>тий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Times New Roman"/>
                <a:cs typeface="Times New Roman"/>
              </a:rPr>
              <a:t>последним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уроком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(п.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3.4.16).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40823" y="4098035"/>
            <a:ext cx="2394204" cy="239420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7045" marR="5080" indent="-174498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334D80"/>
                </a:solidFill>
              </a:rPr>
              <a:t>Раздел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3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25">
                <a:solidFill>
                  <a:srgbClr val="334D80"/>
                </a:solidFill>
              </a:rPr>
              <a:t>«Требования</a:t>
            </a:r>
            <a:r>
              <a:rPr dirty="0" spc="2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в </a:t>
            </a:r>
            <a:r>
              <a:rPr dirty="0" spc="-10">
                <a:solidFill>
                  <a:srgbClr val="334D80"/>
                </a:solidFill>
              </a:rPr>
              <a:t>отношении</a:t>
            </a:r>
            <a:r>
              <a:rPr dirty="0" spc="10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отдельных</a:t>
            </a:r>
            <a:r>
              <a:rPr dirty="0" spc="20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видов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осуществляемой </a:t>
            </a:r>
            <a:r>
              <a:rPr dirty="0" spc="-585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хозяйствующими</a:t>
            </a:r>
            <a:r>
              <a:rPr dirty="0" spc="30">
                <a:solidFill>
                  <a:srgbClr val="334D80"/>
                </a:solidFill>
              </a:rPr>
              <a:t> </a:t>
            </a:r>
            <a:r>
              <a:rPr dirty="0" spc="-15">
                <a:solidFill>
                  <a:srgbClr val="334D80"/>
                </a:solidFill>
              </a:rPr>
              <a:t>субъектами</a:t>
            </a:r>
            <a:r>
              <a:rPr dirty="0" spc="15">
                <a:solidFill>
                  <a:srgbClr val="334D80"/>
                </a:solidFill>
              </a:rPr>
              <a:t> </a:t>
            </a:r>
            <a:r>
              <a:rPr dirty="0" spc="-5">
                <a:solidFill>
                  <a:srgbClr val="334D80"/>
                </a:solidFill>
              </a:rPr>
              <a:t>деятельности»</a:t>
            </a:r>
          </a:p>
        </p:txBody>
      </p:sp>
      <p:sp>
        <p:nvSpPr>
          <p:cNvPr id="3" name="object 3"/>
          <p:cNvSpPr/>
          <p:nvPr/>
        </p:nvSpPr>
        <p:spPr>
          <a:xfrm>
            <a:off x="2406395" y="1537716"/>
            <a:ext cx="7499984" cy="1323340"/>
          </a:xfrm>
          <a:custGeom>
            <a:avLst/>
            <a:gdLst/>
            <a:ahLst/>
            <a:cxnLst/>
            <a:rect l="l" t="t" r="r" b="b"/>
            <a:pathLst>
              <a:path w="7499984" h="1323339">
                <a:moveTo>
                  <a:pt x="0" y="1322831"/>
                </a:moveTo>
                <a:lnTo>
                  <a:pt x="7499604" y="1322831"/>
                </a:lnTo>
                <a:lnTo>
                  <a:pt x="7499604" y="0"/>
                </a:lnTo>
                <a:lnTo>
                  <a:pt x="0" y="0"/>
                </a:lnTo>
                <a:lnTo>
                  <a:pt x="0" y="1322831"/>
                </a:lnTo>
                <a:close/>
              </a:path>
            </a:pathLst>
          </a:custGeom>
          <a:ln w="9143">
            <a:solidFill>
              <a:srgbClr val="C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4592" y="1417193"/>
            <a:ext cx="1557211" cy="17573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6175" y="3699049"/>
            <a:ext cx="2519357" cy="285929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99004" y="3762755"/>
            <a:ext cx="5168265" cy="1324610"/>
          </a:xfrm>
          <a:prstGeom prst="rect">
            <a:avLst/>
          </a:prstGeom>
          <a:ln w="9144">
            <a:solidFill>
              <a:srgbClr val="C00000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algn="just" marL="92075" marR="82550">
              <a:lnSpc>
                <a:spcPct val="100000"/>
              </a:lnSpc>
              <a:spcBef>
                <a:spcPts val="300"/>
              </a:spcBef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Запрещается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пребывание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территории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организации </a:t>
            </a:r>
            <a:r>
              <a:rPr dirty="0" sz="2000">
                <a:latin typeface="Times New Roman"/>
                <a:cs typeface="Times New Roman"/>
              </a:rPr>
              <a:t>(вне специально </a:t>
            </a:r>
            <a:r>
              <a:rPr dirty="0" sz="2000" spc="-5">
                <a:latin typeface="Times New Roman"/>
                <a:cs typeface="Times New Roman"/>
              </a:rPr>
              <a:t>установленных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мест)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посетителей,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том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числе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родителей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(законных </a:t>
            </a:r>
            <a:r>
              <a:rPr dirty="0" sz="2000">
                <a:latin typeface="Times New Roman"/>
                <a:cs typeface="Times New Roman"/>
              </a:rPr>
              <a:t>представителей)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0028" y="1309798"/>
            <a:ext cx="1707836" cy="200318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77392" y="917828"/>
            <a:ext cx="11281410" cy="1890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15" b="1">
                <a:solidFill>
                  <a:srgbClr val="334D80"/>
                </a:solidFill>
                <a:latin typeface="Times New Roman"/>
                <a:cs typeface="Times New Roman"/>
              </a:rPr>
              <a:t>Загородные</a:t>
            </a:r>
            <a:r>
              <a:rPr dirty="0" sz="2100" b="1">
                <a:solidFill>
                  <a:srgbClr val="334D80"/>
                </a:solidFill>
                <a:latin typeface="Times New Roman"/>
                <a:cs typeface="Times New Roman"/>
              </a:rPr>
              <a:t> стационарные</a:t>
            </a:r>
            <a:r>
              <a:rPr dirty="0" sz="21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100" b="1">
                <a:solidFill>
                  <a:srgbClr val="334D80"/>
                </a:solidFill>
                <a:latin typeface="Times New Roman"/>
                <a:cs typeface="Times New Roman"/>
              </a:rPr>
              <a:t>детские</a:t>
            </a:r>
            <a:r>
              <a:rPr dirty="0" sz="2100" spc="3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100" spc="-10" b="1">
                <a:solidFill>
                  <a:srgbClr val="334D80"/>
                </a:solidFill>
                <a:latin typeface="Times New Roman"/>
                <a:cs typeface="Times New Roman"/>
              </a:rPr>
              <a:t>оздоровительные</a:t>
            </a:r>
            <a:r>
              <a:rPr dirty="0" sz="2100" spc="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100" spc="-10" b="1">
                <a:solidFill>
                  <a:srgbClr val="334D80"/>
                </a:solidFill>
                <a:latin typeface="Times New Roman"/>
                <a:cs typeface="Times New Roman"/>
              </a:rPr>
              <a:t>лагеря</a:t>
            </a:r>
            <a:r>
              <a:rPr dirty="0" sz="21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100" b="1">
                <a:solidFill>
                  <a:srgbClr val="334D80"/>
                </a:solidFill>
                <a:latin typeface="Times New Roman"/>
                <a:cs typeface="Times New Roman"/>
              </a:rPr>
              <a:t>с</a:t>
            </a:r>
            <a:r>
              <a:rPr dirty="0" sz="2100" spc="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100" spc="-20" b="1">
                <a:solidFill>
                  <a:srgbClr val="334D80"/>
                </a:solidFill>
                <a:latin typeface="Times New Roman"/>
                <a:cs typeface="Times New Roman"/>
              </a:rPr>
              <a:t>круглосуточным</a:t>
            </a:r>
            <a:r>
              <a:rPr dirty="0" sz="2100" spc="-3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100" spc="-5" b="1">
                <a:solidFill>
                  <a:srgbClr val="334D80"/>
                </a:solidFill>
                <a:latin typeface="Times New Roman"/>
                <a:cs typeface="Times New Roman"/>
              </a:rPr>
              <a:t>пребыванием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00">
              <a:latin typeface="Times New Roman"/>
              <a:cs typeface="Times New Roman"/>
            </a:endParaRPr>
          </a:p>
          <a:p>
            <a:pPr algn="just" marL="1920875" marR="2034539">
              <a:lnSpc>
                <a:spcPct val="100000"/>
              </a:lnSpc>
            </a:pPr>
            <a:r>
              <a:rPr dirty="0" sz="2000" spc="-5">
                <a:solidFill>
                  <a:srgbClr val="C00000"/>
                </a:solidFill>
                <a:latin typeface="Times New Roman"/>
                <a:cs typeface="Times New Roman"/>
              </a:rPr>
              <a:t>Допускается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C00000"/>
                </a:solidFill>
                <a:latin typeface="Times New Roman"/>
                <a:cs typeface="Times New Roman"/>
              </a:rPr>
              <a:t>возможность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осуществление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заезда</a:t>
            </a:r>
            <a:r>
              <a:rPr dirty="0" sz="2000">
                <a:latin typeface="Times New Roman"/>
                <a:cs typeface="Times New Roman"/>
              </a:rPr>
              <a:t> 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2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дня,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предусматривается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проведение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бесконтактной</a:t>
            </a:r>
            <a:r>
              <a:rPr dirty="0" sz="2000" spc="-5">
                <a:latin typeface="Times New Roman"/>
                <a:cs typeface="Times New Roman"/>
              </a:rPr>
              <a:t> термометрии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каждого</a:t>
            </a:r>
            <a:r>
              <a:rPr dirty="0" sz="2000" spc="-10">
                <a:latin typeface="Times New Roman"/>
                <a:cs typeface="Times New Roman"/>
              </a:rPr>
              <a:t> ребенка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сопровождающих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его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взрослых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фиксированием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результатов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журнале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- </a:t>
            </a:r>
            <a:r>
              <a:rPr dirty="0" sz="2000" spc="-15" b="1">
                <a:latin typeface="Times New Roman"/>
                <a:cs typeface="Times New Roman"/>
              </a:rPr>
              <a:t>п.3.11.2</a:t>
            </a:r>
            <a:r>
              <a:rPr dirty="0" sz="2000" spc="-15">
                <a:latin typeface="Times New Roman"/>
                <a:cs typeface="Times New Roman"/>
              </a:rPr>
              <a:t>;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85710" y="3526351"/>
            <a:ext cx="4107815" cy="2937510"/>
            <a:chOff x="7985710" y="3526351"/>
            <a:chExt cx="4107815" cy="293751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5710" y="3526351"/>
              <a:ext cx="4107280" cy="29372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0352" y="3691128"/>
              <a:ext cx="3791711" cy="26212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8491"/>
            <a:ext cx="12192000" cy="5639435"/>
            <a:chOff x="0" y="888491"/>
            <a:chExt cx="12192000" cy="5639435"/>
          </a:xfrm>
        </p:grpSpPr>
        <p:sp>
          <p:nvSpPr>
            <p:cNvPr id="3" name="object 3"/>
            <p:cNvSpPr/>
            <p:nvPr/>
          </p:nvSpPr>
          <p:spPr>
            <a:xfrm>
              <a:off x="7097268" y="4768595"/>
              <a:ext cx="4937760" cy="1754505"/>
            </a:xfrm>
            <a:custGeom>
              <a:avLst/>
              <a:gdLst/>
              <a:ahLst/>
              <a:cxnLst/>
              <a:rect l="l" t="t" r="r" b="b"/>
              <a:pathLst>
                <a:path w="4937759" h="1754504">
                  <a:moveTo>
                    <a:pt x="0" y="1754123"/>
                  </a:moveTo>
                  <a:lnTo>
                    <a:pt x="4937760" y="1754123"/>
                  </a:lnTo>
                  <a:lnTo>
                    <a:pt x="4937760" y="0"/>
                  </a:lnTo>
                  <a:lnTo>
                    <a:pt x="0" y="0"/>
                  </a:lnTo>
                  <a:lnTo>
                    <a:pt x="0" y="1754123"/>
                  </a:lnTo>
                  <a:close/>
                </a:path>
              </a:pathLst>
            </a:custGeom>
            <a:ln w="9143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500883" y="1007363"/>
              <a:ext cx="4715510" cy="1478280"/>
            </a:xfrm>
            <a:custGeom>
              <a:avLst/>
              <a:gdLst/>
              <a:ahLst/>
              <a:cxnLst/>
              <a:rect l="l" t="t" r="r" b="b"/>
              <a:pathLst>
                <a:path w="4715509" h="1478280">
                  <a:moveTo>
                    <a:pt x="0" y="1478279"/>
                  </a:moveTo>
                  <a:lnTo>
                    <a:pt x="4715256" y="1478279"/>
                  </a:lnTo>
                  <a:lnTo>
                    <a:pt x="4715256" y="0"/>
                  </a:lnTo>
                  <a:lnTo>
                    <a:pt x="0" y="0"/>
                  </a:lnTo>
                  <a:lnTo>
                    <a:pt x="0" y="1478279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7045" marR="5080" indent="-174498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334D80"/>
                </a:solidFill>
              </a:rPr>
              <a:t>Раздел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3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25">
                <a:solidFill>
                  <a:srgbClr val="334D80"/>
                </a:solidFill>
              </a:rPr>
              <a:t>«Требования</a:t>
            </a:r>
            <a:r>
              <a:rPr dirty="0" spc="2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в </a:t>
            </a:r>
            <a:r>
              <a:rPr dirty="0" spc="-10">
                <a:solidFill>
                  <a:srgbClr val="334D80"/>
                </a:solidFill>
              </a:rPr>
              <a:t>отношении</a:t>
            </a:r>
            <a:r>
              <a:rPr dirty="0" spc="10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отдельных</a:t>
            </a:r>
            <a:r>
              <a:rPr dirty="0" spc="20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видов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осуществляемой </a:t>
            </a:r>
            <a:r>
              <a:rPr dirty="0" spc="-585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хозяйствующими</a:t>
            </a:r>
            <a:r>
              <a:rPr dirty="0" spc="30">
                <a:solidFill>
                  <a:srgbClr val="334D80"/>
                </a:solidFill>
              </a:rPr>
              <a:t> </a:t>
            </a:r>
            <a:r>
              <a:rPr dirty="0" spc="-15">
                <a:solidFill>
                  <a:srgbClr val="334D80"/>
                </a:solidFill>
              </a:rPr>
              <a:t>субъектами</a:t>
            </a:r>
            <a:r>
              <a:rPr dirty="0" spc="15">
                <a:solidFill>
                  <a:srgbClr val="334D80"/>
                </a:solidFill>
              </a:rPr>
              <a:t> </a:t>
            </a:r>
            <a:r>
              <a:rPr dirty="0" spc="-5">
                <a:solidFill>
                  <a:srgbClr val="334D80"/>
                </a:solidFill>
              </a:rPr>
              <a:t>деятельности»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76896" y="5618784"/>
            <a:ext cx="120713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помещения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-5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жи</a:t>
            </a:r>
            <a:r>
              <a:rPr dirty="0" sz="1800" spc="-2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ания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4702" y="5618784"/>
            <a:ext cx="12433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9400" marR="5080" indent="-266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 spc="4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-15">
                <a:latin typeface="Times New Roman"/>
                <a:cs typeface="Times New Roman"/>
              </a:rPr>
              <a:t>т</a:t>
            </a:r>
            <a:r>
              <a:rPr dirty="0" sz="1800" spc="-4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ян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45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  </a:t>
            </a:r>
            <a:r>
              <a:rPr dirty="0" sz="1800">
                <a:latin typeface="Times New Roman"/>
                <a:cs typeface="Times New Roman"/>
              </a:rPr>
              <a:t>детей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46969" y="5618784"/>
            <a:ext cx="19100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15900">
              <a:lnSpc>
                <a:spcPct val="100000"/>
              </a:lnSpc>
              <a:spcBef>
                <a:spcPts val="100"/>
              </a:spcBef>
              <a:tabLst>
                <a:tab pos="1658620" algn="l"/>
                <a:tab pos="1774189" algn="l"/>
              </a:tabLst>
            </a:pP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бы</a:t>
            </a:r>
            <a:r>
              <a:rPr dirty="0" sz="1800" spc="-2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а</a:t>
            </a:r>
            <a:r>
              <a:rPr dirty="0" sz="1800" spc="-5">
                <a:latin typeface="Times New Roman"/>
                <a:cs typeface="Times New Roman"/>
              </a:rPr>
              <a:t>ни</a:t>
            </a:r>
            <a:r>
              <a:rPr dirty="0" sz="1800">
                <a:latin typeface="Times New Roman"/>
                <a:cs typeface="Times New Roman"/>
              </a:rPr>
              <a:t>я		и  </a:t>
            </a: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-1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борами	</a:t>
            </a:r>
            <a:r>
              <a:rPr dirty="0" sz="1800" spc="-5">
                <a:latin typeface="Times New Roman"/>
                <a:cs typeface="Times New Roman"/>
              </a:rPr>
              <a:t>по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76896" y="6167120"/>
            <a:ext cx="346392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обеззараживанию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воздуха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-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п.3.7.2</a:t>
            </a:r>
            <a:r>
              <a:rPr dirty="0" sz="180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1252" y="906780"/>
            <a:ext cx="11969750" cy="5831205"/>
            <a:chOff x="111252" y="906780"/>
            <a:chExt cx="11969750" cy="583120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8196" y="4768595"/>
              <a:ext cx="1837944" cy="1905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8312" y="4442459"/>
              <a:ext cx="2164080" cy="21640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5307" y="4069080"/>
              <a:ext cx="1303019" cy="25862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443" y="4146803"/>
              <a:ext cx="2590800" cy="25907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0083" y="911352"/>
              <a:ext cx="4550664" cy="357835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252" y="1432560"/>
              <a:ext cx="2919984" cy="25786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97354" y="3576843"/>
              <a:ext cx="831250" cy="83132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14687" y="906780"/>
              <a:ext cx="1395983" cy="179984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91612" y="2639568"/>
              <a:ext cx="4538980" cy="1754505"/>
            </a:xfrm>
            <a:custGeom>
              <a:avLst/>
              <a:gdLst/>
              <a:ahLst/>
              <a:cxnLst/>
              <a:rect l="l" t="t" r="r" b="b"/>
              <a:pathLst>
                <a:path w="4538980" h="1754504">
                  <a:moveTo>
                    <a:pt x="0" y="1754123"/>
                  </a:moveTo>
                  <a:lnTo>
                    <a:pt x="4538472" y="1754123"/>
                  </a:lnTo>
                  <a:lnTo>
                    <a:pt x="4538472" y="0"/>
                  </a:lnTo>
                  <a:lnTo>
                    <a:pt x="0" y="0"/>
                  </a:lnTo>
                  <a:lnTo>
                    <a:pt x="0" y="1754123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2580258" y="1033094"/>
            <a:ext cx="9377680" cy="4611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Для</a:t>
            </a:r>
            <a:r>
              <a:rPr dirty="0" sz="1800" spc="-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334D80"/>
                </a:solidFill>
                <a:latin typeface="Times New Roman"/>
                <a:cs typeface="Times New Roman"/>
              </a:rPr>
              <a:t>палаточных</a:t>
            </a:r>
            <a:r>
              <a:rPr dirty="0" sz="1800" spc="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лагерей:</a:t>
            </a:r>
            <a:endParaRPr sz="1800">
              <a:latin typeface="Times New Roman"/>
              <a:cs typeface="Times New Roman"/>
            </a:endParaRPr>
          </a:p>
          <a:p>
            <a:pPr algn="just" marL="299085" marR="4824730" indent="-28702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Изменены </a:t>
            </a:r>
            <a:r>
              <a:rPr dirty="0" sz="1800" spc="-5">
                <a:latin typeface="Times New Roman"/>
                <a:cs typeface="Times New Roman"/>
              </a:rPr>
              <a:t>требования </a:t>
            </a:r>
            <a:r>
              <a:rPr dirty="0" sz="1800">
                <a:latin typeface="Times New Roman"/>
                <a:cs typeface="Times New Roman"/>
              </a:rPr>
              <a:t>к </a:t>
            </a:r>
            <a:r>
              <a:rPr dirty="0" sz="1800" spc="-20">
                <a:latin typeface="Times New Roman"/>
                <a:cs typeface="Times New Roman"/>
              </a:rPr>
              <a:t>количеству </a:t>
            </a:r>
            <a:r>
              <a:rPr dirty="0" sz="1800" spc="-5">
                <a:latin typeface="Times New Roman"/>
                <a:cs typeface="Times New Roman"/>
              </a:rPr>
              <a:t>детей,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проживающих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палатке,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оно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должно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соответствовать </a:t>
            </a:r>
            <a:r>
              <a:rPr dirty="0" sz="1800" spc="5">
                <a:latin typeface="Times New Roman"/>
                <a:cs typeface="Times New Roman"/>
              </a:rPr>
              <a:t>вместимости, </a:t>
            </a:r>
            <a:r>
              <a:rPr dirty="0" sz="1800" spc="-5">
                <a:latin typeface="Times New Roman"/>
                <a:cs typeface="Times New Roman"/>
              </a:rPr>
              <a:t>указанной </a:t>
            </a:r>
            <a:r>
              <a:rPr dirty="0" sz="1800">
                <a:latin typeface="Times New Roman"/>
                <a:cs typeface="Times New Roman"/>
              </a:rPr>
              <a:t>в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техническом</a:t>
            </a:r>
            <a:r>
              <a:rPr dirty="0" sz="1800" spc="-10">
                <a:latin typeface="Times New Roman"/>
                <a:cs typeface="Times New Roman"/>
              </a:rPr>
              <a:t> паспорте</a:t>
            </a:r>
            <a:r>
              <a:rPr dirty="0" sz="1800" spc="-5">
                <a:latin typeface="Times New Roman"/>
                <a:cs typeface="Times New Roman"/>
              </a:rPr>
              <a:t> палатки.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00000"/>
              </a:buClr>
              <a:buFont typeface="Wingdings"/>
              <a:buChar char=""/>
            </a:pPr>
            <a:endParaRPr sz="1750">
              <a:latin typeface="Times New Roman"/>
              <a:cs typeface="Times New Roman"/>
            </a:endParaRPr>
          </a:p>
          <a:p>
            <a:pPr algn="just" lvl="1" marL="846455" marR="4509770" indent="-342900">
              <a:lnSpc>
                <a:spcPct val="100000"/>
              </a:lnSpc>
              <a:buFont typeface="Wingdings"/>
              <a:buChar char=""/>
              <a:tabLst>
                <a:tab pos="847090" algn="l"/>
                <a:tab pos="2211705" algn="l"/>
                <a:tab pos="3266440" algn="l"/>
                <a:tab pos="3426460" algn="l"/>
              </a:tabLst>
            </a:pP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Пр</a:t>
            </a:r>
            <a:r>
              <a:rPr dirty="0" sz="1800" spc="-25" b="1">
                <a:solidFill>
                  <a:srgbClr val="C00000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д</a:t>
            </a:r>
            <a:r>
              <a:rPr dirty="0" sz="1800" spc="-50" b="1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с</a:t>
            </a:r>
            <a:r>
              <a:rPr dirty="0" sz="1800" spc="-25" b="1">
                <a:solidFill>
                  <a:srgbClr val="C00000"/>
                </a:solidFill>
                <a:latin typeface="Times New Roman"/>
                <a:cs typeface="Times New Roman"/>
              </a:rPr>
              <a:t>м</a:t>
            </a:r>
            <a:r>
              <a:rPr dirty="0" sz="1800" spc="-30" b="1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dirty="0" sz="1800" spc="10" b="1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р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ена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	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о</a:t>
            </a:r>
            <a:r>
              <a:rPr dirty="0" sz="1800" spc="-55" b="1">
                <a:solidFill>
                  <a:srgbClr val="C00000"/>
                </a:solidFill>
                <a:latin typeface="Times New Roman"/>
                <a:cs typeface="Times New Roman"/>
              </a:rPr>
              <a:t>б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я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з</a:t>
            </a:r>
            <a:r>
              <a:rPr dirty="0" sz="1800" spc="-40" b="1">
                <a:solidFill>
                  <a:srgbClr val="C00000"/>
                </a:solidFill>
                <a:latin typeface="Times New Roman"/>
                <a:cs typeface="Times New Roman"/>
              </a:rPr>
              <a:t>а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ел</a:t>
            </a:r>
            <a:r>
              <a:rPr dirty="0" sz="1800" spc="5" b="1">
                <a:solidFill>
                  <a:srgbClr val="C00000"/>
                </a:solidFill>
                <a:latin typeface="Times New Roman"/>
                <a:cs typeface="Times New Roman"/>
              </a:rPr>
              <a:t>ь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ос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C00000"/>
                </a:solidFill>
                <a:latin typeface="Times New Roman"/>
                <a:cs typeface="Times New Roman"/>
              </a:rPr>
              <a:t>ь  </a:t>
            </a:r>
            <a:r>
              <a:rPr dirty="0" sz="1800" spc="-5">
                <a:latin typeface="Times New Roman"/>
                <a:cs typeface="Times New Roman"/>
              </a:rPr>
              <a:t>указания</a:t>
            </a:r>
            <a:r>
              <a:rPr dirty="0" sz="1800">
                <a:latin typeface="Times New Roman"/>
                <a:cs typeface="Times New Roman"/>
              </a:rPr>
              <a:t> в </a:t>
            </a:r>
            <a:r>
              <a:rPr dirty="0" sz="1800" spc="-15">
                <a:latin typeface="Times New Roman"/>
                <a:cs typeface="Times New Roman"/>
              </a:rPr>
              <a:t>договоре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оказание </a:t>
            </a:r>
            <a:r>
              <a:rPr dirty="0" sz="1800">
                <a:latin typeface="Times New Roman"/>
                <a:cs typeface="Times New Roman"/>
              </a:rPr>
              <a:t>услуг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о</a:t>
            </a:r>
            <a:r>
              <a:rPr dirty="0" sz="1800" spc="-20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ды</a:t>
            </a:r>
            <a:r>
              <a:rPr dirty="0" sz="1800" spc="-25">
                <a:latin typeface="Times New Roman"/>
                <a:cs typeface="Times New Roman"/>
              </a:rPr>
              <a:t>х</a:t>
            </a:r>
            <a:r>
              <a:rPr dirty="0" sz="1800">
                <a:latin typeface="Times New Roman"/>
                <a:cs typeface="Times New Roman"/>
              </a:rPr>
              <a:t>а	</a:t>
            </a:r>
            <a:r>
              <a:rPr dirty="0" sz="1800" spc="-20">
                <a:latin typeface="Times New Roman"/>
                <a:cs typeface="Times New Roman"/>
              </a:rPr>
              <a:t>д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ей		</a:t>
            </a:r>
            <a:r>
              <a:rPr dirty="0" sz="1800" spc="-5">
                <a:latin typeface="Times New Roman"/>
                <a:cs typeface="Times New Roman"/>
              </a:rPr>
              <a:t>исп</a:t>
            </a:r>
            <a:r>
              <a:rPr dirty="0" sz="1800" spc="-4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ль</a:t>
            </a:r>
            <a:r>
              <a:rPr dirty="0" sz="1800" spc="-20">
                <a:latin typeface="Times New Roman"/>
                <a:cs typeface="Times New Roman"/>
              </a:rPr>
              <a:t>з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2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ание  </a:t>
            </a:r>
            <a:r>
              <a:rPr dirty="0" sz="1800" spc="-10">
                <a:latin typeface="Times New Roman"/>
                <a:cs typeface="Times New Roman"/>
              </a:rPr>
              <a:t>индивидуального</a:t>
            </a:r>
            <a:r>
              <a:rPr dirty="0" sz="1800" spc="-5">
                <a:latin typeface="Times New Roman"/>
                <a:cs typeface="Times New Roman"/>
              </a:rPr>
              <a:t> спального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10">
                <a:latin typeface="Times New Roman"/>
                <a:cs typeface="Times New Roman"/>
              </a:rPr>
              <a:t>места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использованием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личного</a:t>
            </a:r>
            <a:r>
              <a:rPr dirty="0" sz="1800" spc="-5">
                <a:latin typeface="Times New Roman"/>
                <a:cs typeface="Times New Roman"/>
              </a:rPr>
              <a:t> инвентаря</a:t>
            </a:r>
            <a:r>
              <a:rPr dirty="0" sz="1800">
                <a:latin typeface="Times New Roman"/>
                <a:cs typeface="Times New Roman"/>
              </a:rPr>
              <a:t> -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п.3.13.5.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just" marL="4608830" marR="5080">
              <a:lnSpc>
                <a:spcPct val="100000"/>
              </a:lnSpc>
              <a:spcBef>
                <a:spcPts val="1510"/>
              </a:spcBef>
            </a:pP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Для</a:t>
            </a:r>
            <a:r>
              <a:rPr dirty="0" sz="1800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организаций</a:t>
            </a:r>
            <a:r>
              <a:rPr dirty="0" sz="1800" b="1">
                <a:solidFill>
                  <a:srgbClr val="44536A"/>
                </a:solidFill>
                <a:latin typeface="Times New Roman"/>
                <a:cs typeface="Times New Roman"/>
              </a:rPr>
              <a:t> для</a:t>
            </a:r>
            <a:r>
              <a:rPr dirty="0" sz="1800" spc="5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детей-сирот</a:t>
            </a:r>
            <a:r>
              <a:rPr dirty="0" sz="1800" b="1">
                <a:solidFill>
                  <a:srgbClr val="44536A"/>
                </a:solidFill>
                <a:latin typeface="Times New Roman"/>
                <a:cs typeface="Times New Roman"/>
              </a:rPr>
              <a:t> и</a:t>
            </a:r>
            <a:r>
              <a:rPr dirty="0" sz="1800" spc="5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44536A"/>
                </a:solidFill>
                <a:latin typeface="Times New Roman"/>
                <a:cs typeface="Times New Roman"/>
              </a:rPr>
              <a:t>детей, </a:t>
            </a:r>
            <a:r>
              <a:rPr dirty="0" sz="1800" spc="5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оставшихся</a:t>
            </a:r>
            <a:r>
              <a:rPr dirty="0" sz="1800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44536A"/>
                </a:solidFill>
                <a:latin typeface="Times New Roman"/>
                <a:cs typeface="Times New Roman"/>
              </a:rPr>
              <a:t>без</a:t>
            </a: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44536A"/>
                </a:solidFill>
                <a:latin typeface="Times New Roman"/>
                <a:cs typeface="Times New Roman"/>
              </a:rPr>
              <a:t>попечения</a:t>
            </a: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44536A"/>
                </a:solidFill>
                <a:latin typeface="Times New Roman"/>
                <a:cs typeface="Times New Roman"/>
              </a:rPr>
              <a:t>родителей</a:t>
            </a:r>
            <a:r>
              <a:rPr dirty="0" sz="1800" spc="-5" b="1">
                <a:solidFill>
                  <a:srgbClr val="44536A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–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введено</a:t>
            </a:r>
            <a:r>
              <a:rPr dirty="0" sz="1800" spc="16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новое</a:t>
            </a:r>
            <a:r>
              <a:rPr dirty="0" sz="1800" spc="17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требование</a:t>
            </a:r>
            <a:r>
              <a:rPr dirty="0" sz="1800" spc="1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к</a:t>
            </a:r>
            <a:r>
              <a:rPr dirty="0" sz="1800" spc="15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оборудованию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93957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516" y="6369507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57045" marR="5080" indent="-1744980">
              <a:lnSpc>
                <a:spcPct val="100000"/>
              </a:lnSpc>
              <a:spcBef>
                <a:spcPts val="100"/>
              </a:spcBef>
            </a:pPr>
            <a:r>
              <a:rPr dirty="0" spc="-10">
                <a:solidFill>
                  <a:srgbClr val="334D80"/>
                </a:solidFill>
              </a:rPr>
              <a:t>Раздел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3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25">
                <a:solidFill>
                  <a:srgbClr val="334D80"/>
                </a:solidFill>
              </a:rPr>
              <a:t>«Требования</a:t>
            </a:r>
            <a:r>
              <a:rPr dirty="0" spc="25">
                <a:solidFill>
                  <a:srgbClr val="334D80"/>
                </a:solidFill>
              </a:rPr>
              <a:t> </a:t>
            </a:r>
            <a:r>
              <a:rPr dirty="0">
                <a:solidFill>
                  <a:srgbClr val="334D80"/>
                </a:solidFill>
              </a:rPr>
              <a:t>в </a:t>
            </a:r>
            <a:r>
              <a:rPr dirty="0" spc="-10">
                <a:solidFill>
                  <a:srgbClr val="334D80"/>
                </a:solidFill>
              </a:rPr>
              <a:t>отношении</a:t>
            </a:r>
            <a:r>
              <a:rPr dirty="0" spc="10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отдельных</a:t>
            </a:r>
            <a:r>
              <a:rPr dirty="0" spc="20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видов</a:t>
            </a:r>
            <a:r>
              <a:rPr dirty="0" spc="5">
                <a:solidFill>
                  <a:srgbClr val="334D80"/>
                </a:solidFill>
              </a:rPr>
              <a:t> </a:t>
            </a:r>
            <a:r>
              <a:rPr dirty="0" spc="-10">
                <a:solidFill>
                  <a:srgbClr val="334D80"/>
                </a:solidFill>
              </a:rPr>
              <a:t>осуществляемой </a:t>
            </a:r>
            <a:r>
              <a:rPr dirty="0" spc="-585">
                <a:solidFill>
                  <a:srgbClr val="334D80"/>
                </a:solidFill>
              </a:rPr>
              <a:t> </a:t>
            </a:r>
            <a:r>
              <a:rPr dirty="0" spc="-20">
                <a:solidFill>
                  <a:srgbClr val="334D80"/>
                </a:solidFill>
              </a:rPr>
              <a:t>хозяйствующими</a:t>
            </a:r>
            <a:r>
              <a:rPr dirty="0" spc="30">
                <a:solidFill>
                  <a:srgbClr val="334D80"/>
                </a:solidFill>
              </a:rPr>
              <a:t> </a:t>
            </a:r>
            <a:r>
              <a:rPr dirty="0" spc="-15">
                <a:solidFill>
                  <a:srgbClr val="334D80"/>
                </a:solidFill>
              </a:rPr>
              <a:t>субъектами</a:t>
            </a:r>
            <a:r>
              <a:rPr dirty="0" spc="15">
                <a:solidFill>
                  <a:srgbClr val="334D80"/>
                </a:solidFill>
              </a:rPr>
              <a:t> </a:t>
            </a:r>
            <a:r>
              <a:rPr dirty="0" spc="-5">
                <a:solidFill>
                  <a:srgbClr val="334D80"/>
                </a:solidFill>
              </a:rPr>
              <a:t>деятельности»</a:t>
            </a:r>
          </a:p>
        </p:txBody>
      </p:sp>
      <p:sp>
        <p:nvSpPr>
          <p:cNvPr id="3" name="object 3"/>
          <p:cNvSpPr/>
          <p:nvPr/>
        </p:nvSpPr>
        <p:spPr>
          <a:xfrm>
            <a:off x="2505455" y="1357883"/>
            <a:ext cx="3590925" cy="1754505"/>
          </a:xfrm>
          <a:custGeom>
            <a:avLst/>
            <a:gdLst/>
            <a:ahLst/>
            <a:cxnLst/>
            <a:rect l="l" t="t" r="r" b="b"/>
            <a:pathLst>
              <a:path w="3590925" h="1754505">
                <a:moveTo>
                  <a:pt x="0" y="1754124"/>
                </a:moveTo>
                <a:lnTo>
                  <a:pt x="3590544" y="1754124"/>
                </a:lnTo>
                <a:lnTo>
                  <a:pt x="3590544" y="0"/>
                </a:lnTo>
                <a:lnTo>
                  <a:pt x="0" y="0"/>
                </a:lnTo>
                <a:lnTo>
                  <a:pt x="0" y="1754124"/>
                </a:lnTo>
                <a:close/>
              </a:path>
            </a:pathLst>
          </a:custGeom>
          <a:ln w="9143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583942" y="2206878"/>
            <a:ext cx="34315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4525" algn="l"/>
                <a:tab pos="2021205" algn="l"/>
              </a:tabLst>
            </a:pPr>
            <a:r>
              <a:rPr dirty="0" sz="1800">
                <a:latin typeface="Times New Roman"/>
                <a:cs typeface="Times New Roman"/>
              </a:rPr>
              <a:t>и	</a:t>
            </a:r>
            <a:r>
              <a:rPr dirty="0" sz="1800" spc="-15">
                <a:latin typeface="Times New Roman"/>
                <a:cs typeface="Times New Roman"/>
              </a:rPr>
              <a:t>игрового	</a:t>
            </a:r>
            <a:r>
              <a:rPr dirty="0" sz="1800" spc="-20">
                <a:latin typeface="Times New Roman"/>
                <a:cs typeface="Times New Roman"/>
              </a:rPr>
              <a:t>оборудования,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3942" y="2481453"/>
            <a:ext cx="343281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472565" algn="l"/>
                <a:tab pos="2679700" algn="l"/>
              </a:tabLst>
            </a:pPr>
            <a:r>
              <a:rPr dirty="0" sz="1800">
                <a:latin typeface="Times New Roman"/>
                <a:cs typeface="Times New Roman"/>
              </a:rPr>
              <a:t>организац</a:t>
            </a:r>
            <a:r>
              <a:rPr dirty="0" sz="1800" spc="-1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и	</a:t>
            </a: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 spc="-1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тьево</a:t>
            </a:r>
            <a:r>
              <a:rPr dirty="0" sz="1800" spc="-50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	ре</a:t>
            </a:r>
            <a:r>
              <a:rPr dirty="0" sz="1800" spc="5">
                <a:latin typeface="Times New Roman"/>
                <a:cs typeface="Times New Roman"/>
              </a:rPr>
              <a:t>ж</a:t>
            </a:r>
            <a:r>
              <a:rPr dirty="0" sz="1800" spc="-5">
                <a:latin typeface="Times New Roman"/>
                <a:cs typeface="Times New Roman"/>
              </a:rPr>
              <a:t>и</a:t>
            </a:r>
            <a:r>
              <a:rPr dirty="0" sz="1800" spc="-30">
                <a:latin typeface="Times New Roman"/>
                <a:cs typeface="Times New Roman"/>
              </a:rPr>
              <a:t>м</a:t>
            </a:r>
            <a:r>
              <a:rPr dirty="0" sz="1800">
                <a:latin typeface="Times New Roman"/>
                <a:cs typeface="Times New Roman"/>
              </a:rPr>
              <a:t>а  </a:t>
            </a:r>
            <a:r>
              <a:rPr dirty="0" sz="1800">
                <a:latin typeface="Times New Roman"/>
                <a:cs typeface="Times New Roman"/>
              </a:rPr>
              <a:t>(</a:t>
            </a:r>
            <a:r>
              <a:rPr dirty="0" sz="1800" b="1">
                <a:latin typeface="Times New Roman"/>
                <a:cs typeface="Times New Roman"/>
              </a:rPr>
              <a:t>п.3.3.1</a:t>
            </a:r>
            <a:r>
              <a:rPr dirty="0" sz="1800"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5447" y="3494532"/>
            <a:ext cx="4561840" cy="2862580"/>
          </a:xfrm>
          <a:custGeom>
            <a:avLst/>
            <a:gdLst/>
            <a:ahLst/>
            <a:cxnLst/>
            <a:rect l="l" t="t" r="r" b="b"/>
            <a:pathLst>
              <a:path w="4561840" h="2862579">
                <a:moveTo>
                  <a:pt x="0" y="2862072"/>
                </a:moveTo>
                <a:lnTo>
                  <a:pt x="4561332" y="2862072"/>
                </a:lnTo>
                <a:lnTo>
                  <a:pt x="4561332" y="0"/>
                </a:lnTo>
                <a:lnTo>
                  <a:pt x="0" y="0"/>
                </a:lnTo>
                <a:lnTo>
                  <a:pt x="0" y="2862072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34492" y="3520820"/>
            <a:ext cx="44030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5105" algn="l"/>
                <a:tab pos="3121660" algn="l"/>
              </a:tabLst>
            </a:pPr>
            <a:r>
              <a:rPr dirty="0" sz="1800" spc="-35" b="1">
                <a:solidFill>
                  <a:srgbClr val="334D80"/>
                </a:solidFill>
                <a:latin typeface="Times New Roman"/>
                <a:cs typeface="Times New Roman"/>
              </a:rPr>
              <a:t>Условиям	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временного	размещения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4492" y="3795141"/>
            <a:ext cx="44030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85670" algn="l"/>
                <a:tab pos="3246755" algn="l"/>
                <a:tab pos="4265930" algn="l"/>
              </a:tabLst>
            </a:pP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ор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г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ан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з</a:t>
            </a:r>
            <a:r>
              <a:rPr dirty="0" sz="1800" spc="-55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ва</a:t>
            </a:r>
            <a:r>
              <a:rPr dirty="0" sz="1800" spc="5" b="1">
                <a:solidFill>
                  <a:srgbClr val="334D80"/>
                </a:solidFill>
                <a:latin typeface="Times New Roman"/>
                <a:cs typeface="Times New Roman"/>
              </a:rPr>
              <a:t>нн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ых	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г</a:t>
            </a:r>
            <a:r>
              <a:rPr dirty="0" sz="1800" spc="-35" b="1">
                <a:solidFill>
                  <a:srgbClr val="334D80"/>
                </a:solidFill>
                <a:latin typeface="Times New Roman"/>
                <a:cs typeface="Times New Roman"/>
              </a:rPr>
              <a:t>р</a:t>
            </a:r>
            <a:r>
              <a:rPr dirty="0" sz="1800" spc="10" b="1">
                <a:solidFill>
                  <a:srgbClr val="334D80"/>
                </a:solidFill>
                <a:latin typeface="Times New Roman"/>
                <a:cs typeface="Times New Roman"/>
              </a:rPr>
              <a:t>у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п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п	де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ей	в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492" y="4069460"/>
            <a:ext cx="44030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общежитиях,</a:t>
            </a:r>
            <a:r>
              <a:rPr dirty="0" sz="1800" spc="27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гостиницах,</a:t>
            </a:r>
            <a:r>
              <a:rPr dirty="0" sz="1800" spc="27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турбазах,</a:t>
            </a:r>
            <a:r>
              <a:rPr dirty="0" sz="1800" spc="27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базах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492" y="4343476"/>
            <a:ext cx="440372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0625" algn="l"/>
                <a:tab pos="1676400" algn="l"/>
                <a:tab pos="2368550" algn="l"/>
              </a:tabLst>
            </a:pPr>
            <a:r>
              <a:rPr dirty="0" sz="1800" spc="-15" b="1">
                <a:solidFill>
                  <a:srgbClr val="334D80"/>
                </a:solidFill>
                <a:latin typeface="Times New Roman"/>
                <a:cs typeface="Times New Roman"/>
              </a:rPr>
              <a:t>отдыха</a:t>
            </a:r>
            <a:r>
              <a:rPr dirty="0" sz="1800" spc="-15">
                <a:solidFill>
                  <a:srgbClr val="334D80"/>
                </a:solidFill>
                <a:latin typeface="Times New Roman"/>
                <a:cs typeface="Times New Roman"/>
              </a:rPr>
              <a:t>,	</a:t>
            </a:r>
            <a:r>
              <a:rPr dirty="0" sz="1800">
                <a:latin typeface="Times New Roman"/>
                <a:cs typeface="Times New Roman"/>
              </a:rPr>
              <a:t>в	</a:t>
            </a:r>
            <a:r>
              <a:rPr dirty="0" sz="1800" spc="-40">
                <a:latin typeface="Times New Roman"/>
                <a:cs typeface="Times New Roman"/>
              </a:rPr>
              <a:t>т.ч.	</a:t>
            </a:r>
            <a:r>
              <a:rPr dirty="0" sz="1800" spc="-10">
                <a:latin typeface="Times New Roman"/>
                <a:cs typeface="Times New Roman"/>
              </a:rPr>
              <a:t>предусматривающие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4492" y="4618482"/>
            <a:ext cx="44056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92505" algn="l"/>
                <a:tab pos="1644650" algn="l"/>
                <a:tab pos="2101850" algn="l"/>
                <a:tab pos="2567940" algn="l"/>
                <a:tab pos="3010535" algn="l"/>
                <a:tab pos="3473450" algn="l"/>
                <a:tab pos="4281170" algn="l"/>
              </a:tabLst>
            </a:pP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яз</a:t>
            </a:r>
            <a:r>
              <a:rPr dirty="0" sz="1800" spc="-50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ль</a:t>
            </a:r>
            <a:r>
              <a:rPr dirty="0" sz="1800" spc="-10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spc="45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ь	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30">
                <a:latin typeface="Times New Roman"/>
                <a:cs typeface="Times New Roman"/>
              </a:rPr>
              <a:t>б</a:t>
            </a:r>
            <a:r>
              <a:rPr dirty="0" sz="1800" spc="50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сп</a:t>
            </a:r>
            <a:r>
              <a:rPr dirty="0" sz="1800" spc="-45">
                <a:latin typeface="Times New Roman"/>
                <a:cs typeface="Times New Roman"/>
              </a:rPr>
              <a:t>е</a:t>
            </a:r>
            <a:r>
              <a:rPr dirty="0" sz="1800" spc="-20">
                <a:latin typeface="Times New Roman"/>
                <a:cs typeface="Times New Roman"/>
              </a:rPr>
              <a:t>ч</a:t>
            </a:r>
            <a:r>
              <a:rPr dirty="0" sz="1800">
                <a:latin typeface="Times New Roman"/>
                <a:cs typeface="Times New Roman"/>
              </a:rPr>
              <a:t>ения	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ребо</a:t>
            </a:r>
            <a:r>
              <a:rPr dirty="0" sz="1800" spc="-2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аний	к  </a:t>
            </a:r>
            <a:r>
              <a:rPr dirty="0" sz="1800" spc="-5">
                <a:latin typeface="Times New Roman"/>
                <a:cs typeface="Times New Roman"/>
              </a:rPr>
              <a:t>но</a:t>
            </a:r>
            <a:r>
              <a:rPr dirty="0" sz="1800" spc="-30">
                <a:latin typeface="Times New Roman"/>
                <a:cs typeface="Times New Roman"/>
              </a:rPr>
              <a:t>р</a:t>
            </a:r>
            <a:r>
              <a:rPr dirty="0" sz="1800" spc="-15">
                <a:latin typeface="Times New Roman"/>
                <a:cs typeface="Times New Roman"/>
              </a:rPr>
              <a:t>м</a:t>
            </a:r>
            <a:r>
              <a:rPr dirty="0" sz="1800">
                <a:latin typeface="Times New Roman"/>
                <a:cs typeface="Times New Roman"/>
              </a:rPr>
              <a:t>ам	</a:t>
            </a:r>
            <a:r>
              <a:rPr dirty="0" sz="1800" spc="-5">
                <a:latin typeface="Times New Roman"/>
                <a:cs typeface="Times New Roman"/>
              </a:rPr>
              <a:t>пло</a:t>
            </a:r>
            <a:r>
              <a:rPr dirty="0" sz="1800" spc="-10">
                <a:latin typeface="Times New Roman"/>
                <a:cs typeface="Times New Roman"/>
              </a:rPr>
              <a:t>щ</a:t>
            </a:r>
            <a:r>
              <a:rPr dirty="0" sz="1800">
                <a:latin typeface="Times New Roman"/>
                <a:cs typeface="Times New Roman"/>
              </a:rPr>
              <a:t>ади	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а	</a:t>
            </a:r>
            <a:r>
              <a:rPr dirty="0" sz="1800" spc="-4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дн</a:t>
            </a:r>
            <a:r>
              <a:rPr dirty="0" sz="1800" spc="-15">
                <a:latin typeface="Times New Roman"/>
                <a:cs typeface="Times New Roman"/>
              </a:rPr>
              <a:t>о</a:t>
            </a:r>
            <a:r>
              <a:rPr dirty="0" sz="1800" spc="-40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	</a:t>
            </a:r>
            <a:r>
              <a:rPr dirty="0" sz="1800" spc="-20">
                <a:latin typeface="Times New Roman"/>
                <a:cs typeface="Times New Roman"/>
              </a:rPr>
              <a:t>ч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5">
                <a:latin typeface="Times New Roman"/>
                <a:cs typeface="Times New Roman"/>
              </a:rPr>
              <a:t>л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1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-35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а,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4492" y="5167121"/>
            <a:ext cx="440690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  <a:tabLst>
                <a:tab pos="1597025" algn="l"/>
                <a:tab pos="3004185" algn="l"/>
              </a:tabLst>
            </a:pPr>
            <a:r>
              <a:rPr dirty="0" sz="1800" spc="-5">
                <a:latin typeface="Times New Roman"/>
                <a:cs typeface="Times New Roman"/>
              </a:rPr>
              <a:t>наличию</a:t>
            </a:r>
            <a:r>
              <a:rPr dirty="0" sz="1800">
                <a:latin typeface="Times New Roman"/>
                <a:cs typeface="Times New Roman"/>
              </a:rPr>
              <a:t> условий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соблюдения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правил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личной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гигиены,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организации</a:t>
            </a:r>
            <a:r>
              <a:rPr dirty="0" sz="1800">
                <a:latin typeface="Times New Roman"/>
                <a:cs typeface="Times New Roman"/>
              </a:rPr>
              <a:t> питания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 spc="-1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тьево</a:t>
            </a:r>
            <a:r>
              <a:rPr dirty="0" sz="1800" spc="-50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	р</a:t>
            </a:r>
            <a:r>
              <a:rPr dirty="0" sz="1800" spc="-10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жи</a:t>
            </a:r>
            <a:r>
              <a:rPr dirty="0" sz="1800" spc="-15">
                <a:latin typeface="Times New Roman"/>
                <a:cs typeface="Times New Roman"/>
              </a:rPr>
              <a:t>м</a:t>
            </a:r>
            <a:r>
              <a:rPr dirty="0" sz="1800" spc="-1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,	</a:t>
            </a:r>
            <a:r>
              <a:rPr dirty="0" sz="1800" spc="3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 spc="3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5">
                <a:latin typeface="Times New Roman"/>
                <a:cs typeface="Times New Roman"/>
              </a:rPr>
              <a:t>т</a:t>
            </a:r>
            <a:r>
              <a:rPr dirty="0" sz="1800" spc="-2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енно</a:t>
            </a:r>
            <a:r>
              <a:rPr dirty="0" sz="1800" spc="-45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  </a:t>
            </a:r>
            <a:r>
              <a:rPr dirty="0" sz="1800" spc="5">
                <a:latin typeface="Times New Roman"/>
                <a:cs typeface="Times New Roman"/>
              </a:rPr>
              <a:t>освещения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</a:t>
            </a:r>
            <a:r>
              <a:rPr dirty="0" sz="1800" b="1">
                <a:latin typeface="Times New Roman"/>
                <a:cs typeface="Times New Roman"/>
              </a:rPr>
              <a:t>п.3.15</a:t>
            </a:r>
            <a:r>
              <a:rPr dirty="0" sz="1800">
                <a:latin typeface="Times New Roman"/>
                <a:cs typeface="Times New Roman"/>
              </a:rPr>
              <a:t>).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16152"/>
            <a:ext cx="2773679" cy="2180844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429755" y="1357883"/>
            <a:ext cx="5605780" cy="4525010"/>
          </a:xfrm>
          <a:custGeom>
            <a:avLst/>
            <a:gdLst/>
            <a:ahLst/>
            <a:cxnLst/>
            <a:rect l="l" t="t" r="r" b="b"/>
            <a:pathLst>
              <a:path w="5605780" h="4525010">
                <a:moveTo>
                  <a:pt x="0" y="4524756"/>
                </a:moveTo>
                <a:lnTo>
                  <a:pt x="5605272" y="4524756"/>
                </a:lnTo>
                <a:lnTo>
                  <a:pt x="5605272" y="0"/>
                </a:lnTo>
                <a:lnTo>
                  <a:pt x="0" y="0"/>
                </a:lnTo>
                <a:lnTo>
                  <a:pt x="0" y="4524756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583942" y="766276"/>
            <a:ext cx="6409055" cy="917575"/>
          </a:xfrm>
          <a:prstGeom prst="rect">
            <a:avLst/>
          </a:prstGeom>
        </p:spPr>
        <p:txBody>
          <a:bodyPr wrap="square" lIns="0" tIns="156210" rIns="0" bIns="0" rtlCol="0" vert="horz">
            <a:spAutoFit/>
          </a:bodyPr>
          <a:lstStyle/>
          <a:p>
            <a:pPr marL="339725">
              <a:lnSpc>
                <a:spcPct val="100000"/>
              </a:lnSpc>
              <a:spcBef>
                <a:spcPts val="1230"/>
              </a:spcBef>
            </a:pPr>
            <a:r>
              <a:rPr dirty="0" sz="2400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24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20" b="1">
                <a:solidFill>
                  <a:srgbClr val="0000FF"/>
                </a:solidFill>
                <a:latin typeface="Times New Roman"/>
                <a:cs typeface="Times New Roman"/>
              </a:rPr>
              <a:t>регламентированы</a:t>
            </a:r>
            <a:r>
              <a:rPr dirty="0" sz="2400" spc="3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0000FF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400" spc="3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0000FF"/>
                </a:solidFill>
                <a:latin typeface="Times New Roman"/>
                <a:cs typeface="Times New Roman"/>
              </a:rPr>
              <a:t>к: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  <a:tabLst>
                <a:tab pos="1071245" algn="l"/>
                <a:tab pos="2162810" algn="l"/>
                <a:tab pos="3343910" algn="l"/>
                <a:tab pos="3937635" algn="l"/>
                <a:tab pos="5399405" algn="l"/>
              </a:tabLst>
            </a:pPr>
            <a:r>
              <a:rPr dirty="0" sz="1800" spc="15" b="1">
                <a:solidFill>
                  <a:srgbClr val="334D80"/>
                </a:solidFill>
                <a:latin typeface="Times New Roman"/>
                <a:cs typeface="Times New Roman"/>
              </a:rPr>
              <a:t>Д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е</a:t>
            </a:r>
            <a:r>
              <a:rPr dirty="0" sz="1800" spc="20" b="1">
                <a:solidFill>
                  <a:srgbClr val="334D80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ским	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г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р</a:t>
            </a:r>
            <a:r>
              <a:rPr dirty="0" sz="1800" spc="-45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вы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м	</a:t>
            </a:r>
            <a:r>
              <a:rPr dirty="0" sz="1800" spc="-30" b="1">
                <a:solidFill>
                  <a:srgbClr val="334D80"/>
                </a:solidFill>
                <a:latin typeface="Times New Roman"/>
                <a:cs typeface="Times New Roman"/>
              </a:rPr>
              <a:t>к</a:t>
            </a:r>
            <a:r>
              <a:rPr dirty="0" sz="1800" spc="-4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1800" spc="-50" b="1">
                <a:solidFill>
                  <a:srgbClr val="334D80"/>
                </a:solidFill>
                <a:latin typeface="Times New Roman"/>
                <a:cs typeface="Times New Roman"/>
              </a:rPr>
              <a:t>а</a:t>
            </a:r>
            <a:r>
              <a:rPr dirty="0" sz="1800" spc="10" b="1">
                <a:solidFill>
                  <a:srgbClr val="334D80"/>
                </a:solidFill>
                <a:latin typeface="Times New Roman"/>
                <a:cs typeface="Times New Roman"/>
              </a:rPr>
              <a:t>та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м	</a:t>
            </a:r>
            <a:r>
              <a:rPr dirty="0" sz="1800">
                <a:latin typeface="Times New Roman"/>
                <a:cs typeface="Times New Roman"/>
              </a:rPr>
              <a:t>-	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Пр</a:t>
            </a:r>
            <a:r>
              <a:rPr dirty="0" sz="1800" spc="-5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в</a:t>
            </a:r>
            <a:r>
              <a:rPr dirty="0" sz="1800" spc="-20" b="1">
                <a:solidFill>
                  <a:srgbClr val="334D80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де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ю	</a:t>
            </a:r>
            <a:r>
              <a:rPr dirty="0" sz="1800" spc="-15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ас</a:t>
            </a:r>
            <a:r>
              <a:rPr dirty="0" sz="1800" spc="5" b="1">
                <a:solidFill>
                  <a:srgbClr val="334D80"/>
                </a:solidFill>
                <a:latin typeface="Times New Roman"/>
                <a:cs typeface="Times New Roman"/>
              </a:rPr>
              <a:t>с</a:t>
            </a:r>
            <a:r>
              <a:rPr dirty="0" sz="1800" spc="-5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вых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38666" y="1383919"/>
            <a:ext cx="28174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9720" algn="l"/>
                <a:tab pos="1844039" algn="l"/>
              </a:tabLst>
            </a:pP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мероприятий	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с	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участием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83942" y="1658239"/>
            <a:ext cx="93738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37635" algn="l"/>
              </a:tabLst>
            </a:pPr>
            <a:r>
              <a:rPr dirty="0" sz="1800" spc="-5">
                <a:latin typeface="Times New Roman"/>
                <a:cs typeface="Times New Roman"/>
              </a:rPr>
              <a:t>размещению,</a:t>
            </a:r>
            <a:r>
              <a:rPr dirty="0" sz="1800" spc="5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набору</a:t>
            </a:r>
            <a:r>
              <a:rPr dirty="0" sz="1800" spc="56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помещений,	</a:t>
            </a:r>
            <a:r>
              <a:rPr dirty="0" sz="1800" spc="-5" b="1">
                <a:solidFill>
                  <a:srgbClr val="334D80"/>
                </a:solidFill>
                <a:latin typeface="Times New Roman"/>
                <a:cs typeface="Times New Roman"/>
              </a:rPr>
              <a:t>детей</a:t>
            </a:r>
            <a:r>
              <a:rPr dirty="0" sz="1800" spc="-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1800" spc="-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334D80"/>
                </a:solidFill>
                <a:latin typeface="Times New Roman"/>
                <a:cs typeface="Times New Roman"/>
              </a:rPr>
              <a:t>молодежи: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3937635" algn="l"/>
                <a:tab pos="4282440" algn="l"/>
                <a:tab pos="7875905" algn="l"/>
              </a:tabLst>
            </a:pPr>
            <a:r>
              <a:rPr dirty="0" sz="1800">
                <a:latin typeface="Times New Roman"/>
                <a:cs typeface="Times New Roman"/>
              </a:rPr>
              <a:t>обо</a:t>
            </a:r>
            <a:r>
              <a:rPr dirty="0" sz="1800" spc="-40">
                <a:latin typeface="Times New Roman"/>
                <a:cs typeface="Times New Roman"/>
              </a:rPr>
              <a:t>р</a:t>
            </a:r>
            <a:r>
              <a:rPr dirty="0" sz="1800" spc="-85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до</a:t>
            </a:r>
            <a:r>
              <a:rPr dirty="0" sz="1800" spc="-4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анию,</a:t>
            </a:r>
            <a:r>
              <a:rPr dirty="0" sz="1800" spc="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обраб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т</a:t>
            </a:r>
            <a:r>
              <a:rPr dirty="0" sz="1800" spc="-45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7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иг</a:t>
            </a:r>
            <a:r>
              <a:rPr dirty="0" sz="1800" spc="-35">
                <a:latin typeface="Times New Roman"/>
                <a:cs typeface="Times New Roman"/>
              </a:rPr>
              <a:t>р</a:t>
            </a:r>
            <a:r>
              <a:rPr dirty="0" sz="1800">
                <a:latin typeface="Times New Roman"/>
                <a:cs typeface="Times New Roman"/>
              </a:rPr>
              <a:t>ушек	</a:t>
            </a:r>
            <a:r>
              <a:rPr dirty="0" sz="1800">
                <a:latin typeface="Wingdings"/>
                <a:cs typeface="Wingdings"/>
              </a:rPr>
              <a:t>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5">
                <a:latin typeface="Times New Roman"/>
                <a:cs typeface="Times New Roman"/>
              </a:rPr>
              <a:t>пр</a:t>
            </a:r>
            <a:r>
              <a:rPr dirty="0" sz="1800" spc="-25">
                <a:latin typeface="Times New Roman"/>
                <a:cs typeface="Times New Roman"/>
              </a:rPr>
              <a:t>е</a:t>
            </a:r>
            <a:r>
              <a:rPr dirty="0" sz="1800" spc="-20">
                <a:latin typeface="Times New Roman"/>
                <a:cs typeface="Times New Roman"/>
              </a:rPr>
              <a:t>д</a:t>
            </a:r>
            <a:r>
              <a:rPr dirty="0" sz="1800" spc="10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-10">
                <a:latin typeface="Times New Roman"/>
                <a:cs typeface="Times New Roman"/>
              </a:rPr>
              <a:t>м</a:t>
            </a:r>
            <a:r>
              <a:rPr dirty="0" sz="1800" spc="-60">
                <a:latin typeface="Times New Roman"/>
                <a:cs typeface="Times New Roman"/>
              </a:rPr>
              <a:t>а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ри</a:t>
            </a:r>
            <a:r>
              <a:rPr dirty="0" sz="1800" spc="-30">
                <a:latin typeface="Times New Roman"/>
                <a:cs typeface="Times New Roman"/>
              </a:rPr>
              <a:t>в</a:t>
            </a:r>
            <a:r>
              <a:rPr dirty="0" sz="1800" spc="-1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30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ся	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spc="-55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яз</a:t>
            </a:r>
            <a:r>
              <a:rPr dirty="0" sz="1800" spc="-50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ль</a:t>
            </a:r>
            <a:r>
              <a:rPr dirty="0" sz="1800" spc="-10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spc="45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dirty="0" sz="1800" spc="5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00FF"/>
                </a:solidFill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09384" y="2206878"/>
            <a:ext cx="544893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9085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информирования органов Роспотребнадзора </a:t>
            </a:r>
            <a:r>
              <a:rPr dirty="0" sz="1800">
                <a:latin typeface="Times New Roman"/>
                <a:cs typeface="Times New Roman"/>
              </a:rPr>
              <a:t>(в </a:t>
            </a:r>
            <a:r>
              <a:rPr dirty="0" sz="1800" spc="-5">
                <a:latin typeface="Times New Roman"/>
                <a:cs typeface="Times New Roman"/>
              </a:rPr>
              <a:t>срок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 </a:t>
            </a:r>
            <a:r>
              <a:rPr dirty="0" sz="1800" spc="-10">
                <a:latin typeface="Times New Roman"/>
                <a:cs typeface="Times New Roman"/>
              </a:rPr>
              <a:t>позднее чем </a:t>
            </a:r>
            <a:r>
              <a:rPr dirty="0" sz="1800" spc="-5">
                <a:latin typeface="Times New Roman"/>
                <a:cs typeface="Times New Roman"/>
              </a:rPr>
              <a:t>за </a:t>
            </a:r>
            <a:r>
              <a:rPr dirty="0" sz="1800">
                <a:latin typeface="Times New Roman"/>
                <a:cs typeface="Times New Roman"/>
              </a:rPr>
              <a:t>1 </a:t>
            </a:r>
            <a:r>
              <a:rPr dirty="0" sz="1800" spc="10">
                <a:latin typeface="Times New Roman"/>
                <a:cs typeface="Times New Roman"/>
              </a:rPr>
              <a:t>месяц </a:t>
            </a:r>
            <a:r>
              <a:rPr dirty="0" sz="1800" spc="-5">
                <a:latin typeface="Times New Roman"/>
                <a:cs typeface="Times New Roman"/>
              </a:rPr>
              <a:t>до </a:t>
            </a:r>
            <a:r>
              <a:rPr dirty="0" sz="1800" spc="-15">
                <a:latin typeface="Times New Roman"/>
                <a:cs typeface="Times New Roman"/>
              </a:rPr>
              <a:t>начала </a:t>
            </a:r>
            <a:r>
              <a:rPr dirty="0" sz="1800" spc="-5">
                <a:latin typeface="Times New Roman"/>
                <a:cs typeface="Times New Roman"/>
              </a:rPr>
              <a:t>мероприятия) </a:t>
            </a:r>
            <a:r>
              <a:rPr dirty="0" sz="1800">
                <a:latin typeface="Times New Roman"/>
                <a:cs typeface="Times New Roman"/>
              </a:rPr>
              <a:t>о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планируемых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сроках </a:t>
            </a:r>
            <a:r>
              <a:rPr dirty="0" sz="1800" spc="-10">
                <a:latin typeface="Times New Roman"/>
                <a:cs typeface="Times New Roman"/>
              </a:rPr>
              <a:t>проведения </a:t>
            </a:r>
            <a:r>
              <a:rPr dirty="0" sz="1800">
                <a:latin typeface="Times New Roman"/>
                <a:cs typeface="Times New Roman"/>
              </a:rPr>
              <a:t>мероприятия,</a:t>
            </a:r>
            <a:endParaRPr sz="1800">
              <a:latin typeface="Times New Roman"/>
              <a:cs typeface="Times New Roman"/>
            </a:endParaRPr>
          </a:p>
          <a:p>
            <a:pPr algn="just"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количестве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участников,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8890" y="3304413"/>
            <a:ext cx="1788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8305" algn="l"/>
              </a:tabLst>
            </a:pPr>
            <a:r>
              <a:rPr dirty="0" sz="1800" spc="-5">
                <a:latin typeface="Times New Roman"/>
                <a:cs typeface="Times New Roman"/>
              </a:rPr>
              <a:t>до	</a:t>
            </a:r>
            <a:r>
              <a:rPr dirty="0" sz="1800" spc="-15">
                <a:latin typeface="Times New Roman"/>
                <a:cs typeface="Times New Roman"/>
              </a:rPr>
              <a:t>планируемого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9384" y="3304413"/>
            <a:ext cx="351917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  <a:tab pos="1359535" algn="l"/>
                <a:tab pos="2406650" algn="l"/>
              </a:tabLst>
            </a:pPr>
            <a:r>
              <a:rPr dirty="0" sz="1800" spc="10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с</a:t>
            </a:r>
            <a:r>
              <a:rPr dirty="0" sz="1800" spc="5">
                <a:latin typeface="Times New Roman"/>
                <a:cs typeface="Times New Roman"/>
              </a:rPr>
              <a:t>л</a:t>
            </a:r>
            <a:r>
              <a:rPr dirty="0" sz="1800" spc="-15">
                <a:latin typeface="Times New Roman"/>
                <a:cs typeface="Times New Roman"/>
              </a:rPr>
              <a:t>о</a:t>
            </a:r>
            <a:r>
              <a:rPr dirty="0" sz="1800" spc="-5">
                <a:latin typeface="Times New Roman"/>
                <a:cs typeface="Times New Roman"/>
              </a:rPr>
              <a:t>вия</a:t>
            </a:r>
            <a:r>
              <a:rPr dirty="0" sz="1800">
                <a:latin typeface="Times New Roman"/>
                <a:cs typeface="Times New Roman"/>
              </a:rPr>
              <a:t>х	д</a:t>
            </a:r>
            <a:r>
              <a:rPr dirty="0" sz="1800" spc="40">
                <a:latin typeface="Times New Roman"/>
                <a:cs typeface="Times New Roman"/>
              </a:rPr>
              <a:t>о</a:t>
            </a:r>
            <a:r>
              <a:rPr dirty="0" sz="1800" spc="-10">
                <a:latin typeface="Times New Roman"/>
                <a:cs typeface="Times New Roman"/>
              </a:rPr>
              <a:t>с</a:t>
            </a:r>
            <a:r>
              <a:rPr dirty="0" sz="1800" spc="1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а</a:t>
            </a:r>
            <a:r>
              <a:rPr dirty="0" sz="1800" spc="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ки	</a:t>
            </a:r>
            <a:r>
              <a:rPr dirty="0" sz="1800" spc="10">
                <a:latin typeface="Times New Roman"/>
                <a:cs typeface="Times New Roman"/>
              </a:rPr>
              <a:t>у</a:t>
            </a:r>
            <a:r>
              <a:rPr dirty="0" sz="1800" spc="-10">
                <a:latin typeface="Times New Roman"/>
                <a:cs typeface="Times New Roman"/>
              </a:rPr>
              <a:t>ч</a:t>
            </a:r>
            <a:r>
              <a:rPr dirty="0" sz="1800">
                <a:latin typeface="Times New Roman"/>
                <a:cs typeface="Times New Roman"/>
              </a:rPr>
              <a:t>астни</a:t>
            </a:r>
            <a:r>
              <a:rPr dirty="0" sz="1800" spc="-100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ов</a:t>
            </a:r>
            <a:endParaRPr sz="1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dirty="0" sz="1800" spc="15">
                <a:latin typeface="Times New Roman"/>
                <a:cs typeface="Times New Roman"/>
              </a:rPr>
              <a:t>места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проведения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мероприятия,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>
                <a:latin typeface="Times New Roman"/>
                <a:cs typeface="Times New Roman"/>
              </a:rPr>
              <a:t>условиях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проживания,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организации </a:t>
            </a:r>
            <a:r>
              <a:rPr dirty="0" sz="1800" spc="-10">
                <a:latin typeface="Times New Roman"/>
                <a:cs typeface="Times New Roman"/>
              </a:rPr>
              <a:t>питьевого </a:t>
            </a:r>
            <a:r>
              <a:rPr dirty="0" sz="1800" spc="-5">
                <a:latin typeface="Times New Roman"/>
                <a:cs typeface="Times New Roman"/>
              </a:rPr>
              <a:t>режима,</a:t>
            </a:r>
            <a:endParaRPr sz="18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1800" spc="-5">
                <a:latin typeface="Times New Roman"/>
                <a:cs typeface="Times New Roman"/>
              </a:rPr>
              <a:t>организации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питания,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9384" y="4676394"/>
            <a:ext cx="544830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9085" marR="5080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  <a:tab pos="1746885" algn="l"/>
                <a:tab pos="3665854" algn="l"/>
              </a:tabLst>
            </a:pPr>
            <a:r>
              <a:rPr dirty="0" sz="1800">
                <a:latin typeface="Times New Roman"/>
                <a:cs typeface="Times New Roman"/>
              </a:rPr>
              <a:t>сро</a:t>
            </a:r>
            <a:r>
              <a:rPr dirty="0" sz="1800" spc="-20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ах	</a:t>
            </a:r>
            <a:r>
              <a:rPr dirty="0" sz="1800" spc="-5">
                <a:latin typeface="Times New Roman"/>
                <a:cs typeface="Times New Roman"/>
              </a:rPr>
              <a:t>про</a:t>
            </a:r>
            <a:r>
              <a:rPr dirty="0" sz="1800" spc="-15">
                <a:latin typeface="Times New Roman"/>
                <a:cs typeface="Times New Roman"/>
              </a:rPr>
              <a:t>в</a:t>
            </a:r>
            <a:r>
              <a:rPr dirty="0" sz="1800" spc="-20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ден</a:t>
            </a:r>
            <a:r>
              <a:rPr dirty="0" sz="1800" spc="-5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я	дер</a:t>
            </a:r>
            <a:r>
              <a:rPr dirty="0" sz="1800" spc="-55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тизацион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ых,  </a:t>
            </a:r>
            <a:r>
              <a:rPr dirty="0" sz="1800">
                <a:latin typeface="Times New Roman"/>
                <a:cs typeface="Times New Roman"/>
              </a:rPr>
              <a:t>дезинсекционных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мероприятий,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противоклещевых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обработках </a:t>
            </a:r>
            <a:r>
              <a:rPr dirty="0" sz="1800" spc="-10">
                <a:latin typeface="Times New Roman"/>
                <a:cs typeface="Times New Roman"/>
              </a:rPr>
              <a:t>(в </a:t>
            </a:r>
            <a:r>
              <a:rPr dirty="0" sz="1800" spc="-5">
                <a:latin typeface="Times New Roman"/>
                <a:cs typeface="Times New Roman"/>
              </a:rPr>
              <a:t>случае</a:t>
            </a:r>
            <a:r>
              <a:rPr dirty="0" sz="1800" spc="440">
                <a:latin typeface="Times New Roman"/>
                <a:cs typeface="Times New Roman"/>
              </a:rPr>
              <a:t> </a:t>
            </a:r>
            <a:r>
              <a:rPr dirty="0" sz="1800" spc="10">
                <a:latin typeface="Times New Roman"/>
                <a:cs typeface="Times New Roman"/>
              </a:rPr>
              <a:t>если </a:t>
            </a:r>
            <a:r>
              <a:rPr dirty="0" sz="1800" spc="-5">
                <a:latin typeface="Times New Roman"/>
                <a:cs typeface="Times New Roman"/>
              </a:rPr>
              <a:t>мероприятие </a:t>
            </a:r>
            <a:r>
              <a:rPr dirty="0" sz="1800" spc="-10">
                <a:latin typeface="Times New Roman"/>
                <a:cs typeface="Times New Roman"/>
              </a:rPr>
              <a:t>проводится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теплое </a:t>
            </a:r>
            <a:r>
              <a:rPr dirty="0" sz="1800" spc="-5">
                <a:latin typeface="Times New Roman"/>
                <a:cs typeface="Times New Roman"/>
              </a:rPr>
              <a:t>время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года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природных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условиях).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9644" y="3717034"/>
            <a:ext cx="2522220" cy="309371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6993381" y="6281420"/>
            <a:ext cx="4959350" cy="3543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  <a:p>
            <a:pPr marL="4112895">
              <a:lnSpc>
                <a:spcPts val="1295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547" y="4735067"/>
            <a:ext cx="2055876" cy="161543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8491"/>
            <a:ext cx="12192000" cy="2548890"/>
            <a:chOff x="0" y="888491"/>
            <a:chExt cx="12192000" cy="2548890"/>
          </a:xfrm>
        </p:grpSpPr>
        <p:sp>
          <p:nvSpPr>
            <p:cNvPr id="3" name="object 3"/>
            <p:cNvSpPr/>
            <p:nvPr/>
          </p:nvSpPr>
          <p:spPr>
            <a:xfrm>
              <a:off x="1109472" y="1966086"/>
              <a:ext cx="9900920" cy="429895"/>
            </a:xfrm>
            <a:custGeom>
              <a:avLst/>
              <a:gdLst/>
              <a:ahLst/>
              <a:cxnLst/>
              <a:rect l="l" t="t" r="r" b="b"/>
              <a:pathLst>
                <a:path w="9900920" h="429894">
                  <a:moveTo>
                    <a:pt x="4949952" y="429640"/>
                  </a:moveTo>
                  <a:lnTo>
                    <a:pt x="4949952" y="214884"/>
                  </a:lnTo>
                  <a:lnTo>
                    <a:pt x="9900412" y="214884"/>
                  </a:lnTo>
                  <a:lnTo>
                    <a:pt x="9900412" y="0"/>
                  </a:lnTo>
                </a:path>
                <a:path w="9900920" h="429894">
                  <a:moveTo>
                    <a:pt x="4949952" y="429640"/>
                  </a:moveTo>
                  <a:lnTo>
                    <a:pt x="4949952" y="214884"/>
                  </a:lnTo>
                  <a:lnTo>
                    <a:pt x="7425182" y="214884"/>
                  </a:lnTo>
                  <a:lnTo>
                    <a:pt x="7425182" y="0"/>
                  </a:lnTo>
                </a:path>
                <a:path w="9900920" h="429894">
                  <a:moveTo>
                    <a:pt x="4949952" y="429640"/>
                  </a:moveTo>
                  <a:lnTo>
                    <a:pt x="4949952" y="0"/>
                  </a:lnTo>
                </a:path>
                <a:path w="9900920" h="429894">
                  <a:moveTo>
                    <a:pt x="4950206" y="429640"/>
                  </a:moveTo>
                  <a:lnTo>
                    <a:pt x="4950206" y="214884"/>
                  </a:lnTo>
                  <a:lnTo>
                    <a:pt x="2474976" y="214884"/>
                  </a:lnTo>
                  <a:lnTo>
                    <a:pt x="2474976" y="0"/>
                  </a:lnTo>
                </a:path>
                <a:path w="9900920" h="429894">
                  <a:moveTo>
                    <a:pt x="4950460" y="429640"/>
                  </a:moveTo>
                  <a:lnTo>
                    <a:pt x="4950460" y="214884"/>
                  </a:lnTo>
                  <a:lnTo>
                    <a:pt x="0" y="214884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1679" y="2409431"/>
              <a:ext cx="8094726" cy="10279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6" y="940295"/>
              <a:ext cx="2052066" cy="1027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8795" y="940295"/>
              <a:ext cx="2050542" cy="10279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3771" y="940295"/>
              <a:ext cx="2050542" cy="102795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777364" marR="5080" indent="-1483360">
              <a:lnSpc>
                <a:spcPct val="105800"/>
              </a:lnSpc>
              <a:spcBef>
                <a:spcPts val="95"/>
              </a:spcBef>
            </a:pPr>
            <a:r>
              <a:rPr dirty="0" spc="-45"/>
              <a:t>РЕГЛАМЕНТАЦИЯ</a:t>
            </a:r>
            <a:r>
              <a:rPr dirty="0"/>
              <a:t> </a:t>
            </a:r>
            <a:r>
              <a:rPr dirty="0" spc="-25"/>
              <a:t>ТРЕБОВАНИЙ</a:t>
            </a:r>
            <a:r>
              <a:rPr dirty="0"/>
              <a:t> К</a:t>
            </a:r>
            <a:r>
              <a:rPr dirty="0" spc="5"/>
              <a:t> </a:t>
            </a:r>
            <a:r>
              <a:rPr dirty="0" spc="-30"/>
              <a:t>ОРГАНИЗАЦИИ</a:t>
            </a:r>
            <a:r>
              <a:rPr dirty="0" spc="-35"/>
              <a:t> </a:t>
            </a:r>
            <a:r>
              <a:rPr dirty="0" spc="-20"/>
              <a:t>ПИТАНИЯ</a:t>
            </a:r>
            <a:r>
              <a:rPr dirty="0" spc="-5"/>
              <a:t> </a:t>
            </a:r>
            <a:r>
              <a:rPr dirty="0"/>
              <a:t>В </a:t>
            </a:r>
            <a:r>
              <a:rPr dirty="0" spc="-585"/>
              <a:t> </a:t>
            </a:r>
            <a:r>
              <a:rPr dirty="0" spc="-25"/>
              <a:t>ОРГАНИЗАЦИЯХ </a:t>
            </a:r>
            <a:r>
              <a:rPr dirty="0"/>
              <a:t>ДЛЯ</a:t>
            </a:r>
            <a:r>
              <a:rPr dirty="0" spc="-5"/>
              <a:t> ДЕТЕЙ</a:t>
            </a:r>
            <a:r>
              <a:rPr dirty="0"/>
              <a:t> И</a:t>
            </a:r>
            <a:r>
              <a:rPr dirty="0" spc="-15"/>
              <a:t> </a:t>
            </a:r>
            <a:r>
              <a:rPr dirty="0" spc="-30"/>
              <a:t>МОЛОДЕЖИ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72795" y="1266189"/>
            <a:ext cx="623189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611120" algn="l"/>
                <a:tab pos="4556125" algn="l"/>
              </a:tabLst>
            </a:pPr>
            <a:r>
              <a:rPr dirty="0" sz="2000">
                <a:latin typeface="Times New Roman"/>
                <a:cs typeface="Times New Roman"/>
              </a:rPr>
              <a:t>НACCP	меню	режим</a:t>
            </a:r>
            <a:r>
              <a:rPr dirty="0" sz="2000" spc="-7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питания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8747" y="940295"/>
            <a:ext cx="2050542" cy="105995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66126" y="854709"/>
            <a:ext cx="134112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химич</a:t>
            </a:r>
            <a:r>
              <a:rPr dirty="0" sz="2000" spc="45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ск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89342" y="1129030"/>
            <a:ext cx="1694814" cy="88011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ctr" marL="12065" marR="5080" indent="-1905">
              <a:lnSpc>
                <a:spcPts val="2160"/>
              </a:lnSpc>
              <a:spcBef>
                <a:spcPts val="375"/>
              </a:spcBef>
            </a:pPr>
            <a:r>
              <a:rPr dirty="0" sz="2000" spc="10">
                <a:latin typeface="Times New Roman"/>
                <a:cs typeface="Times New Roman"/>
              </a:rPr>
              <a:t>состав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натуральные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нормы</a:t>
            </a:r>
            <a:r>
              <a:rPr dirty="0" sz="2000" spc="-8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питания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83723" y="940295"/>
            <a:ext cx="2050542" cy="102795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0289540" y="1129030"/>
            <a:ext cx="144272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требования</a:t>
            </a:r>
            <a:r>
              <a:rPr dirty="0" sz="2000" spc="-8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к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25531" y="1403350"/>
            <a:ext cx="15716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Times New Roman"/>
                <a:cs typeface="Times New Roman"/>
              </a:rPr>
              <a:t>документации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6673" y="3421367"/>
            <a:ext cx="10985500" cy="1221105"/>
            <a:chOff x="566673" y="3421367"/>
            <a:chExt cx="10985500" cy="1221105"/>
          </a:xfrm>
        </p:grpSpPr>
        <p:sp>
          <p:nvSpPr>
            <p:cNvPr id="17" name="object 17"/>
            <p:cNvSpPr/>
            <p:nvPr/>
          </p:nvSpPr>
          <p:spPr>
            <a:xfrm>
              <a:off x="6059423" y="4280915"/>
              <a:ext cx="5486400" cy="355600"/>
            </a:xfrm>
            <a:custGeom>
              <a:avLst/>
              <a:gdLst/>
              <a:ahLst/>
              <a:cxnLst/>
              <a:rect l="l" t="t" r="r" b="b"/>
              <a:pathLst>
                <a:path w="5486400" h="355600">
                  <a:moveTo>
                    <a:pt x="0" y="0"/>
                  </a:moveTo>
                  <a:lnTo>
                    <a:pt x="0" y="177545"/>
                  </a:lnTo>
                  <a:lnTo>
                    <a:pt x="5486400" y="177545"/>
                  </a:lnTo>
                  <a:lnTo>
                    <a:pt x="5486400" y="355091"/>
                  </a:lnTo>
                </a:path>
                <a:path w="5486400" h="355600">
                  <a:moveTo>
                    <a:pt x="0" y="0"/>
                  </a:moveTo>
                  <a:lnTo>
                    <a:pt x="0" y="177545"/>
                  </a:lnTo>
                  <a:lnTo>
                    <a:pt x="4267200" y="177545"/>
                  </a:lnTo>
                  <a:lnTo>
                    <a:pt x="4267200" y="355091"/>
                  </a:lnTo>
                </a:path>
                <a:path w="5486400" h="355600">
                  <a:moveTo>
                    <a:pt x="0" y="0"/>
                  </a:moveTo>
                  <a:lnTo>
                    <a:pt x="0" y="177545"/>
                  </a:lnTo>
                  <a:lnTo>
                    <a:pt x="3048000" y="177545"/>
                  </a:lnTo>
                  <a:lnTo>
                    <a:pt x="3048000" y="355091"/>
                  </a:lnTo>
                </a:path>
                <a:path w="5486400" h="355600">
                  <a:moveTo>
                    <a:pt x="0" y="0"/>
                  </a:moveTo>
                  <a:lnTo>
                    <a:pt x="0" y="177545"/>
                  </a:lnTo>
                  <a:lnTo>
                    <a:pt x="1828800" y="177545"/>
                  </a:lnTo>
                  <a:lnTo>
                    <a:pt x="1828800" y="355091"/>
                  </a:lnTo>
                </a:path>
                <a:path w="5486400" h="355600">
                  <a:moveTo>
                    <a:pt x="0" y="0"/>
                  </a:moveTo>
                  <a:lnTo>
                    <a:pt x="0" y="177545"/>
                  </a:lnTo>
                  <a:lnTo>
                    <a:pt x="609600" y="177545"/>
                  </a:lnTo>
                  <a:lnTo>
                    <a:pt x="609600" y="355091"/>
                  </a:lnTo>
                </a:path>
              </a:pathLst>
            </a:custGeom>
            <a:ln w="12192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230623" y="4280915"/>
              <a:ext cx="1828800" cy="355600"/>
            </a:xfrm>
            <a:custGeom>
              <a:avLst/>
              <a:gdLst/>
              <a:ahLst/>
              <a:cxnLst/>
              <a:rect l="l" t="t" r="r" b="b"/>
              <a:pathLst>
                <a:path w="1828800" h="355600">
                  <a:moveTo>
                    <a:pt x="1828800" y="0"/>
                  </a:moveTo>
                  <a:lnTo>
                    <a:pt x="1828800" y="177545"/>
                  </a:lnTo>
                  <a:lnTo>
                    <a:pt x="1219200" y="177545"/>
                  </a:lnTo>
                  <a:lnTo>
                    <a:pt x="1219200" y="355091"/>
                  </a:lnTo>
                </a:path>
                <a:path w="1828800" h="355600">
                  <a:moveTo>
                    <a:pt x="1828800" y="0"/>
                  </a:moveTo>
                  <a:lnTo>
                    <a:pt x="1828800" y="177545"/>
                  </a:lnTo>
                  <a:lnTo>
                    <a:pt x="0" y="177545"/>
                  </a:lnTo>
                  <a:lnTo>
                    <a:pt x="0" y="355091"/>
                  </a:lnTo>
                </a:path>
              </a:pathLst>
            </a:custGeom>
            <a:ln w="12192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792223" y="4280915"/>
              <a:ext cx="4267200" cy="355600"/>
            </a:xfrm>
            <a:custGeom>
              <a:avLst/>
              <a:gdLst/>
              <a:ahLst/>
              <a:cxnLst/>
              <a:rect l="l" t="t" r="r" b="b"/>
              <a:pathLst>
                <a:path w="4267200" h="355600">
                  <a:moveTo>
                    <a:pt x="4267200" y="0"/>
                  </a:moveTo>
                  <a:lnTo>
                    <a:pt x="4267200" y="177545"/>
                  </a:lnTo>
                  <a:lnTo>
                    <a:pt x="1219200" y="177545"/>
                  </a:lnTo>
                  <a:lnTo>
                    <a:pt x="1219200" y="355091"/>
                  </a:lnTo>
                </a:path>
                <a:path w="4267200" h="355600">
                  <a:moveTo>
                    <a:pt x="4267200" y="0"/>
                  </a:moveTo>
                  <a:lnTo>
                    <a:pt x="4267200" y="177545"/>
                  </a:lnTo>
                  <a:lnTo>
                    <a:pt x="0" y="177545"/>
                  </a:lnTo>
                  <a:lnTo>
                    <a:pt x="0" y="355091"/>
                  </a:lnTo>
                </a:path>
              </a:pathLst>
            </a:custGeom>
            <a:ln w="12192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573023" y="4280915"/>
              <a:ext cx="5486400" cy="355600"/>
            </a:xfrm>
            <a:custGeom>
              <a:avLst/>
              <a:gdLst/>
              <a:ahLst/>
              <a:cxnLst/>
              <a:rect l="l" t="t" r="r" b="b"/>
              <a:pathLst>
                <a:path w="5486400" h="355600">
                  <a:moveTo>
                    <a:pt x="5486400" y="0"/>
                  </a:moveTo>
                  <a:lnTo>
                    <a:pt x="5486400" y="177545"/>
                  </a:lnTo>
                  <a:lnTo>
                    <a:pt x="0" y="177545"/>
                  </a:lnTo>
                  <a:lnTo>
                    <a:pt x="0" y="355091"/>
                  </a:lnTo>
                </a:path>
              </a:pathLst>
            </a:custGeom>
            <a:ln w="12192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10156" y="3421367"/>
              <a:ext cx="8096250" cy="89993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146554" y="2599182"/>
            <a:ext cx="7827009" cy="169037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ctr" marL="12065" marR="5080">
              <a:lnSpc>
                <a:spcPts val="2160"/>
              </a:lnSpc>
              <a:spcBef>
                <a:spcPts val="375"/>
              </a:spcBef>
            </a:pPr>
            <a:r>
              <a:rPr dirty="0" sz="2000" spc="-5">
                <a:latin typeface="Times New Roman"/>
                <a:cs typeface="Times New Roman"/>
              </a:rPr>
              <a:t>СанПиН </a:t>
            </a:r>
            <a:r>
              <a:rPr dirty="0" sz="2000">
                <a:latin typeface="Times New Roman"/>
                <a:cs typeface="Times New Roman"/>
              </a:rPr>
              <a:t>2.3/2.4.3590-20 «Санитарно-эпидемиологические требования к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организации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общественного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питания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населения»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algn="ctr" marL="114935" marR="108585" indent="-1905">
              <a:lnSpc>
                <a:spcPts val="2160"/>
              </a:lnSpc>
              <a:spcBef>
                <a:spcPts val="5"/>
              </a:spcBef>
            </a:pPr>
            <a:r>
              <a:rPr dirty="0" sz="2000">
                <a:latin typeface="Times New Roman"/>
                <a:cs typeface="Times New Roman"/>
              </a:rPr>
              <a:t>СП 2.4.3648-20 «Санитарно-эпидемиологические требования к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организациям </a:t>
            </a:r>
            <a:r>
              <a:rPr dirty="0" sz="2000" spc="5">
                <a:latin typeface="Times New Roman"/>
                <a:cs typeface="Times New Roman"/>
              </a:rPr>
              <a:t>воспитания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-10">
                <a:latin typeface="Times New Roman"/>
                <a:cs typeface="Times New Roman"/>
              </a:rPr>
              <a:t>обучения, отдыха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-5">
                <a:latin typeface="Times New Roman"/>
                <a:cs typeface="Times New Roman"/>
              </a:rPr>
              <a:t>оздоровления </a:t>
            </a:r>
            <a:r>
              <a:rPr dirty="0" sz="2000">
                <a:latin typeface="Times New Roman"/>
                <a:cs typeface="Times New Roman"/>
              </a:rPr>
              <a:t>детей и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молодежи»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0772" y="4632959"/>
            <a:ext cx="11953875" cy="1784350"/>
            <a:chOff x="80772" y="4632959"/>
            <a:chExt cx="11953875" cy="178435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772" y="4632959"/>
              <a:ext cx="980706" cy="178384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9972" y="4632959"/>
              <a:ext cx="980706" cy="178384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19172" y="4632959"/>
              <a:ext cx="980694" cy="17838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38372" y="4632959"/>
              <a:ext cx="980706" cy="17838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7572" y="4632959"/>
              <a:ext cx="980706" cy="178384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6772" y="4632959"/>
              <a:ext cx="1037094" cy="17838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5972" y="4632959"/>
              <a:ext cx="980706" cy="178384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15172" y="4632959"/>
              <a:ext cx="980706" cy="178384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34372" y="4632959"/>
              <a:ext cx="980694" cy="178384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53572" y="4632959"/>
              <a:ext cx="980706" cy="1783842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1248162" y="4652671"/>
            <a:ext cx="581660" cy="1750695"/>
          </a:xfrm>
          <a:prstGeom prst="rect">
            <a:avLst/>
          </a:prstGeom>
        </p:spPr>
        <p:txBody>
          <a:bodyPr wrap="square" lIns="0" tIns="19685" rIns="0" bIns="0" rtlCol="0" vert="vert270">
            <a:spAutoFit/>
          </a:bodyPr>
          <a:lstStyle/>
          <a:p>
            <a:pPr marL="196850" marR="5080" indent="-184785">
              <a:lnSpc>
                <a:spcPts val="2160"/>
              </a:lnSpc>
              <a:spcBef>
                <a:spcPts val="155"/>
              </a:spcBef>
            </a:pPr>
            <a:r>
              <a:rPr dirty="0" sz="2000" spc="-5">
                <a:latin typeface="Times New Roman"/>
                <a:cs typeface="Times New Roman"/>
              </a:rPr>
              <a:t>пр</a:t>
            </a:r>
            <a:r>
              <a:rPr dirty="0" sz="2000" spc="5">
                <a:latin typeface="Times New Roman"/>
                <a:cs typeface="Times New Roman"/>
              </a:rPr>
              <a:t>о</a:t>
            </a:r>
            <a:r>
              <a:rPr dirty="0" sz="2000" spc="-5">
                <a:latin typeface="Times New Roman"/>
                <a:cs typeface="Times New Roman"/>
              </a:rPr>
              <a:t>из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-5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дст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енн  </a:t>
            </a:r>
            <a:r>
              <a:rPr dirty="0" sz="2000">
                <a:latin typeface="Times New Roman"/>
                <a:cs typeface="Times New Roman"/>
              </a:rPr>
              <a:t>ый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контроль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5343" y="4632959"/>
            <a:ext cx="980706" cy="1783842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277750" y="4889580"/>
            <a:ext cx="581660" cy="1275715"/>
          </a:xfrm>
          <a:prstGeom prst="rect">
            <a:avLst/>
          </a:prstGeom>
        </p:spPr>
        <p:txBody>
          <a:bodyPr wrap="square" lIns="0" tIns="19685" rIns="0" bIns="0" rtlCol="0" vert="vert270">
            <a:spAutoFit/>
          </a:bodyPr>
          <a:lstStyle/>
          <a:p>
            <a:pPr marL="12700" marR="5080" indent="307340">
              <a:lnSpc>
                <a:spcPts val="2160"/>
              </a:lnSpc>
              <a:spcBef>
                <a:spcPts val="155"/>
              </a:spcBef>
            </a:pPr>
            <a:r>
              <a:rPr dirty="0" sz="2000" spc="-5">
                <a:latin typeface="Times New Roman"/>
                <a:cs typeface="Times New Roman"/>
              </a:rPr>
              <a:t>набор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-3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мещен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й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304544" y="4632959"/>
            <a:ext cx="980706" cy="1783842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634135" y="4919831"/>
            <a:ext cx="307340" cy="12153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285"/>
              </a:lnSpc>
            </a:pPr>
            <a:r>
              <a:rPr dirty="0" sz="2000" spc="5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сн</a:t>
            </a:r>
            <a:r>
              <a:rPr dirty="0" sz="2000" spc="-1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щение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23744" y="4632959"/>
            <a:ext cx="980694" cy="1783842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2579269" y="4705458"/>
            <a:ext cx="855980" cy="1645920"/>
          </a:xfrm>
          <a:prstGeom prst="rect">
            <a:avLst/>
          </a:prstGeom>
        </p:spPr>
        <p:txBody>
          <a:bodyPr wrap="square" lIns="0" tIns="19685" rIns="0" bIns="0" rtlCol="0" vert="vert270">
            <a:spAutoFit/>
          </a:bodyPr>
          <a:lstStyle/>
          <a:p>
            <a:pPr algn="just" marL="40005" marR="5080" indent="-27940">
              <a:lnSpc>
                <a:spcPts val="2160"/>
              </a:lnSpc>
              <a:spcBef>
                <a:spcPts val="155"/>
              </a:spcBef>
            </a:pPr>
            <a:r>
              <a:rPr dirty="0" sz="2000" spc="5">
                <a:latin typeface="Times New Roman"/>
                <a:cs typeface="Times New Roman"/>
              </a:rPr>
              <a:t>естественная</a:t>
            </a:r>
            <a:r>
              <a:rPr dirty="0" sz="2000" spc="-6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искусственная </a:t>
            </a:r>
            <a:r>
              <a:rPr dirty="0" sz="2000" spc="-49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освещенность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42944" y="4632959"/>
            <a:ext cx="980706" cy="1783842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3798469" y="4687060"/>
            <a:ext cx="855980" cy="1682750"/>
          </a:xfrm>
          <a:prstGeom prst="rect">
            <a:avLst/>
          </a:prstGeom>
        </p:spPr>
        <p:txBody>
          <a:bodyPr wrap="square" lIns="0" tIns="19685" rIns="0" bIns="0" rtlCol="0" vert="vert270">
            <a:spAutoFit/>
          </a:bodyPr>
          <a:lstStyle/>
          <a:p>
            <a:pPr marL="773430" marR="5080" indent="-761365">
              <a:lnSpc>
                <a:spcPts val="2160"/>
              </a:lnSpc>
              <a:spcBef>
                <a:spcPts val="155"/>
              </a:spcBef>
            </a:pP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-5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д</a:t>
            </a:r>
            <a:r>
              <a:rPr dirty="0" sz="2000" spc="5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сн</a:t>
            </a:r>
            <a:r>
              <a:rPr dirty="0" sz="2000" spc="-10">
                <a:latin typeface="Times New Roman"/>
                <a:cs typeface="Times New Roman"/>
              </a:rPr>
              <a:t>а</a:t>
            </a:r>
            <a:r>
              <a:rPr dirty="0" sz="2000" spc="-50">
                <a:latin typeface="Times New Roman"/>
                <a:cs typeface="Times New Roman"/>
              </a:rPr>
              <a:t>б</a:t>
            </a:r>
            <a:r>
              <a:rPr dirty="0" sz="2000" spc="-30">
                <a:latin typeface="Times New Roman"/>
                <a:cs typeface="Times New Roman"/>
              </a:rPr>
              <a:t>ж</a:t>
            </a:r>
            <a:r>
              <a:rPr dirty="0" sz="2000">
                <a:latin typeface="Times New Roman"/>
                <a:cs typeface="Times New Roman"/>
              </a:rPr>
              <a:t>ен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е  </a:t>
            </a:r>
            <a:r>
              <a:rPr dirty="0" sz="2000">
                <a:latin typeface="Times New Roman"/>
                <a:cs typeface="Times New Roman"/>
              </a:rPr>
              <a:t>и</a:t>
            </a:r>
            <a:endParaRPr sz="2000">
              <a:latin typeface="Times New Roman"/>
              <a:cs typeface="Times New Roman"/>
            </a:endParaRPr>
          </a:p>
          <a:p>
            <a:pPr marL="48895">
              <a:lnSpc>
                <a:spcPts val="2130"/>
              </a:lnSpc>
            </a:pPr>
            <a:r>
              <a:rPr dirty="0" sz="2000" spc="-10">
                <a:latin typeface="Times New Roman"/>
                <a:cs typeface="Times New Roman"/>
              </a:rPr>
              <a:t>канализование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962144" y="4632959"/>
            <a:ext cx="980706" cy="1783842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5292370" y="4795373"/>
            <a:ext cx="307340" cy="146621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285"/>
              </a:lnSpc>
            </a:pPr>
            <a:r>
              <a:rPr dirty="0" sz="2000">
                <a:latin typeface="Times New Roman"/>
                <a:cs typeface="Times New Roman"/>
              </a:rPr>
              <a:t>микр</a:t>
            </a:r>
            <a:r>
              <a:rPr dirty="0" sz="2000" spc="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кл</a:t>
            </a:r>
            <a:r>
              <a:rPr dirty="0" sz="2000" spc="-10">
                <a:latin typeface="Times New Roman"/>
                <a:cs typeface="Times New Roman"/>
              </a:rPr>
              <a:t>им</a:t>
            </a:r>
            <a:r>
              <a:rPr dirty="0" sz="2000" spc="-5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т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81344" y="4632959"/>
            <a:ext cx="1037094" cy="1783842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6100090" y="4727252"/>
            <a:ext cx="1130935" cy="1602740"/>
          </a:xfrm>
          <a:prstGeom prst="rect">
            <a:avLst/>
          </a:prstGeom>
        </p:spPr>
        <p:txBody>
          <a:bodyPr wrap="square" lIns="0" tIns="15875" rIns="0" bIns="0" rtlCol="0" vert="vert270">
            <a:spAutoFit/>
          </a:bodyPr>
          <a:lstStyle/>
          <a:p>
            <a:pPr algn="ctr" marL="12065" marR="5080" indent="635">
              <a:lnSpc>
                <a:spcPct val="90000"/>
              </a:lnSpc>
              <a:spcBef>
                <a:spcPts val="125"/>
              </a:spcBef>
            </a:pPr>
            <a:r>
              <a:rPr dirty="0" sz="2000" spc="-5">
                <a:latin typeface="Times New Roman"/>
                <a:cs typeface="Times New Roman"/>
              </a:rPr>
              <a:t>медицинские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осмотры </a:t>
            </a:r>
            <a:r>
              <a:rPr dirty="0" sz="2000">
                <a:latin typeface="Times New Roman"/>
                <a:cs typeface="Times New Roman"/>
              </a:rPr>
              <a:t>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г</a:t>
            </a:r>
            <a:r>
              <a:rPr dirty="0" sz="2000" spc="-15">
                <a:latin typeface="Times New Roman"/>
                <a:cs typeface="Times New Roman"/>
              </a:rPr>
              <a:t>и</a:t>
            </a:r>
            <a:r>
              <a:rPr dirty="0" sz="2000" spc="-5">
                <a:latin typeface="Times New Roman"/>
                <a:cs typeface="Times New Roman"/>
              </a:rPr>
              <a:t>г</a:t>
            </a:r>
            <a:r>
              <a:rPr dirty="0" sz="2000" spc="-15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ен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ч</a:t>
            </a:r>
            <a:r>
              <a:rPr dirty="0" sz="2000" spc="4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100">
                <a:latin typeface="Times New Roman"/>
                <a:cs typeface="Times New Roman"/>
              </a:rPr>
              <a:t>к</a:t>
            </a:r>
            <a:r>
              <a:rPr dirty="0" sz="2000" spc="2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е  </a:t>
            </a:r>
            <a:r>
              <a:rPr dirty="0" sz="2000" spc="-10">
                <a:latin typeface="Times New Roman"/>
                <a:cs typeface="Times New Roman"/>
              </a:rPr>
              <a:t>обучение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00543" y="4632959"/>
            <a:ext cx="980706" cy="1783842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7731024" y="4927392"/>
            <a:ext cx="307340" cy="120142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285"/>
              </a:lnSpc>
            </a:pPr>
            <a:r>
              <a:rPr dirty="0" sz="2000" spc="-5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тт</a:t>
            </a:r>
            <a:r>
              <a:rPr dirty="0" sz="2000" spc="4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2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ац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49" name="object 4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19743" y="4632959"/>
            <a:ext cx="980706" cy="1783842"/>
          </a:xfrm>
          <a:prstGeom prst="rect">
            <a:avLst/>
          </a:prstGeom>
        </p:spPr>
      </p:pic>
      <p:sp>
        <p:nvSpPr>
          <p:cNvPr id="50" name="object 50"/>
          <p:cNvSpPr txBox="1"/>
          <p:nvPr/>
        </p:nvSpPr>
        <p:spPr>
          <a:xfrm>
            <a:off x="8676158" y="4843443"/>
            <a:ext cx="855980" cy="1370965"/>
          </a:xfrm>
          <a:prstGeom prst="rect">
            <a:avLst/>
          </a:prstGeom>
        </p:spPr>
        <p:txBody>
          <a:bodyPr wrap="square" lIns="0" tIns="19685" rIns="0" bIns="0" rtlCol="0" vert="vert270">
            <a:spAutoFit/>
          </a:bodyPr>
          <a:lstStyle/>
          <a:p>
            <a:pPr algn="just" marL="83820" marR="5080" indent="-71755">
              <a:lnSpc>
                <a:spcPts val="2160"/>
              </a:lnSpc>
              <a:spcBef>
                <a:spcPts val="155"/>
              </a:spcBef>
            </a:pP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10">
                <a:latin typeface="Times New Roman"/>
                <a:cs typeface="Times New Roman"/>
              </a:rPr>
              <a:t>р</a:t>
            </a:r>
            <a:r>
              <a:rPr dirty="0" sz="2000" spc="-5">
                <a:latin typeface="Times New Roman"/>
                <a:cs typeface="Times New Roman"/>
              </a:rPr>
              <a:t>г</a:t>
            </a:r>
            <a:r>
              <a:rPr dirty="0" sz="2000" spc="-10">
                <a:latin typeface="Times New Roman"/>
                <a:cs typeface="Times New Roman"/>
              </a:rPr>
              <a:t>а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зац</a:t>
            </a:r>
            <a:r>
              <a:rPr dirty="0" sz="2000" spc="-15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  </a:t>
            </a:r>
            <a:r>
              <a:rPr dirty="0" sz="2000">
                <a:latin typeface="Times New Roman"/>
                <a:cs typeface="Times New Roman"/>
              </a:rPr>
              <a:t>питания </a:t>
            </a:r>
            <a:r>
              <a:rPr dirty="0" sz="2000" spc="-5">
                <a:latin typeface="Times New Roman"/>
                <a:cs typeface="Times New Roman"/>
              </a:rPr>
              <a:t>на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экзаменах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51" name="object 5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838943" y="4632959"/>
            <a:ext cx="980694" cy="1783842"/>
          </a:xfrm>
          <a:prstGeom prst="rect">
            <a:avLst/>
          </a:prstGeom>
        </p:spPr>
      </p:pic>
      <p:sp>
        <p:nvSpPr>
          <p:cNvPr id="52" name="object 52"/>
          <p:cNvSpPr txBox="1"/>
          <p:nvPr/>
        </p:nvSpPr>
        <p:spPr>
          <a:xfrm>
            <a:off x="9895358" y="4885499"/>
            <a:ext cx="855980" cy="1285875"/>
          </a:xfrm>
          <a:prstGeom prst="rect">
            <a:avLst/>
          </a:prstGeom>
        </p:spPr>
        <p:txBody>
          <a:bodyPr wrap="square" lIns="0" tIns="19685" rIns="0" bIns="0" rtlCol="0" vert="vert270">
            <a:spAutoFit/>
          </a:bodyPr>
          <a:lstStyle/>
          <a:p>
            <a:pPr algn="ctr" marL="12700" marR="5080" indent="635">
              <a:lnSpc>
                <a:spcPts val="2160"/>
              </a:lnSpc>
              <a:spcBef>
                <a:spcPts val="155"/>
              </a:spcBef>
            </a:pPr>
            <a:r>
              <a:rPr dirty="0" sz="2000">
                <a:latin typeface="Times New Roman"/>
                <a:cs typeface="Times New Roman"/>
              </a:rPr>
              <a:t>порядок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контроля</a:t>
            </a:r>
            <a:r>
              <a:rPr dirty="0" sz="2000" spc="-8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питанием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95656" y="2606039"/>
            <a:ext cx="11677015" cy="1614170"/>
            <a:chOff x="295656" y="2606039"/>
            <a:chExt cx="11677015" cy="1614170"/>
          </a:xfrm>
        </p:grpSpPr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5656" y="2606039"/>
              <a:ext cx="1374647" cy="161391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51811" y="3170367"/>
              <a:ext cx="1620291" cy="757412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880846"/>
            <a:ext cx="12192000" cy="5842000"/>
            <a:chOff x="0" y="880846"/>
            <a:chExt cx="12192000" cy="5842000"/>
          </a:xfrm>
        </p:grpSpPr>
        <p:sp>
          <p:nvSpPr>
            <p:cNvPr id="6" name="object 6"/>
            <p:cNvSpPr/>
            <p:nvPr/>
          </p:nvSpPr>
          <p:spPr>
            <a:xfrm>
              <a:off x="0" y="888492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2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0846"/>
              <a:ext cx="4329683" cy="58414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52" y="1072896"/>
              <a:ext cx="4040124" cy="547115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525317" y="64007"/>
            <a:ext cx="10399395" cy="787400"/>
            <a:chOff x="1525317" y="64007"/>
            <a:chExt cx="10399395" cy="7874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317" y="282406"/>
              <a:ext cx="3841654" cy="3457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32831" y="64007"/>
              <a:ext cx="585977" cy="7871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1704" y="64007"/>
              <a:ext cx="6672833" cy="787146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507616" y="162001"/>
            <a:ext cx="101873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Особенности</a:t>
            </a:r>
            <a:r>
              <a:rPr dirty="0" sz="2800" spc="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санитарно-эпидемиологических</a:t>
            </a:r>
            <a:r>
              <a:rPr dirty="0" sz="2800" spc="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правил</a:t>
            </a:r>
            <a:r>
              <a:rPr dirty="0" sz="2800">
                <a:solidFill>
                  <a:srgbClr val="334D80"/>
                </a:solidFill>
              </a:rPr>
              <a:t> 2020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40">
                <a:solidFill>
                  <a:srgbClr val="334D80"/>
                </a:solidFill>
              </a:rPr>
              <a:t>года</a:t>
            </a:r>
            <a:endParaRPr sz="2800"/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5447" y="7620"/>
            <a:ext cx="795527" cy="89153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4474464" y="1129283"/>
            <a:ext cx="7200900" cy="5424170"/>
          </a:xfrm>
          <a:custGeom>
            <a:avLst/>
            <a:gdLst/>
            <a:ahLst/>
            <a:cxnLst/>
            <a:rect l="l" t="t" r="r" b="b"/>
            <a:pathLst>
              <a:path w="7200900" h="5424170">
                <a:moveTo>
                  <a:pt x="152400" y="1126236"/>
                </a:moveTo>
                <a:lnTo>
                  <a:pt x="5481828" y="1126236"/>
                </a:lnTo>
                <a:lnTo>
                  <a:pt x="5481828" y="0"/>
                </a:lnTo>
                <a:lnTo>
                  <a:pt x="152400" y="0"/>
                </a:lnTo>
                <a:lnTo>
                  <a:pt x="152400" y="1126236"/>
                </a:lnTo>
                <a:close/>
              </a:path>
              <a:path w="7200900" h="5424170">
                <a:moveTo>
                  <a:pt x="0" y="5423916"/>
                </a:moveTo>
                <a:lnTo>
                  <a:pt x="7200900" y="5423916"/>
                </a:lnTo>
                <a:lnTo>
                  <a:pt x="7200900" y="1330452"/>
                </a:lnTo>
                <a:lnTo>
                  <a:pt x="0" y="1330452"/>
                </a:lnTo>
                <a:lnTo>
                  <a:pt x="0" y="5423916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553203" y="1126420"/>
            <a:ext cx="5325110" cy="1689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64465" marR="5080">
              <a:lnSpc>
                <a:spcPct val="114999"/>
              </a:lnSpc>
              <a:spcBef>
                <a:spcPts val="100"/>
              </a:spcBef>
            </a:pP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Документ разработан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в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рамках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реализации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задач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 регуляторной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гильотины,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введен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в </a:t>
            </a:r>
            <a:r>
              <a:rPr dirty="0" sz="20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действие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с 01.01.2021.</a:t>
            </a:r>
            <a:r>
              <a:rPr dirty="0" sz="2000" spc="-4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на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срок</a:t>
            </a:r>
            <a:r>
              <a:rPr dirty="0" sz="20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до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01.01.2027</a:t>
            </a:r>
            <a:r>
              <a:rPr dirty="0" sz="2000" spc="-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14" b="1">
                <a:solidFill>
                  <a:srgbClr val="C00000"/>
                </a:solidFill>
                <a:latin typeface="Times New Roman"/>
                <a:cs typeface="Times New Roman"/>
              </a:rPr>
              <a:t>г.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20" b="1">
                <a:solidFill>
                  <a:srgbClr val="C00000"/>
                </a:solidFill>
                <a:latin typeface="Times New Roman"/>
                <a:cs typeface="Times New Roman"/>
              </a:rPr>
              <a:t>САНИТАРНЫЕ</a:t>
            </a:r>
            <a:r>
              <a:rPr dirty="0" sz="2000" spc="-6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35" b="1">
                <a:solidFill>
                  <a:srgbClr val="C00000"/>
                </a:solidFill>
                <a:latin typeface="Times New Roman"/>
                <a:cs typeface="Times New Roman"/>
              </a:rPr>
              <a:t>ПРАВИЛА: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53203" y="2788996"/>
            <a:ext cx="468503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855344" algn="l"/>
                <a:tab pos="2484755" algn="l"/>
              </a:tabLst>
            </a:pP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НЕ	</a:t>
            </a:r>
            <a:r>
              <a:rPr dirty="0" sz="2000" spc="-45" b="1">
                <a:solidFill>
                  <a:srgbClr val="C00000"/>
                </a:solidFill>
                <a:latin typeface="Times New Roman"/>
                <a:cs typeface="Times New Roman"/>
              </a:rPr>
              <a:t>СОДЕРЖАТ	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рекомендательных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401682" y="2788996"/>
            <a:ext cx="219837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47725" algn="l"/>
                <a:tab pos="1403985" algn="l"/>
              </a:tabLst>
            </a:pP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334D80"/>
                </a:solidFill>
                <a:latin typeface="Times New Roman"/>
                <a:cs typeface="Times New Roman"/>
              </a:rPr>
              <a:t>р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,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	</a:t>
            </a:r>
            <a:r>
              <a:rPr dirty="0" sz="2000" spc="20" b="1">
                <a:solidFill>
                  <a:srgbClr val="334D80"/>
                </a:solidFill>
                <a:latin typeface="Times New Roman"/>
                <a:cs typeface="Times New Roman"/>
              </a:rPr>
              <a:t>вс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	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35" b="1">
                <a:solidFill>
                  <a:srgbClr val="334D80"/>
                </a:solidFill>
                <a:latin typeface="Times New Roman"/>
                <a:cs typeface="Times New Roman"/>
              </a:rPr>
              <a:t>р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ы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839715" y="3094482"/>
            <a:ext cx="410717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носят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25" b="1">
                <a:solidFill>
                  <a:srgbClr val="C00000"/>
                </a:solidFill>
                <a:latin typeface="Times New Roman"/>
                <a:cs typeface="Times New Roman"/>
              </a:rPr>
              <a:t>ОБЯЗАТЕЛЬНЫЙ</a:t>
            </a:r>
            <a:r>
              <a:rPr dirty="0" sz="2000" spc="-3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характер;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53203" y="3399282"/>
            <a:ext cx="372364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1057910" algn="l"/>
                <a:tab pos="2827655" algn="l"/>
              </a:tabLst>
            </a:pP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п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	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40" b="1">
                <a:solidFill>
                  <a:srgbClr val="334D80"/>
                </a:solidFill>
                <a:latin typeface="Times New Roman"/>
                <a:cs typeface="Times New Roman"/>
              </a:rPr>
              <a:t>т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ел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ь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но</a:t>
            </a:r>
            <a:r>
              <a:rPr dirty="0" sz="2000" spc="-45" b="1">
                <a:solidFill>
                  <a:srgbClr val="334D80"/>
                </a:solidFill>
                <a:latin typeface="Times New Roman"/>
                <a:cs typeface="Times New Roman"/>
              </a:rPr>
              <a:t>р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ам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92639" y="3399282"/>
            <a:ext cx="140652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ДОПУСКИ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18321" y="3399282"/>
            <a:ext cx="161607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314960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указаны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вар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spc="-45" b="1">
                <a:solidFill>
                  <a:srgbClr val="334D80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т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ив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334D80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201782" y="3704082"/>
            <a:ext cx="13976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0520" algn="l"/>
              </a:tabLst>
            </a:pPr>
            <a:r>
              <a:rPr dirty="0" cap="small" sz="2000" spc="-9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spc="-90" b="1">
                <a:solidFill>
                  <a:srgbClr val="334D80"/>
                </a:solidFill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а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spc="-35" b="1">
                <a:solidFill>
                  <a:srgbClr val="334D80"/>
                </a:solidFill>
                <a:latin typeface="Times New Roman"/>
                <a:cs typeface="Times New Roman"/>
              </a:rPr>
              <a:t>б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л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е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839715" y="3704082"/>
            <a:ext cx="4260215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918970" algn="l"/>
                <a:tab pos="1991995" algn="l"/>
              </a:tabLst>
            </a:pP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определяющие	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возможность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оп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т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м</a:t>
            </a:r>
            <a:r>
              <a:rPr dirty="0" sz="2000" spc="15" b="1">
                <a:solidFill>
                  <a:srgbClr val="334D80"/>
                </a:solidFill>
                <a:latin typeface="Times New Roman"/>
                <a:cs typeface="Times New Roman"/>
              </a:rPr>
              <a:t>а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л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ь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55" b="1">
                <a:solidFill>
                  <a:srgbClr val="334D80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		</a:t>
            </a:r>
            <a:r>
              <a:rPr dirty="0" sz="2000" spc="-80" b="1">
                <a:solidFill>
                  <a:srgbClr val="334D80"/>
                </a:solidFill>
                <a:latin typeface="Times New Roman"/>
                <a:cs typeface="Times New Roman"/>
              </a:rPr>
              <a:t>ф</a:t>
            </a:r>
            <a:r>
              <a:rPr dirty="0" sz="2000" spc="25" b="1">
                <a:solidFill>
                  <a:srgbClr val="334D80"/>
                </a:solidFill>
                <a:latin typeface="Times New Roman"/>
                <a:cs typeface="Times New Roman"/>
              </a:rPr>
              <a:t>у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кц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н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ир</a:t>
            </a:r>
            <a:r>
              <a:rPr dirty="0" sz="2000" spc="-55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ания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19970" y="4008882"/>
            <a:ext cx="21793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27530" algn="l"/>
              </a:tabLst>
            </a:pP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о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р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г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ан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за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ц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й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	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б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е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з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81031" y="726948"/>
            <a:ext cx="2410967" cy="2098548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540503" y="4313935"/>
            <a:ext cx="7095490" cy="2321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11785">
              <a:lnSpc>
                <a:spcPct val="100000"/>
              </a:lnSpc>
              <a:spcBef>
                <a:spcPts val="100"/>
              </a:spcBef>
            </a:pP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рисков</a:t>
            </a:r>
            <a:r>
              <a:rPr dirty="0" sz="2000" spc="-2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для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здоровья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детей</a:t>
            </a:r>
            <a:r>
              <a:rPr dirty="0" sz="20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и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 молодежи;</a:t>
            </a:r>
            <a:endParaRPr sz="2000">
              <a:latin typeface="Times New Roman"/>
              <a:cs typeface="Times New Roman"/>
            </a:endParaRPr>
          </a:p>
          <a:p>
            <a:pPr algn="just" marL="311785" marR="41910" indent="-287020">
              <a:lnSpc>
                <a:spcPct val="100000"/>
              </a:lnSpc>
              <a:buFont typeface="Wingdings"/>
              <a:buChar char=""/>
              <a:tabLst>
                <a:tab pos="312420" algn="l"/>
              </a:tabLst>
            </a:pP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базируются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на 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результатах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гигиенических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исследований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 факторов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воспитания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и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обучения</a:t>
            </a:r>
            <a:r>
              <a:rPr dirty="0" sz="2000" spc="-3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детей;</a:t>
            </a:r>
            <a:endParaRPr sz="2000">
              <a:latin typeface="Times New Roman"/>
              <a:cs typeface="Times New Roman"/>
            </a:endParaRPr>
          </a:p>
          <a:p>
            <a:pPr algn="just" marL="311785" marR="41275" indent="-287020">
              <a:lnSpc>
                <a:spcPct val="100000"/>
              </a:lnSpc>
              <a:buFont typeface="Wingdings"/>
              <a:buChar char=""/>
              <a:tabLst>
                <a:tab pos="312420" algn="l"/>
              </a:tabLst>
            </a:pP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учитывают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ключевые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тренды развития конструкторских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 и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инженерных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инноваций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в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системе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334D80"/>
                </a:solidFill>
                <a:latin typeface="Times New Roman"/>
                <a:cs typeface="Times New Roman"/>
              </a:rPr>
              <a:t>строительства</a:t>
            </a:r>
            <a:r>
              <a:rPr dirty="0" sz="2000" b="1">
                <a:solidFill>
                  <a:srgbClr val="334D80"/>
                </a:solidFill>
                <a:latin typeface="Times New Roman"/>
                <a:cs typeface="Times New Roman"/>
              </a:rPr>
              <a:t> и </a:t>
            </a:r>
            <a:r>
              <a:rPr dirty="0" sz="20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реконструкций</a:t>
            </a:r>
            <a:r>
              <a:rPr dirty="0" sz="2000" spc="254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зданий,</a:t>
            </a:r>
            <a:r>
              <a:rPr dirty="0" sz="2000" spc="24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разработке</a:t>
            </a:r>
            <a:r>
              <a:rPr dirty="0" sz="2000" spc="254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современных</a:t>
            </a:r>
            <a:r>
              <a:rPr dirty="0" sz="2000" spc="2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методик</a:t>
            </a:r>
            <a:endParaRPr sz="2000">
              <a:latin typeface="Times New Roman"/>
              <a:cs typeface="Times New Roman"/>
            </a:endParaRPr>
          </a:p>
          <a:p>
            <a:pPr algn="just" marL="311785">
              <a:lnSpc>
                <a:spcPts val="2039"/>
              </a:lnSpc>
              <a:spcBef>
                <a:spcPts val="560"/>
              </a:spcBef>
            </a:pPr>
            <a:r>
              <a:rPr dirty="0" baseline="15277" sz="3000" spc="-30" b="1">
                <a:solidFill>
                  <a:srgbClr val="334D80"/>
                </a:solidFill>
                <a:latin typeface="Times New Roman"/>
                <a:cs typeface="Times New Roman"/>
              </a:rPr>
              <a:t>обучения.</a:t>
            </a:r>
            <a:r>
              <a:rPr dirty="0" sz="1200" spc="-20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3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ФБУН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</a:t>
            </a:r>
            <a:r>
              <a:rPr dirty="0" sz="1200" spc="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200">
              <a:latin typeface="Calibri"/>
              <a:cs typeface="Calibri"/>
            </a:endParaRPr>
          </a:p>
          <a:p>
            <a:pPr algn="r" marR="366395">
              <a:lnSpc>
                <a:spcPts val="108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620" y="1050416"/>
            <a:ext cx="6504305" cy="4326255"/>
            <a:chOff x="269620" y="1050416"/>
            <a:chExt cx="6504305" cy="4326255"/>
          </a:xfrm>
        </p:grpSpPr>
        <p:sp>
          <p:nvSpPr>
            <p:cNvPr id="3" name="object 3"/>
            <p:cNvSpPr/>
            <p:nvPr/>
          </p:nvSpPr>
          <p:spPr>
            <a:xfrm>
              <a:off x="275970" y="1056766"/>
              <a:ext cx="908685" cy="4313555"/>
            </a:xfrm>
            <a:custGeom>
              <a:avLst/>
              <a:gdLst/>
              <a:ahLst/>
              <a:cxnLst/>
              <a:rect l="l" t="t" r="r" b="b"/>
              <a:pathLst>
                <a:path w="908685" h="4313555">
                  <a:moveTo>
                    <a:pt x="15265" y="0"/>
                  </a:moveTo>
                  <a:lnTo>
                    <a:pt x="49279" y="34563"/>
                  </a:lnTo>
                  <a:lnTo>
                    <a:pt x="82632" y="69529"/>
                  </a:lnTo>
                  <a:lnTo>
                    <a:pt x="115325" y="104890"/>
                  </a:lnTo>
                  <a:lnTo>
                    <a:pt x="147358" y="140637"/>
                  </a:lnTo>
                  <a:lnTo>
                    <a:pt x="178730" y="176763"/>
                  </a:lnTo>
                  <a:lnTo>
                    <a:pt x="209442" y="213260"/>
                  </a:lnTo>
                  <a:lnTo>
                    <a:pt x="239493" y="250120"/>
                  </a:lnTo>
                  <a:lnTo>
                    <a:pt x="268884" y="287335"/>
                  </a:lnTo>
                  <a:lnTo>
                    <a:pt x="297614" y="324897"/>
                  </a:lnTo>
                  <a:lnTo>
                    <a:pt x="325684" y="362799"/>
                  </a:lnTo>
                  <a:lnTo>
                    <a:pt x="353093" y="401032"/>
                  </a:lnTo>
                  <a:lnTo>
                    <a:pt x="379842" y="439589"/>
                  </a:lnTo>
                  <a:lnTo>
                    <a:pt x="405930" y="478462"/>
                  </a:lnTo>
                  <a:lnTo>
                    <a:pt x="431358" y="517642"/>
                  </a:lnTo>
                  <a:lnTo>
                    <a:pt x="456126" y="557122"/>
                  </a:lnTo>
                  <a:lnTo>
                    <a:pt x="480233" y="596894"/>
                  </a:lnTo>
                  <a:lnTo>
                    <a:pt x="503679" y="636950"/>
                  </a:lnTo>
                  <a:lnTo>
                    <a:pt x="526465" y="677283"/>
                  </a:lnTo>
                  <a:lnTo>
                    <a:pt x="548591" y="717884"/>
                  </a:lnTo>
                  <a:lnTo>
                    <a:pt x="570056" y="758745"/>
                  </a:lnTo>
                  <a:lnTo>
                    <a:pt x="590861" y="799858"/>
                  </a:lnTo>
                  <a:lnTo>
                    <a:pt x="611005" y="841217"/>
                  </a:lnTo>
                  <a:lnTo>
                    <a:pt x="630489" y="882812"/>
                  </a:lnTo>
                  <a:lnTo>
                    <a:pt x="649312" y="924636"/>
                  </a:lnTo>
                  <a:lnTo>
                    <a:pt x="667475" y="966681"/>
                  </a:lnTo>
                  <a:lnTo>
                    <a:pt x="684977" y="1008939"/>
                  </a:lnTo>
                  <a:lnTo>
                    <a:pt x="701819" y="1051402"/>
                  </a:lnTo>
                  <a:lnTo>
                    <a:pt x="718000" y="1094063"/>
                  </a:lnTo>
                  <a:lnTo>
                    <a:pt x="733521" y="1136913"/>
                  </a:lnTo>
                  <a:lnTo>
                    <a:pt x="748382" y="1179944"/>
                  </a:lnTo>
                  <a:lnTo>
                    <a:pt x="762582" y="1223149"/>
                  </a:lnTo>
                  <a:lnTo>
                    <a:pt x="776121" y="1266520"/>
                  </a:lnTo>
                  <a:lnTo>
                    <a:pt x="789001" y="1310049"/>
                  </a:lnTo>
                  <a:lnTo>
                    <a:pt x="801219" y="1353728"/>
                  </a:lnTo>
                  <a:lnTo>
                    <a:pt x="812777" y="1397548"/>
                  </a:lnTo>
                  <a:lnTo>
                    <a:pt x="823675" y="1441503"/>
                  </a:lnTo>
                  <a:lnTo>
                    <a:pt x="833912" y="1485584"/>
                  </a:lnTo>
                  <a:lnTo>
                    <a:pt x="843489" y="1529784"/>
                  </a:lnTo>
                  <a:lnTo>
                    <a:pt x="852405" y="1574094"/>
                  </a:lnTo>
                  <a:lnTo>
                    <a:pt x="860661" y="1618506"/>
                  </a:lnTo>
                  <a:lnTo>
                    <a:pt x="868256" y="1663013"/>
                  </a:lnTo>
                  <a:lnTo>
                    <a:pt x="875191" y="1707607"/>
                  </a:lnTo>
                  <a:lnTo>
                    <a:pt x="881466" y="1752280"/>
                  </a:lnTo>
                  <a:lnTo>
                    <a:pt x="887080" y="1797024"/>
                  </a:lnTo>
                  <a:lnTo>
                    <a:pt x="892033" y="1841832"/>
                  </a:lnTo>
                  <a:lnTo>
                    <a:pt x="896326" y="1886694"/>
                  </a:lnTo>
                  <a:lnTo>
                    <a:pt x="899959" y="1931604"/>
                  </a:lnTo>
                  <a:lnTo>
                    <a:pt x="902931" y="1976553"/>
                  </a:lnTo>
                  <a:lnTo>
                    <a:pt x="905243" y="2021534"/>
                  </a:lnTo>
                  <a:lnTo>
                    <a:pt x="906894" y="2066538"/>
                  </a:lnTo>
                  <a:lnTo>
                    <a:pt x="907884" y="2111558"/>
                  </a:lnTo>
                  <a:lnTo>
                    <a:pt x="908215" y="2156586"/>
                  </a:lnTo>
                  <a:lnTo>
                    <a:pt x="907884" y="2201615"/>
                  </a:lnTo>
                  <a:lnTo>
                    <a:pt x="906894" y="2246635"/>
                  </a:lnTo>
                  <a:lnTo>
                    <a:pt x="905243" y="2291639"/>
                  </a:lnTo>
                  <a:lnTo>
                    <a:pt x="902931" y="2336620"/>
                  </a:lnTo>
                  <a:lnTo>
                    <a:pt x="899959" y="2381569"/>
                  </a:lnTo>
                  <a:lnTo>
                    <a:pt x="896326" y="2426479"/>
                  </a:lnTo>
                  <a:lnTo>
                    <a:pt x="892033" y="2471341"/>
                  </a:lnTo>
                  <a:lnTo>
                    <a:pt x="887080" y="2516149"/>
                  </a:lnTo>
                  <a:lnTo>
                    <a:pt x="881466" y="2560893"/>
                  </a:lnTo>
                  <a:lnTo>
                    <a:pt x="875191" y="2605566"/>
                  </a:lnTo>
                  <a:lnTo>
                    <a:pt x="868256" y="2650160"/>
                  </a:lnTo>
                  <a:lnTo>
                    <a:pt x="860661" y="2694667"/>
                  </a:lnTo>
                  <a:lnTo>
                    <a:pt x="852405" y="2739079"/>
                  </a:lnTo>
                  <a:lnTo>
                    <a:pt x="843489" y="2783389"/>
                  </a:lnTo>
                  <a:lnTo>
                    <a:pt x="833912" y="2827589"/>
                  </a:lnTo>
                  <a:lnTo>
                    <a:pt x="823675" y="2871670"/>
                  </a:lnTo>
                  <a:lnTo>
                    <a:pt x="812777" y="2915625"/>
                  </a:lnTo>
                  <a:lnTo>
                    <a:pt x="801219" y="2959445"/>
                  </a:lnTo>
                  <a:lnTo>
                    <a:pt x="789001" y="3003124"/>
                  </a:lnTo>
                  <a:lnTo>
                    <a:pt x="776121" y="3046653"/>
                  </a:lnTo>
                  <a:lnTo>
                    <a:pt x="762582" y="3090024"/>
                  </a:lnTo>
                  <a:lnTo>
                    <a:pt x="748382" y="3133229"/>
                  </a:lnTo>
                  <a:lnTo>
                    <a:pt x="733521" y="3176260"/>
                  </a:lnTo>
                  <a:lnTo>
                    <a:pt x="718000" y="3219110"/>
                  </a:lnTo>
                  <a:lnTo>
                    <a:pt x="701819" y="3261771"/>
                  </a:lnTo>
                  <a:lnTo>
                    <a:pt x="684977" y="3304234"/>
                  </a:lnTo>
                  <a:lnTo>
                    <a:pt x="667475" y="3346492"/>
                  </a:lnTo>
                  <a:lnTo>
                    <a:pt x="649312" y="3388537"/>
                  </a:lnTo>
                  <a:lnTo>
                    <a:pt x="630489" y="3430361"/>
                  </a:lnTo>
                  <a:lnTo>
                    <a:pt x="611005" y="3471956"/>
                  </a:lnTo>
                  <a:lnTo>
                    <a:pt x="590861" y="3513315"/>
                  </a:lnTo>
                  <a:lnTo>
                    <a:pt x="570056" y="3554428"/>
                  </a:lnTo>
                  <a:lnTo>
                    <a:pt x="548591" y="3595289"/>
                  </a:lnTo>
                  <a:lnTo>
                    <a:pt x="526465" y="3635890"/>
                  </a:lnTo>
                  <a:lnTo>
                    <a:pt x="503679" y="3676223"/>
                  </a:lnTo>
                  <a:lnTo>
                    <a:pt x="480233" y="3716279"/>
                  </a:lnTo>
                  <a:lnTo>
                    <a:pt x="456126" y="3756051"/>
                  </a:lnTo>
                  <a:lnTo>
                    <a:pt x="431358" y="3795531"/>
                  </a:lnTo>
                  <a:lnTo>
                    <a:pt x="405930" y="3834711"/>
                  </a:lnTo>
                  <a:lnTo>
                    <a:pt x="379842" y="3873584"/>
                  </a:lnTo>
                  <a:lnTo>
                    <a:pt x="353093" y="3912141"/>
                  </a:lnTo>
                  <a:lnTo>
                    <a:pt x="325684" y="3950374"/>
                  </a:lnTo>
                  <a:lnTo>
                    <a:pt x="297614" y="3988276"/>
                  </a:lnTo>
                  <a:lnTo>
                    <a:pt x="268884" y="4025838"/>
                  </a:lnTo>
                  <a:lnTo>
                    <a:pt x="239493" y="4063053"/>
                  </a:lnTo>
                  <a:lnTo>
                    <a:pt x="209442" y="4099913"/>
                  </a:lnTo>
                  <a:lnTo>
                    <a:pt x="178730" y="4136410"/>
                  </a:lnTo>
                  <a:lnTo>
                    <a:pt x="147358" y="4172536"/>
                  </a:lnTo>
                  <a:lnTo>
                    <a:pt x="115325" y="4208283"/>
                  </a:lnTo>
                  <a:lnTo>
                    <a:pt x="82632" y="4243644"/>
                  </a:lnTo>
                  <a:lnTo>
                    <a:pt x="49279" y="4278610"/>
                  </a:lnTo>
                  <a:lnTo>
                    <a:pt x="15265" y="4313174"/>
                  </a:lnTo>
                  <a:lnTo>
                    <a:pt x="0" y="4297934"/>
                  </a:lnTo>
                  <a:lnTo>
                    <a:pt x="33771" y="4263613"/>
                  </a:lnTo>
                  <a:lnTo>
                    <a:pt x="66887" y="4228893"/>
                  </a:lnTo>
                  <a:lnTo>
                    <a:pt x="99347" y="4193782"/>
                  </a:lnTo>
                  <a:lnTo>
                    <a:pt x="131151" y="4158286"/>
                  </a:lnTo>
                  <a:lnTo>
                    <a:pt x="162300" y="4122415"/>
                  </a:lnTo>
                  <a:lnTo>
                    <a:pt x="192793" y="4086175"/>
                  </a:lnTo>
                  <a:lnTo>
                    <a:pt x="222630" y="4049575"/>
                  </a:lnTo>
                  <a:lnTo>
                    <a:pt x="251811" y="4012622"/>
                  </a:lnTo>
                  <a:lnTo>
                    <a:pt x="280337" y="3975325"/>
                  </a:lnTo>
                  <a:lnTo>
                    <a:pt x="308207" y="3937690"/>
                  </a:lnTo>
                  <a:lnTo>
                    <a:pt x="335421" y="3899727"/>
                  </a:lnTo>
                  <a:lnTo>
                    <a:pt x="361979" y="3861442"/>
                  </a:lnTo>
                  <a:lnTo>
                    <a:pt x="387881" y="3822844"/>
                  </a:lnTo>
                  <a:lnTo>
                    <a:pt x="413128" y="3783940"/>
                  </a:lnTo>
                  <a:lnTo>
                    <a:pt x="437719" y="3744739"/>
                  </a:lnTo>
                  <a:lnTo>
                    <a:pt x="461654" y="3705247"/>
                  </a:lnTo>
                  <a:lnTo>
                    <a:pt x="484934" y="3665474"/>
                  </a:lnTo>
                  <a:lnTo>
                    <a:pt x="507557" y="3625426"/>
                  </a:lnTo>
                  <a:lnTo>
                    <a:pt x="529525" y="3585112"/>
                  </a:lnTo>
                  <a:lnTo>
                    <a:pt x="550838" y="3544540"/>
                  </a:lnTo>
                  <a:lnTo>
                    <a:pt x="571494" y="3503717"/>
                  </a:lnTo>
                  <a:lnTo>
                    <a:pt x="591495" y="3462651"/>
                  </a:lnTo>
                  <a:lnTo>
                    <a:pt x="610840" y="3421349"/>
                  </a:lnTo>
                  <a:lnTo>
                    <a:pt x="629529" y="3379821"/>
                  </a:lnTo>
                  <a:lnTo>
                    <a:pt x="647562" y="3338073"/>
                  </a:lnTo>
                  <a:lnTo>
                    <a:pt x="664940" y="3296114"/>
                  </a:lnTo>
                  <a:lnTo>
                    <a:pt x="681662" y="3253951"/>
                  </a:lnTo>
                  <a:lnTo>
                    <a:pt x="697728" y="3211592"/>
                  </a:lnTo>
                  <a:lnTo>
                    <a:pt x="713138" y="3169045"/>
                  </a:lnTo>
                  <a:lnTo>
                    <a:pt x="727893" y="3126318"/>
                  </a:lnTo>
                  <a:lnTo>
                    <a:pt x="741992" y="3083418"/>
                  </a:lnTo>
                  <a:lnTo>
                    <a:pt x="755435" y="3040354"/>
                  </a:lnTo>
                  <a:lnTo>
                    <a:pt x="768222" y="2997133"/>
                  </a:lnTo>
                  <a:lnTo>
                    <a:pt x="780353" y="2953764"/>
                  </a:lnTo>
                  <a:lnTo>
                    <a:pt x="791829" y="2910253"/>
                  </a:lnTo>
                  <a:lnTo>
                    <a:pt x="802649" y="2866609"/>
                  </a:lnTo>
                  <a:lnTo>
                    <a:pt x="812814" y="2822840"/>
                  </a:lnTo>
                  <a:lnTo>
                    <a:pt x="822322" y="2778953"/>
                  </a:lnTo>
                  <a:lnTo>
                    <a:pt x="831175" y="2734957"/>
                  </a:lnTo>
                  <a:lnTo>
                    <a:pt x="839372" y="2690859"/>
                  </a:lnTo>
                  <a:lnTo>
                    <a:pt x="846913" y="2646666"/>
                  </a:lnTo>
                  <a:lnTo>
                    <a:pt x="853799" y="2602388"/>
                  </a:lnTo>
                  <a:lnTo>
                    <a:pt x="860028" y="2558031"/>
                  </a:lnTo>
                  <a:lnTo>
                    <a:pt x="865602" y="2513604"/>
                  </a:lnTo>
                  <a:lnTo>
                    <a:pt x="870520" y="2469114"/>
                  </a:lnTo>
                  <a:lnTo>
                    <a:pt x="874783" y="2424569"/>
                  </a:lnTo>
                  <a:lnTo>
                    <a:pt x="878390" y="2379977"/>
                  </a:lnTo>
                  <a:lnTo>
                    <a:pt x="881340" y="2335346"/>
                  </a:lnTo>
                  <a:lnTo>
                    <a:pt x="883636" y="2290683"/>
                  </a:lnTo>
                  <a:lnTo>
                    <a:pt x="885275" y="2245997"/>
                  </a:lnTo>
                  <a:lnTo>
                    <a:pt x="886259" y="2201296"/>
                  </a:lnTo>
                  <a:lnTo>
                    <a:pt x="886587" y="2156587"/>
                  </a:lnTo>
                  <a:lnTo>
                    <a:pt x="886259" y="2111877"/>
                  </a:lnTo>
                  <a:lnTo>
                    <a:pt x="885275" y="2067176"/>
                  </a:lnTo>
                  <a:lnTo>
                    <a:pt x="883636" y="2022490"/>
                  </a:lnTo>
                  <a:lnTo>
                    <a:pt x="881340" y="1977827"/>
                  </a:lnTo>
                  <a:lnTo>
                    <a:pt x="878390" y="1933196"/>
                  </a:lnTo>
                  <a:lnTo>
                    <a:pt x="874783" y="1888604"/>
                  </a:lnTo>
                  <a:lnTo>
                    <a:pt x="870520" y="1844059"/>
                  </a:lnTo>
                  <a:lnTo>
                    <a:pt x="865602" y="1799569"/>
                  </a:lnTo>
                  <a:lnTo>
                    <a:pt x="860028" y="1755142"/>
                  </a:lnTo>
                  <a:lnTo>
                    <a:pt x="853799" y="1710785"/>
                  </a:lnTo>
                  <a:lnTo>
                    <a:pt x="846913" y="1666507"/>
                  </a:lnTo>
                  <a:lnTo>
                    <a:pt x="839372" y="1622314"/>
                  </a:lnTo>
                  <a:lnTo>
                    <a:pt x="831175" y="1578216"/>
                  </a:lnTo>
                  <a:lnTo>
                    <a:pt x="822322" y="1534220"/>
                  </a:lnTo>
                  <a:lnTo>
                    <a:pt x="812814" y="1490333"/>
                  </a:lnTo>
                  <a:lnTo>
                    <a:pt x="802649" y="1446564"/>
                  </a:lnTo>
                  <a:lnTo>
                    <a:pt x="791829" y="1402920"/>
                  </a:lnTo>
                  <a:lnTo>
                    <a:pt x="780353" y="1359409"/>
                  </a:lnTo>
                  <a:lnTo>
                    <a:pt x="768222" y="1316040"/>
                  </a:lnTo>
                  <a:lnTo>
                    <a:pt x="755435" y="1272819"/>
                  </a:lnTo>
                  <a:lnTo>
                    <a:pt x="741992" y="1229755"/>
                  </a:lnTo>
                  <a:lnTo>
                    <a:pt x="727893" y="1186855"/>
                  </a:lnTo>
                  <a:lnTo>
                    <a:pt x="713138" y="1144128"/>
                  </a:lnTo>
                  <a:lnTo>
                    <a:pt x="697728" y="1101581"/>
                  </a:lnTo>
                  <a:lnTo>
                    <a:pt x="681662" y="1059222"/>
                  </a:lnTo>
                  <a:lnTo>
                    <a:pt x="664940" y="1017059"/>
                  </a:lnTo>
                  <a:lnTo>
                    <a:pt x="647562" y="975100"/>
                  </a:lnTo>
                  <a:lnTo>
                    <a:pt x="629529" y="933352"/>
                  </a:lnTo>
                  <a:lnTo>
                    <a:pt x="610840" y="891824"/>
                  </a:lnTo>
                  <a:lnTo>
                    <a:pt x="591495" y="850522"/>
                  </a:lnTo>
                  <a:lnTo>
                    <a:pt x="571494" y="809456"/>
                  </a:lnTo>
                  <a:lnTo>
                    <a:pt x="550838" y="768633"/>
                  </a:lnTo>
                  <a:lnTo>
                    <a:pt x="529525" y="728061"/>
                  </a:lnTo>
                  <a:lnTo>
                    <a:pt x="507557" y="687747"/>
                  </a:lnTo>
                  <a:lnTo>
                    <a:pt x="484934" y="647699"/>
                  </a:lnTo>
                  <a:lnTo>
                    <a:pt x="461654" y="607926"/>
                  </a:lnTo>
                  <a:lnTo>
                    <a:pt x="437719" y="568434"/>
                  </a:lnTo>
                  <a:lnTo>
                    <a:pt x="413128" y="529233"/>
                  </a:lnTo>
                  <a:lnTo>
                    <a:pt x="387881" y="490329"/>
                  </a:lnTo>
                  <a:lnTo>
                    <a:pt x="361979" y="451731"/>
                  </a:lnTo>
                  <a:lnTo>
                    <a:pt x="335421" y="413446"/>
                  </a:lnTo>
                  <a:lnTo>
                    <a:pt x="308207" y="375483"/>
                  </a:lnTo>
                  <a:lnTo>
                    <a:pt x="280337" y="337848"/>
                  </a:lnTo>
                  <a:lnTo>
                    <a:pt x="251811" y="300551"/>
                  </a:lnTo>
                  <a:lnTo>
                    <a:pt x="222630" y="263598"/>
                  </a:lnTo>
                  <a:lnTo>
                    <a:pt x="192793" y="226998"/>
                  </a:lnTo>
                  <a:lnTo>
                    <a:pt x="162300" y="190758"/>
                  </a:lnTo>
                  <a:lnTo>
                    <a:pt x="131151" y="154887"/>
                  </a:lnTo>
                  <a:lnTo>
                    <a:pt x="99347" y="119391"/>
                  </a:lnTo>
                  <a:lnTo>
                    <a:pt x="66887" y="84280"/>
                  </a:lnTo>
                  <a:lnTo>
                    <a:pt x="33771" y="49560"/>
                  </a:lnTo>
                  <a:lnTo>
                    <a:pt x="0" y="15240"/>
                  </a:lnTo>
                  <a:lnTo>
                    <a:pt x="15265" y="0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2104" y="1397495"/>
              <a:ext cx="5941314" cy="91212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371725" y="1518920"/>
            <a:ext cx="3536950" cy="611505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213360" marR="5080" indent="-213360">
              <a:lnSpc>
                <a:spcPts val="2210"/>
              </a:lnSpc>
              <a:spcBef>
                <a:spcPts val="335"/>
              </a:spcBef>
              <a:buSzPct val="95000"/>
              <a:buFont typeface="Wingdings"/>
              <a:buChar char=""/>
              <a:tabLst>
                <a:tab pos="213360" algn="l"/>
              </a:tabLst>
            </a:pPr>
            <a:r>
              <a:rPr dirty="0" sz="2000">
                <a:latin typeface="Calibri"/>
                <a:cs typeface="Calibri"/>
              </a:rPr>
              <a:t>гармонизированы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требования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к</a:t>
            </a:r>
            <a:r>
              <a:rPr dirty="0" sz="2000" spc="-5">
                <a:latin typeface="Calibri"/>
                <a:cs typeface="Calibri"/>
              </a:rPr>
              <a:t> организации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питания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6572" y="1284605"/>
            <a:ext cx="6506845" cy="2383155"/>
            <a:chOff x="266572" y="1284605"/>
            <a:chExt cx="6506845" cy="23831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747" y="1287780"/>
              <a:ext cx="1132332" cy="11323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9747" y="1287780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40" h="1132839">
                  <a:moveTo>
                    <a:pt x="0" y="566166"/>
                  </a:moveTo>
                  <a:lnTo>
                    <a:pt x="2078" y="517316"/>
                  </a:lnTo>
                  <a:lnTo>
                    <a:pt x="8199" y="469620"/>
                  </a:lnTo>
                  <a:lnTo>
                    <a:pt x="18193" y="423248"/>
                  </a:lnTo>
                  <a:lnTo>
                    <a:pt x="31890" y="378369"/>
                  </a:lnTo>
                  <a:lnTo>
                    <a:pt x="49121" y="335154"/>
                  </a:lnTo>
                  <a:lnTo>
                    <a:pt x="69715" y="293773"/>
                  </a:lnTo>
                  <a:lnTo>
                    <a:pt x="93502" y="254394"/>
                  </a:lnTo>
                  <a:lnTo>
                    <a:pt x="120312" y="217190"/>
                  </a:lnTo>
                  <a:lnTo>
                    <a:pt x="149976" y="182328"/>
                  </a:lnTo>
                  <a:lnTo>
                    <a:pt x="182323" y="149981"/>
                  </a:lnTo>
                  <a:lnTo>
                    <a:pt x="217184" y="120316"/>
                  </a:lnTo>
                  <a:lnTo>
                    <a:pt x="254389" y="93505"/>
                  </a:lnTo>
                  <a:lnTo>
                    <a:pt x="293767" y="69717"/>
                  </a:lnTo>
                  <a:lnTo>
                    <a:pt x="335149" y="49123"/>
                  </a:lnTo>
                  <a:lnTo>
                    <a:pt x="378364" y="31892"/>
                  </a:lnTo>
                  <a:lnTo>
                    <a:pt x="423244" y="18194"/>
                  </a:lnTo>
                  <a:lnTo>
                    <a:pt x="469617" y="8199"/>
                  </a:lnTo>
                  <a:lnTo>
                    <a:pt x="517314" y="2078"/>
                  </a:lnTo>
                  <a:lnTo>
                    <a:pt x="566166" y="0"/>
                  </a:lnTo>
                  <a:lnTo>
                    <a:pt x="615017" y="2078"/>
                  </a:lnTo>
                  <a:lnTo>
                    <a:pt x="662714" y="8199"/>
                  </a:lnTo>
                  <a:lnTo>
                    <a:pt x="709087" y="18194"/>
                  </a:lnTo>
                  <a:lnTo>
                    <a:pt x="753967" y="31892"/>
                  </a:lnTo>
                  <a:lnTo>
                    <a:pt x="797182" y="49123"/>
                  </a:lnTo>
                  <a:lnTo>
                    <a:pt x="838564" y="69717"/>
                  </a:lnTo>
                  <a:lnTo>
                    <a:pt x="877942" y="93505"/>
                  </a:lnTo>
                  <a:lnTo>
                    <a:pt x="915147" y="120316"/>
                  </a:lnTo>
                  <a:lnTo>
                    <a:pt x="950008" y="149981"/>
                  </a:lnTo>
                  <a:lnTo>
                    <a:pt x="982355" y="182328"/>
                  </a:lnTo>
                  <a:lnTo>
                    <a:pt x="1012019" y="217190"/>
                  </a:lnTo>
                  <a:lnTo>
                    <a:pt x="1038829" y="254394"/>
                  </a:lnTo>
                  <a:lnTo>
                    <a:pt x="1062616" y="293773"/>
                  </a:lnTo>
                  <a:lnTo>
                    <a:pt x="1083210" y="335154"/>
                  </a:lnTo>
                  <a:lnTo>
                    <a:pt x="1100441" y="378369"/>
                  </a:lnTo>
                  <a:lnTo>
                    <a:pt x="1114138" y="423248"/>
                  </a:lnTo>
                  <a:lnTo>
                    <a:pt x="1124132" y="469620"/>
                  </a:lnTo>
                  <a:lnTo>
                    <a:pt x="1130253" y="517316"/>
                  </a:lnTo>
                  <a:lnTo>
                    <a:pt x="1132332" y="566166"/>
                  </a:lnTo>
                  <a:lnTo>
                    <a:pt x="1130253" y="615015"/>
                  </a:lnTo>
                  <a:lnTo>
                    <a:pt x="1124132" y="662711"/>
                  </a:lnTo>
                  <a:lnTo>
                    <a:pt x="1114138" y="709083"/>
                  </a:lnTo>
                  <a:lnTo>
                    <a:pt x="1100441" y="753962"/>
                  </a:lnTo>
                  <a:lnTo>
                    <a:pt x="1083210" y="797177"/>
                  </a:lnTo>
                  <a:lnTo>
                    <a:pt x="1062616" y="838558"/>
                  </a:lnTo>
                  <a:lnTo>
                    <a:pt x="1038829" y="877937"/>
                  </a:lnTo>
                  <a:lnTo>
                    <a:pt x="1012019" y="915141"/>
                  </a:lnTo>
                  <a:lnTo>
                    <a:pt x="982355" y="950003"/>
                  </a:lnTo>
                  <a:lnTo>
                    <a:pt x="950008" y="982350"/>
                  </a:lnTo>
                  <a:lnTo>
                    <a:pt x="915147" y="1012015"/>
                  </a:lnTo>
                  <a:lnTo>
                    <a:pt x="877942" y="1038826"/>
                  </a:lnTo>
                  <a:lnTo>
                    <a:pt x="838564" y="1062614"/>
                  </a:lnTo>
                  <a:lnTo>
                    <a:pt x="797182" y="1083208"/>
                  </a:lnTo>
                  <a:lnTo>
                    <a:pt x="753967" y="1100439"/>
                  </a:lnTo>
                  <a:lnTo>
                    <a:pt x="709087" y="1114137"/>
                  </a:lnTo>
                  <a:lnTo>
                    <a:pt x="662714" y="1124132"/>
                  </a:lnTo>
                  <a:lnTo>
                    <a:pt x="615017" y="1130253"/>
                  </a:lnTo>
                  <a:lnTo>
                    <a:pt x="566166" y="1132332"/>
                  </a:lnTo>
                  <a:lnTo>
                    <a:pt x="517314" y="1130253"/>
                  </a:lnTo>
                  <a:lnTo>
                    <a:pt x="469617" y="1124132"/>
                  </a:lnTo>
                  <a:lnTo>
                    <a:pt x="423244" y="1114137"/>
                  </a:lnTo>
                  <a:lnTo>
                    <a:pt x="378364" y="1100439"/>
                  </a:lnTo>
                  <a:lnTo>
                    <a:pt x="335149" y="1083208"/>
                  </a:lnTo>
                  <a:lnTo>
                    <a:pt x="293767" y="1062614"/>
                  </a:lnTo>
                  <a:lnTo>
                    <a:pt x="254389" y="1038826"/>
                  </a:lnTo>
                  <a:lnTo>
                    <a:pt x="217184" y="1012015"/>
                  </a:lnTo>
                  <a:lnTo>
                    <a:pt x="182323" y="982350"/>
                  </a:lnTo>
                  <a:lnTo>
                    <a:pt x="149976" y="950003"/>
                  </a:lnTo>
                  <a:lnTo>
                    <a:pt x="120312" y="915141"/>
                  </a:lnTo>
                  <a:lnTo>
                    <a:pt x="93502" y="877937"/>
                  </a:lnTo>
                  <a:lnTo>
                    <a:pt x="69715" y="838558"/>
                  </a:lnTo>
                  <a:lnTo>
                    <a:pt x="49121" y="797177"/>
                  </a:lnTo>
                  <a:lnTo>
                    <a:pt x="31890" y="753962"/>
                  </a:lnTo>
                  <a:lnTo>
                    <a:pt x="18193" y="709083"/>
                  </a:lnTo>
                  <a:lnTo>
                    <a:pt x="8199" y="662711"/>
                  </a:lnTo>
                  <a:lnTo>
                    <a:pt x="2078" y="615015"/>
                  </a:lnTo>
                  <a:lnTo>
                    <a:pt x="0" y="566166"/>
                  </a:lnTo>
                  <a:close/>
                </a:path>
              </a:pathLst>
            </a:custGeom>
            <a:ln w="6096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1287" y="2756916"/>
              <a:ext cx="5612129" cy="91059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17014" y="2878327"/>
            <a:ext cx="4628515" cy="6115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50800">
              <a:lnSpc>
                <a:spcPts val="2305"/>
              </a:lnSpc>
              <a:spcBef>
                <a:spcPts val="105"/>
              </a:spcBef>
            </a:pPr>
            <a:r>
              <a:rPr dirty="0" sz="2000" spc="-10">
                <a:latin typeface="Calibri"/>
                <a:cs typeface="Calibri"/>
              </a:rPr>
              <a:t>регламентированы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требования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305"/>
              </a:lnSpc>
            </a:pPr>
            <a:r>
              <a:rPr dirty="0" cap="small" sz="2000" spc="60">
                <a:latin typeface="Calibri"/>
                <a:cs typeface="Calibri"/>
              </a:rPr>
              <a:t>к</a:t>
            </a:r>
            <a:r>
              <a:rPr dirty="0" sz="2000" spc="6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обеспе</a:t>
            </a:r>
            <a:r>
              <a:rPr dirty="0" sz="2000" spc="-10">
                <a:latin typeface="Calibri"/>
                <a:cs typeface="Calibri"/>
              </a:rPr>
              <a:t>ч</a:t>
            </a:r>
            <a:r>
              <a:rPr dirty="0" sz="2000">
                <a:latin typeface="Calibri"/>
                <a:cs typeface="Calibri"/>
              </a:rPr>
              <a:t>е</a:t>
            </a:r>
            <a:r>
              <a:rPr dirty="0" sz="2000" spc="-10">
                <a:latin typeface="Calibri"/>
                <a:cs typeface="Calibri"/>
              </a:rPr>
              <a:t>н</a:t>
            </a:r>
            <a:r>
              <a:rPr dirty="0" sz="2000">
                <a:latin typeface="Calibri"/>
                <a:cs typeface="Calibri"/>
              </a:rPr>
              <a:t>ию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30">
                <a:latin typeface="Calibri"/>
                <a:cs typeface="Calibri"/>
              </a:rPr>
              <a:t>д</a:t>
            </a:r>
            <a:r>
              <a:rPr dirty="0" sz="2000" spc="-15">
                <a:latin typeface="Calibri"/>
                <a:cs typeface="Calibri"/>
              </a:rPr>
              <a:t>е</a:t>
            </a:r>
            <a:r>
              <a:rPr dirty="0" sz="2000" spc="-10">
                <a:latin typeface="Calibri"/>
                <a:cs typeface="Calibri"/>
              </a:rPr>
              <a:t>т</a:t>
            </a:r>
            <a:r>
              <a:rPr dirty="0" sz="2000">
                <a:latin typeface="Calibri"/>
                <a:cs typeface="Calibri"/>
              </a:rPr>
              <a:t>ей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з</a:t>
            </a:r>
            <a:r>
              <a:rPr dirty="0" sz="2000" spc="-30">
                <a:latin typeface="Calibri"/>
                <a:cs typeface="Calibri"/>
              </a:rPr>
              <a:t>д</a:t>
            </a:r>
            <a:r>
              <a:rPr dirty="0" sz="2000" spc="-5">
                <a:latin typeface="Calibri"/>
                <a:cs typeface="Calibri"/>
              </a:rPr>
              <a:t>оровы</a:t>
            </a:r>
            <a:r>
              <a:rPr dirty="0" sz="2000">
                <a:latin typeface="Calibri"/>
                <a:cs typeface="Calibri"/>
              </a:rPr>
              <a:t>м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питан</a:t>
            </a:r>
            <a:r>
              <a:rPr dirty="0" sz="2000" spc="-10">
                <a:latin typeface="Calibri"/>
                <a:cs typeface="Calibri"/>
              </a:rPr>
              <a:t>и</a:t>
            </a:r>
            <a:r>
              <a:rPr dirty="0" sz="2000" spc="-15">
                <a:latin typeface="Calibri"/>
                <a:cs typeface="Calibri"/>
              </a:rPr>
              <a:t>е</a:t>
            </a:r>
            <a:r>
              <a:rPr dirty="0" sz="2000">
                <a:latin typeface="Calibri"/>
                <a:cs typeface="Calibri"/>
              </a:rPr>
              <a:t>м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95756" y="2644013"/>
            <a:ext cx="6177915" cy="2383155"/>
            <a:chOff x="595756" y="2644013"/>
            <a:chExt cx="6177915" cy="238315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8931" y="2647188"/>
              <a:ext cx="1132332" cy="113233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8931" y="2647188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39" h="1132839">
                  <a:moveTo>
                    <a:pt x="0" y="566165"/>
                  </a:moveTo>
                  <a:lnTo>
                    <a:pt x="2078" y="517316"/>
                  </a:lnTo>
                  <a:lnTo>
                    <a:pt x="8199" y="469620"/>
                  </a:lnTo>
                  <a:lnTo>
                    <a:pt x="18193" y="423248"/>
                  </a:lnTo>
                  <a:lnTo>
                    <a:pt x="31890" y="378369"/>
                  </a:lnTo>
                  <a:lnTo>
                    <a:pt x="49121" y="335154"/>
                  </a:lnTo>
                  <a:lnTo>
                    <a:pt x="69715" y="293773"/>
                  </a:lnTo>
                  <a:lnTo>
                    <a:pt x="93502" y="254394"/>
                  </a:lnTo>
                  <a:lnTo>
                    <a:pt x="120312" y="217190"/>
                  </a:lnTo>
                  <a:lnTo>
                    <a:pt x="149976" y="182328"/>
                  </a:lnTo>
                  <a:lnTo>
                    <a:pt x="182323" y="149981"/>
                  </a:lnTo>
                  <a:lnTo>
                    <a:pt x="217184" y="120316"/>
                  </a:lnTo>
                  <a:lnTo>
                    <a:pt x="254389" y="93505"/>
                  </a:lnTo>
                  <a:lnTo>
                    <a:pt x="293767" y="69717"/>
                  </a:lnTo>
                  <a:lnTo>
                    <a:pt x="335149" y="49123"/>
                  </a:lnTo>
                  <a:lnTo>
                    <a:pt x="378364" y="31892"/>
                  </a:lnTo>
                  <a:lnTo>
                    <a:pt x="423244" y="18194"/>
                  </a:lnTo>
                  <a:lnTo>
                    <a:pt x="469617" y="8199"/>
                  </a:lnTo>
                  <a:lnTo>
                    <a:pt x="517314" y="2078"/>
                  </a:lnTo>
                  <a:lnTo>
                    <a:pt x="566166" y="0"/>
                  </a:lnTo>
                  <a:lnTo>
                    <a:pt x="615015" y="2078"/>
                  </a:lnTo>
                  <a:lnTo>
                    <a:pt x="662711" y="8199"/>
                  </a:lnTo>
                  <a:lnTo>
                    <a:pt x="709083" y="18194"/>
                  </a:lnTo>
                  <a:lnTo>
                    <a:pt x="753962" y="31892"/>
                  </a:lnTo>
                  <a:lnTo>
                    <a:pt x="797177" y="49123"/>
                  </a:lnTo>
                  <a:lnTo>
                    <a:pt x="838558" y="69717"/>
                  </a:lnTo>
                  <a:lnTo>
                    <a:pt x="877937" y="93505"/>
                  </a:lnTo>
                  <a:lnTo>
                    <a:pt x="915141" y="120316"/>
                  </a:lnTo>
                  <a:lnTo>
                    <a:pt x="950003" y="149981"/>
                  </a:lnTo>
                  <a:lnTo>
                    <a:pt x="982350" y="182328"/>
                  </a:lnTo>
                  <a:lnTo>
                    <a:pt x="1012015" y="217190"/>
                  </a:lnTo>
                  <a:lnTo>
                    <a:pt x="1038826" y="254394"/>
                  </a:lnTo>
                  <a:lnTo>
                    <a:pt x="1062614" y="293773"/>
                  </a:lnTo>
                  <a:lnTo>
                    <a:pt x="1083208" y="335154"/>
                  </a:lnTo>
                  <a:lnTo>
                    <a:pt x="1100439" y="378369"/>
                  </a:lnTo>
                  <a:lnTo>
                    <a:pt x="1114137" y="423248"/>
                  </a:lnTo>
                  <a:lnTo>
                    <a:pt x="1124132" y="469620"/>
                  </a:lnTo>
                  <a:lnTo>
                    <a:pt x="1130253" y="517316"/>
                  </a:lnTo>
                  <a:lnTo>
                    <a:pt x="1132332" y="566165"/>
                  </a:lnTo>
                  <a:lnTo>
                    <a:pt x="1130253" y="615015"/>
                  </a:lnTo>
                  <a:lnTo>
                    <a:pt x="1124132" y="662711"/>
                  </a:lnTo>
                  <a:lnTo>
                    <a:pt x="1114137" y="709083"/>
                  </a:lnTo>
                  <a:lnTo>
                    <a:pt x="1100439" y="753962"/>
                  </a:lnTo>
                  <a:lnTo>
                    <a:pt x="1083208" y="797177"/>
                  </a:lnTo>
                  <a:lnTo>
                    <a:pt x="1062614" y="838558"/>
                  </a:lnTo>
                  <a:lnTo>
                    <a:pt x="1038826" y="877937"/>
                  </a:lnTo>
                  <a:lnTo>
                    <a:pt x="1012015" y="915141"/>
                  </a:lnTo>
                  <a:lnTo>
                    <a:pt x="982350" y="950003"/>
                  </a:lnTo>
                  <a:lnTo>
                    <a:pt x="950003" y="982350"/>
                  </a:lnTo>
                  <a:lnTo>
                    <a:pt x="915141" y="1012015"/>
                  </a:lnTo>
                  <a:lnTo>
                    <a:pt x="877937" y="1038826"/>
                  </a:lnTo>
                  <a:lnTo>
                    <a:pt x="838558" y="1062614"/>
                  </a:lnTo>
                  <a:lnTo>
                    <a:pt x="797177" y="1083208"/>
                  </a:lnTo>
                  <a:lnTo>
                    <a:pt x="753962" y="1100439"/>
                  </a:lnTo>
                  <a:lnTo>
                    <a:pt x="709083" y="1114137"/>
                  </a:lnTo>
                  <a:lnTo>
                    <a:pt x="662711" y="1124132"/>
                  </a:lnTo>
                  <a:lnTo>
                    <a:pt x="615015" y="1130253"/>
                  </a:lnTo>
                  <a:lnTo>
                    <a:pt x="566166" y="1132332"/>
                  </a:lnTo>
                  <a:lnTo>
                    <a:pt x="517314" y="1130253"/>
                  </a:lnTo>
                  <a:lnTo>
                    <a:pt x="469617" y="1124132"/>
                  </a:lnTo>
                  <a:lnTo>
                    <a:pt x="423244" y="1114137"/>
                  </a:lnTo>
                  <a:lnTo>
                    <a:pt x="378364" y="1100439"/>
                  </a:lnTo>
                  <a:lnTo>
                    <a:pt x="335149" y="1083208"/>
                  </a:lnTo>
                  <a:lnTo>
                    <a:pt x="293767" y="1062614"/>
                  </a:lnTo>
                  <a:lnTo>
                    <a:pt x="254389" y="1038826"/>
                  </a:lnTo>
                  <a:lnTo>
                    <a:pt x="217184" y="1012015"/>
                  </a:lnTo>
                  <a:lnTo>
                    <a:pt x="182323" y="982350"/>
                  </a:lnTo>
                  <a:lnTo>
                    <a:pt x="149976" y="950003"/>
                  </a:lnTo>
                  <a:lnTo>
                    <a:pt x="120312" y="915141"/>
                  </a:lnTo>
                  <a:lnTo>
                    <a:pt x="93502" y="877937"/>
                  </a:lnTo>
                  <a:lnTo>
                    <a:pt x="69715" y="838558"/>
                  </a:lnTo>
                  <a:lnTo>
                    <a:pt x="49121" y="797177"/>
                  </a:lnTo>
                  <a:lnTo>
                    <a:pt x="31890" y="753962"/>
                  </a:lnTo>
                  <a:lnTo>
                    <a:pt x="18193" y="709083"/>
                  </a:lnTo>
                  <a:lnTo>
                    <a:pt x="8199" y="662711"/>
                  </a:lnTo>
                  <a:lnTo>
                    <a:pt x="2078" y="615015"/>
                  </a:lnTo>
                  <a:lnTo>
                    <a:pt x="0" y="566165"/>
                  </a:lnTo>
                  <a:close/>
                </a:path>
              </a:pathLst>
            </a:custGeom>
            <a:ln w="6096">
              <a:solidFill>
                <a:srgbClr val="2FE845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104" y="4116324"/>
              <a:ext cx="5941314" cy="91058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27301" y="4237735"/>
            <a:ext cx="4220210" cy="611505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401445" marR="5080" indent="-1388745">
              <a:lnSpc>
                <a:spcPts val="2210"/>
              </a:lnSpc>
              <a:spcBef>
                <a:spcPts val="335"/>
              </a:spcBef>
            </a:pPr>
            <a:r>
              <a:rPr dirty="0" sz="2000" spc="-5">
                <a:latin typeface="Calibri"/>
                <a:cs typeface="Calibri"/>
              </a:rPr>
              <a:t>обеспечен </a:t>
            </a:r>
            <a:r>
              <a:rPr dirty="0" sz="2000" spc="-15">
                <a:latin typeface="Calibri"/>
                <a:cs typeface="Calibri"/>
              </a:rPr>
              <a:t>должный </a:t>
            </a:r>
            <a:r>
              <a:rPr dirty="0" sz="2000" spc="-5">
                <a:latin typeface="Calibri"/>
                <a:cs typeface="Calibri"/>
              </a:rPr>
              <a:t>уровень научного </a:t>
            </a:r>
            <a:r>
              <a:rPr dirty="0" sz="2000" spc="-440">
                <a:latin typeface="Calibri"/>
                <a:cs typeface="Calibri"/>
              </a:rPr>
              <a:t> </a:t>
            </a:r>
            <a:r>
              <a:rPr dirty="0" sz="2000" spc="-5">
                <a:latin typeface="Calibri"/>
                <a:cs typeface="Calibri"/>
              </a:rPr>
              <a:t>обоснования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55447" y="4003547"/>
            <a:ext cx="6678295" cy="2291080"/>
            <a:chOff x="155447" y="4003547"/>
            <a:chExt cx="6678295" cy="229108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747" y="4006595"/>
              <a:ext cx="1132332" cy="113233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69747" y="4006595"/>
              <a:ext cx="1132840" cy="1132840"/>
            </a:xfrm>
            <a:custGeom>
              <a:avLst/>
              <a:gdLst/>
              <a:ahLst/>
              <a:cxnLst/>
              <a:rect l="l" t="t" r="r" b="b"/>
              <a:pathLst>
                <a:path w="1132840" h="1132839">
                  <a:moveTo>
                    <a:pt x="0" y="566165"/>
                  </a:moveTo>
                  <a:lnTo>
                    <a:pt x="2078" y="517316"/>
                  </a:lnTo>
                  <a:lnTo>
                    <a:pt x="8199" y="469620"/>
                  </a:lnTo>
                  <a:lnTo>
                    <a:pt x="18193" y="423248"/>
                  </a:lnTo>
                  <a:lnTo>
                    <a:pt x="31890" y="378369"/>
                  </a:lnTo>
                  <a:lnTo>
                    <a:pt x="49121" y="335154"/>
                  </a:lnTo>
                  <a:lnTo>
                    <a:pt x="69715" y="293773"/>
                  </a:lnTo>
                  <a:lnTo>
                    <a:pt x="93502" y="254394"/>
                  </a:lnTo>
                  <a:lnTo>
                    <a:pt x="120312" y="217190"/>
                  </a:lnTo>
                  <a:lnTo>
                    <a:pt x="149976" y="182328"/>
                  </a:lnTo>
                  <a:lnTo>
                    <a:pt x="182323" y="149981"/>
                  </a:lnTo>
                  <a:lnTo>
                    <a:pt x="217184" y="120316"/>
                  </a:lnTo>
                  <a:lnTo>
                    <a:pt x="254389" y="93505"/>
                  </a:lnTo>
                  <a:lnTo>
                    <a:pt x="293767" y="69717"/>
                  </a:lnTo>
                  <a:lnTo>
                    <a:pt x="335149" y="49123"/>
                  </a:lnTo>
                  <a:lnTo>
                    <a:pt x="378364" y="31892"/>
                  </a:lnTo>
                  <a:lnTo>
                    <a:pt x="423244" y="18194"/>
                  </a:lnTo>
                  <a:lnTo>
                    <a:pt x="469617" y="8199"/>
                  </a:lnTo>
                  <a:lnTo>
                    <a:pt x="517314" y="2078"/>
                  </a:lnTo>
                  <a:lnTo>
                    <a:pt x="566166" y="0"/>
                  </a:lnTo>
                  <a:lnTo>
                    <a:pt x="615017" y="2078"/>
                  </a:lnTo>
                  <a:lnTo>
                    <a:pt x="662714" y="8199"/>
                  </a:lnTo>
                  <a:lnTo>
                    <a:pt x="709087" y="18194"/>
                  </a:lnTo>
                  <a:lnTo>
                    <a:pt x="753967" y="31892"/>
                  </a:lnTo>
                  <a:lnTo>
                    <a:pt x="797182" y="49123"/>
                  </a:lnTo>
                  <a:lnTo>
                    <a:pt x="838564" y="69717"/>
                  </a:lnTo>
                  <a:lnTo>
                    <a:pt x="877942" y="93505"/>
                  </a:lnTo>
                  <a:lnTo>
                    <a:pt x="915147" y="120316"/>
                  </a:lnTo>
                  <a:lnTo>
                    <a:pt x="950008" y="149981"/>
                  </a:lnTo>
                  <a:lnTo>
                    <a:pt x="982355" y="182328"/>
                  </a:lnTo>
                  <a:lnTo>
                    <a:pt x="1012019" y="217190"/>
                  </a:lnTo>
                  <a:lnTo>
                    <a:pt x="1038829" y="254394"/>
                  </a:lnTo>
                  <a:lnTo>
                    <a:pt x="1062616" y="293773"/>
                  </a:lnTo>
                  <a:lnTo>
                    <a:pt x="1083210" y="335154"/>
                  </a:lnTo>
                  <a:lnTo>
                    <a:pt x="1100441" y="378369"/>
                  </a:lnTo>
                  <a:lnTo>
                    <a:pt x="1114138" y="423248"/>
                  </a:lnTo>
                  <a:lnTo>
                    <a:pt x="1124132" y="469620"/>
                  </a:lnTo>
                  <a:lnTo>
                    <a:pt x="1130253" y="517316"/>
                  </a:lnTo>
                  <a:lnTo>
                    <a:pt x="1132332" y="566165"/>
                  </a:lnTo>
                  <a:lnTo>
                    <a:pt x="1130253" y="615015"/>
                  </a:lnTo>
                  <a:lnTo>
                    <a:pt x="1124132" y="662711"/>
                  </a:lnTo>
                  <a:lnTo>
                    <a:pt x="1114138" y="709083"/>
                  </a:lnTo>
                  <a:lnTo>
                    <a:pt x="1100441" y="753962"/>
                  </a:lnTo>
                  <a:lnTo>
                    <a:pt x="1083210" y="797177"/>
                  </a:lnTo>
                  <a:lnTo>
                    <a:pt x="1062616" y="838558"/>
                  </a:lnTo>
                  <a:lnTo>
                    <a:pt x="1038829" y="877937"/>
                  </a:lnTo>
                  <a:lnTo>
                    <a:pt x="1012019" y="915141"/>
                  </a:lnTo>
                  <a:lnTo>
                    <a:pt x="982355" y="950003"/>
                  </a:lnTo>
                  <a:lnTo>
                    <a:pt x="950008" y="982350"/>
                  </a:lnTo>
                  <a:lnTo>
                    <a:pt x="915147" y="1012015"/>
                  </a:lnTo>
                  <a:lnTo>
                    <a:pt x="877942" y="1038826"/>
                  </a:lnTo>
                  <a:lnTo>
                    <a:pt x="838564" y="1062614"/>
                  </a:lnTo>
                  <a:lnTo>
                    <a:pt x="797182" y="1083208"/>
                  </a:lnTo>
                  <a:lnTo>
                    <a:pt x="753967" y="1100439"/>
                  </a:lnTo>
                  <a:lnTo>
                    <a:pt x="709087" y="1114137"/>
                  </a:lnTo>
                  <a:lnTo>
                    <a:pt x="662714" y="1124132"/>
                  </a:lnTo>
                  <a:lnTo>
                    <a:pt x="615017" y="1130253"/>
                  </a:lnTo>
                  <a:lnTo>
                    <a:pt x="566166" y="1132331"/>
                  </a:lnTo>
                  <a:lnTo>
                    <a:pt x="517314" y="1130253"/>
                  </a:lnTo>
                  <a:lnTo>
                    <a:pt x="469617" y="1124132"/>
                  </a:lnTo>
                  <a:lnTo>
                    <a:pt x="423244" y="1114137"/>
                  </a:lnTo>
                  <a:lnTo>
                    <a:pt x="378364" y="1100439"/>
                  </a:lnTo>
                  <a:lnTo>
                    <a:pt x="335149" y="1083208"/>
                  </a:lnTo>
                  <a:lnTo>
                    <a:pt x="293767" y="1062614"/>
                  </a:lnTo>
                  <a:lnTo>
                    <a:pt x="254389" y="1038826"/>
                  </a:lnTo>
                  <a:lnTo>
                    <a:pt x="217184" y="1012015"/>
                  </a:lnTo>
                  <a:lnTo>
                    <a:pt x="182323" y="982350"/>
                  </a:lnTo>
                  <a:lnTo>
                    <a:pt x="149976" y="950003"/>
                  </a:lnTo>
                  <a:lnTo>
                    <a:pt x="120312" y="915141"/>
                  </a:lnTo>
                  <a:lnTo>
                    <a:pt x="93502" y="877937"/>
                  </a:lnTo>
                  <a:lnTo>
                    <a:pt x="69715" y="838558"/>
                  </a:lnTo>
                  <a:lnTo>
                    <a:pt x="49121" y="797177"/>
                  </a:lnTo>
                  <a:lnTo>
                    <a:pt x="31890" y="753962"/>
                  </a:lnTo>
                  <a:lnTo>
                    <a:pt x="18193" y="709083"/>
                  </a:lnTo>
                  <a:lnTo>
                    <a:pt x="8199" y="662711"/>
                  </a:lnTo>
                  <a:lnTo>
                    <a:pt x="2078" y="615015"/>
                  </a:lnTo>
                  <a:lnTo>
                    <a:pt x="0" y="566165"/>
                  </a:lnTo>
                  <a:close/>
                </a:path>
              </a:pathLst>
            </a:custGeom>
            <a:ln w="6096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55447" y="5167883"/>
              <a:ext cx="6678295" cy="1126490"/>
            </a:xfrm>
            <a:custGeom>
              <a:avLst/>
              <a:gdLst/>
              <a:ahLst/>
              <a:cxnLst/>
              <a:rect l="l" t="t" r="r" b="b"/>
              <a:pathLst>
                <a:path w="6678295" h="1126489">
                  <a:moveTo>
                    <a:pt x="6678168" y="0"/>
                  </a:moveTo>
                  <a:lnTo>
                    <a:pt x="0" y="0"/>
                  </a:lnTo>
                  <a:lnTo>
                    <a:pt x="0" y="1126236"/>
                  </a:lnTo>
                  <a:lnTo>
                    <a:pt x="6678168" y="1126236"/>
                  </a:lnTo>
                  <a:lnTo>
                    <a:pt x="66781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55447" y="5167884"/>
            <a:ext cx="6678295" cy="1126490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10795" rIns="0" bIns="0" rtlCol="0" vert="horz">
            <a:spAutoFit/>
          </a:bodyPr>
          <a:lstStyle/>
          <a:p>
            <a:pPr algn="ctr" marL="309880" marR="302895">
              <a:lnSpc>
                <a:spcPct val="114999"/>
              </a:lnSpc>
              <a:spcBef>
                <a:spcPts val="85"/>
              </a:spcBef>
            </a:pP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Документы</a:t>
            </a:r>
            <a:r>
              <a:rPr dirty="0" sz="2000" spc="-3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разработаны</a:t>
            </a:r>
            <a:r>
              <a:rPr dirty="0" sz="2000" spc="-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 рамках</a:t>
            </a:r>
            <a:r>
              <a:rPr dirty="0" sz="2000" spc="-2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реализации</a:t>
            </a:r>
            <a:r>
              <a:rPr dirty="0" sz="2000" spc="-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задач </a:t>
            </a:r>
            <a:r>
              <a:rPr dirty="0" sz="2000" spc="-484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регуляторной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гильотины,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введены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в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действие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с </a:t>
            </a:r>
            <a:r>
              <a:rPr dirty="0" sz="20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01.01.2021.</a:t>
            </a:r>
            <a:r>
              <a:rPr dirty="0" sz="2000" spc="-5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срок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до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01.01.2027</a:t>
            </a:r>
            <a:r>
              <a:rPr dirty="0" sz="2000" spc="-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14" b="1">
                <a:solidFill>
                  <a:srgbClr val="C00000"/>
                </a:solidFill>
                <a:latin typeface="Times New Roman"/>
                <a:cs typeface="Times New Roman"/>
              </a:rPr>
              <a:t>г.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777364" marR="5080" indent="-1483360">
              <a:lnSpc>
                <a:spcPct val="105800"/>
              </a:lnSpc>
              <a:spcBef>
                <a:spcPts val="95"/>
              </a:spcBef>
            </a:pPr>
            <a:r>
              <a:rPr dirty="0" spc="-45"/>
              <a:t>РЕГЛАМЕНТАЦИЯ</a:t>
            </a:r>
            <a:r>
              <a:rPr dirty="0"/>
              <a:t> </a:t>
            </a:r>
            <a:r>
              <a:rPr dirty="0" spc="-25"/>
              <a:t>ТРЕБОВАНИЙ</a:t>
            </a:r>
            <a:r>
              <a:rPr dirty="0"/>
              <a:t> К</a:t>
            </a:r>
            <a:r>
              <a:rPr dirty="0" spc="5"/>
              <a:t> </a:t>
            </a:r>
            <a:r>
              <a:rPr dirty="0" spc="-30"/>
              <a:t>ОРГАНИЗАЦИИ</a:t>
            </a:r>
            <a:r>
              <a:rPr dirty="0" spc="-35"/>
              <a:t> </a:t>
            </a:r>
            <a:r>
              <a:rPr dirty="0" spc="-20"/>
              <a:t>ПИТАНИЯ</a:t>
            </a:r>
            <a:r>
              <a:rPr dirty="0" spc="-5"/>
              <a:t> </a:t>
            </a:r>
            <a:r>
              <a:rPr dirty="0"/>
              <a:t>В </a:t>
            </a:r>
            <a:r>
              <a:rPr dirty="0" spc="-585"/>
              <a:t> </a:t>
            </a:r>
            <a:r>
              <a:rPr dirty="0" spc="-25"/>
              <a:t>ОРГАНИЗАЦИЯХ </a:t>
            </a:r>
            <a:r>
              <a:rPr dirty="0"/>
              <a:t>ДЛЯ</a:t>
            </a:r>
            <a:r>
              <a:rPr dirty="0" spc="-5"/>
              <a:t> ДЕТЕЙ</a:t>
            </a:r>
            <a:r>
              <a:rPr dirty="0"/>
              <a:t> И</a:t>
            </a:r>
            <a:r>
              <a:rPr dirty="0" spc="-15"/>
              <a:t> </a:t>
            </a:r>
            <a:r>
              <a:rPr dirty="0" spc="-30"/>
              <a:t>МОЛОДЕЖИ</a:t>
            </a:r>
          </a:p>
        </p:txBody>
      </p:sp>
      <p:grpSp>
        <p:nvGrpSpPr>
          <p:cNvPr id="22" name="object 22"/>
          <p:cNvGrpSpPr/>
          <p:nvPr/>
        </p:nvGrpSpPr>
        <p:grpSpPr>
          <a:xfrm>
            <a:off x="7281671" y="2051291"/>
            <a:ext cx="4293870" cy="1239520"/>
            <a:chOff x="7281671" y="2051291"/>
            <a:chExt cx="4293870" cy="123952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97367" y="2051291"/>
              <a:ext cx="3678174" cy="123673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84719" y="2054351"/>
              <a:ext cx="1232915" cy="123291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284719" y="2054351"/>
              <a:ext cx="1233170" cy="1233170"/>
            </a:xfrm>
            <a:custGeom>
              <a:avLst/>
              <a:gdLst/>
              <a:ahLst/>
              <a:cxnLst/>
              <a:rect l="l" t="t" r="r" b="b"/>
              <a:pathLst>
                <a:path w="1233170" h="1233170">
                  <a:moveTo>
                    <a:pt x="0" y="616458"/>
                  </a:moveTo>
                  <a:lnTo>
                    <a:pt x="1854" y="568278"/>
                  </a:lnTo>
                  <a:lnTo>
                    <a:pt x="7326" y="521114"/>
                  </a:lnTo>
                  <a:lnTo>
                    <a:pt x="16279" y="475101"/>
                  </a:lnTo>
                  <a:lnTo>
                    <a:pt x="28576" y="430377"/>
                  </a:lnTo>
                  <a:lnTo>
                    <a:pt x="44079" y="387079"/>
                  </a:lnTo>
                  <a:lnTo>
                    <a:pt x="62652" y="345343"/>
                  </a:lnTo>
                  <a:lnTo>
                    <a:pt x="84158" y="305307"/>
                  </a:lnTo>
                  <a:lnTo>
                    <a:pt x="108460" y="267109"/>
                  </a:lnTo>
                  <a:lnTo>
                    <a:pt x="135420" y="230883"/>
                  </a:lnTo>
                  <a:lnTo>
                    <a:pt x="164902" y="196769"/>
                  </a:lnTo>
                  <a:lnTo>
                    <a:pt x="196769" y="164902"/>
                  </a:lnTo>
                  <a:lnTo>
                    <a:pt x="230883" y="135420"/>
                  </a:lnTo>
                  <a:lnTo>
                    <a:pt x="267109" y="108460"/>
                  </a:lnTo>
                  <a:lnTo>
                    <a:pt x="305308" y="84158"/>
                  </a:lnTo>
                  <a:lnTo>
                    <a:pt x="345343" y="62652"/>
                  </a:lnTo>
                  <a:lnTo>
                    <a:pt x="387079" y="44079"/>
                  </a:lnTo>
                  <a:lnTo>
                    <a:pt x="430377" y="28576"/>
                  </a:lnTo>
                  <a:lnTo>
                    <a:pt x="475101" y="16279"/>
                  </a:lnTo>
                  <a:lnTo>
                    <a:pt x="521114" y="7326"/>
                  </a:lnTo>
                  <a:lnTo>
                    <a:pt x="568278" y="1854"/>
                  </a:lnTo>
                  <a:lnTo>
                    <a:pt x="616457" y="0"/>
                  </a:lnTo>
                  <a:lnTo>
                    <a:pt x="664637" y="1854"/>
                  </a:lnTo>
                  <a:lnTo>
                    <a:pt x="711801" y="7326"/>
                  </a:lnTo>
                  <a:lnTo>
                    <a:pt x="757814" y="16279"/>
                  </a:lnTo>
                  <a:lnTo>
                    <a:pt x="802538" y="28576"/>
                  </a:lnTo>
                  <a:lnTo>
                    <a:pt x="845836" y="44079"/>
                  </a:lnTo>
                  <a:lnTo>
                    <a:pt x="887572" y="62652"/>
                  </a:lnTo>
                  <a:lnTo>
                    <a:pt x="927608" y="84158"/>
                  </a:lnTo>
                  <a:lnTo>
                    <a:pt x="965806" y="108460"/>
                  </a:lnTo>
                  <a:lnTo>
                    <a:pt x="1002032" y="135420"/>
                  </a:lnTo>
                  <a:lnTo>
                    <a:pt x="1036146" y="164902"/>
                  </a:lnTo>
                  <a:lnTo>
                    <a:pt x="1068013" y="196769"/>
                  </a:lnTo>
                  <a:lnTo>
                    <a:pt x="1097495" y="230883"/>
                  </a:lnTo>
                  <a:lnTo>
                    <a:pt x="1124455" y="267109"/>
                  </a:lnTo>
                  <a:lnTo>
                    <a:pt x="1148757" y="305307"/>
                  </a:lnTo>
                  <a:lnTo>
                    <a:pt x="1170263" y="345343"/>
                  </a:lnTo>
                  <a:lnTo>
                    <a:pt x="1188836" y="387079"/>
                  </a:lnTo>
                  <a:lnTo>
                    <a:pt x="1204339" y="430377"/>
                  </a:lnTo>
                  <a:lnTo>
                    <a:pt x="1216636" y="475101"/>
                  </a:lnTo>
                  <a:lnTo>
                    <a:pt x="1225589" y="521114"/>
                  </a:lnTo>
                  <a:lnTo>
                    <a:pt x="1231061" y="568278"/>
                  </a:lnTo>
                  <a:lnTo>
                    <a:pt x="1232915" y="616458"/>
                  </a:lnTo>
                  <a:lnTo>
                    <a:pt x="1231061" y="664637"/>
                  </a:lnTo>
                  <a:lnTo>
                    <a:pt x="1225589" y="711801"/>
                  </a:lnTo>
                  <a:lnTo>
                    <a:pt x="1216636" y="757814"/>
                  </a:lnTo>
                  <a:lnTo>
                    <a:pt x="1204339" y="802538"/>
                  </a:lnTo>
                  <a:lnTo>
                    <a:pt x="1188836" y="845836"/>
                  </a:lnTo>
                  <a:lnTo>
                    <a:pt x="1170263" y="887572"/>
                  </a:lnTo>
                  <a:lnTo>
                    <a:pt x="1148757" y="927608"/>
                  </a:lnTo>
                  <a:lnTo>
                    <a:pt x="1124455" y="965806"/>
                  </a:lnTo>
                  <a:lnTo>
                    <a:pt x="1097495" y="1002032"/>
                  </a:lnTo>
                  <a:lnTo>
                    <a:pt x="1068013" y="1036146"/>
                  </a:lnTo>
                  <a:lnTo>
                    <a:pt x="1036146" y="1068013"/>
                  </a:lnTo>
                  <a:lnTo>
                    <a:pt x="1002032" y="1097495"/>
                  </a:lnTo>
                  <a:lnTo>
                    <a:pt x="965806" y="1124455"/>
                  </a:lnTo>
                  <a:lnTo>
                    <a:pt x="927607" y="1148757"/>
                  </a:lnTo>
                  <a:lnTo>
                    <a:pt x="887572" y="1170263"/>
                  </a:lnTo>
                  <a:lnTo>
                    <a:pt x="845836" y="1188836"/>
                  </a:lnTo>
                  <a:lnTo>
                    <a:pt x="802538" y="1204339"/>
                  </a:lnTo>
                  <a:lnTo>
                    <a:pt x="757814" y="1216636"/>
                  </a:lnTo>
                  <a:lnTo>
                    <a:pt x="711801" y="1225589"/>
                  </a:lnTo>
                  <a:lnTo>
                    <a:pt x="664637" y="1231061"/>
                  </a:lnTo>
                  <a:lnTo>
                    <a:pt x="616457" y="1232915"/>
                  </a:lnTo>
                  <a:lnTo>
                    <a:pt x="568278" y="1231061"/>
                  </a:lnTo>
                  <a:lnTo>
                    <a:pt x="521114" y="1225589"/>
                  </a:lnTo>
                  <a:lnTo>
                    <a:pt x="475101" y="1216636"/>
                  </a:lnTo>
                  <a:lnTo>
                    <a:pt x="430377" y="1204339"/>
                  </a:lnTo>
                  <a:lnTo>
                    <a:pt x="387079" y="1188836"/>
                  </a:lnTo>
                  <a:lnTo>
                    <a:pt x="345343" y="1170263"/>
                  </a:lnTo>
                  <a:lnTo>
                    <a:pt x="305308" y="1148757"/>
                  </a:lnTo>
                  <a:lnTo>
                    <a:pt x="267109" y="1124455"/>
                  </a:lnTo>
                  <a:lnTo>
                    <a:pt x="230883" y="1097495"/>
                  </a:lnTo>
                  <a:lnTo>
                    <a:pt x="196769" y="1068013"/>
                  </a:lnTo>
                  <a:lnTo>
                    <a:pt x="164902" y="1036146"/>
                  </a:lnTo>
                  <a:lnTo>
                    <a:pt x="135420" y="1002032"/>
                  </a:lnTo>
                  <a:lnTo>
                    <a:pt x="108460" y="965806"/>
                  </a:lnTo>
                  <a:lnTo>
                    <a:pt x="84158" y="927608"/>
                  </a:lnTo>
                  <a:lnTo>
                    <a:pt x="62652" y="887572"/>
                  </a:lnTo>
                  <a:lnTo>
                    <a:pt x="44079" y="845836"/>
                  </a:lnTo>
                  <a:lnTo>
                    <a:pt x="28576" y="802538"/>
                  </a:lnTo>
                  <a:lnTo>
                    <a:pt x="16279" y="757814"/>
                  </a:lnTo>
                  <a:lnTo>
                    <a:pt x="7326" y="711801"/>
                  </a:lnTo>
                  <a:lnTo>
                    <a:pt x="1854" y="664637"/>
                  </a:lnTo>
                  <a:lnTo>
                    <a:pt x="0" y="616458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7178420" y="1095578"/>
            <a:ext cx="4677410" cy="18370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50"/>
              </a:lnSpc>
              <a:spcBef>
                <a:spcPts val="100"/>
              </a:spcBef>
            </a:pPr>
            <a:r>
              <a:rPr dirty="0" u="heavy" sz="2400" spc="-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Основные </a:t>
            </a:r>
            <a:r>
              <a:rPr dirty="0" u="heavy" sz="2400" spc="-1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задачи</a:t>
            </a:r>
            <a:r>
              <a:rPr dirty="0" u="heavy" sz="2400" spc="-2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санитарных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50"/>
              </a:lnSpc>
            </a:pPr>
            <a:r>
              <a:rPr dirty="0" u="heavy" sz="2400" spc="-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правил,</a:t>
            </a:r>
            <a:r>
              <a:rPr dirty="0" u="heavy" sz="2400" spc="-1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санитарных</a:t>
            </a:r>
            <a:r>
              <a:rPr dirty="0" u="heavy" sz="2400" spc="-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 spc="-1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норм</a:t>
            </a:r>
            <a:r>
              <a:rPr dirty="0" u="heavy" sz="2400" spc="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и</a:t>
            </a:r>
            <a:r>
              <a:rPr dirty="0" u="heavy" sz="2400" spc="-2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2400" spc="-5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Times New Roman"/>
                <a:cs typeface="Times New Roman"/>
              </a:rPr>
              <a:t>правил: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600">
              <a:latin typeface="Times New Roman"/>
              <a:cs typeface="Times New Roman"/>
            </a:endParaRPr>
          </a:p>
          <a:p>
            <a:pPr algn="ctr" marL="1160145">
              <a:lnSpc>
                <a:spcPts val="2185"/>
              </a:lnSpc>
            </a:pPr>
            <a:r>
              <a:rPr dirty="0" sz="1900" spc="-15">
                <a:latin typeface="Calibri"/>
                <a:cs typeface="Calibri"/>
              </a:rPr>
              <a:t>охрана</a:t>
            </a:r>
            <a:r>
              <a:rPr dirty="0" sz="1900" spc="-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здоровья</a:t>
            </a:r>
            <a:r>
              <a:rPr dirty="0" sz="1900" spc="1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детей</a:t>
            </a:r>
            <a:r>
              <a:rPr dirty="0" sz="1900" spc="-15">
                <a:latin typeface="Calibri"/>
                <a:cs typeface="Calibri"/>
              </a:rPr>
              <a:t> </a:t>
            </a:r>
            <a:r>
              <a:rPr dirty="0" sz="1900" spc="-5">
                <a:latin typeface="Calibri"/>
                <a:cs typeface="Calibri"/>
              </a:rPr>
              <a:t>и</a:t>
            </a:r>
            <a:endParaRPr sz="1900">
              <a:latin typeface="Calibri"/>
              <a:cs typeface="Calibri"/>
            </a:endParaRPr>
          </a:p>
          <a:p>
            <a:pPr algn="ctr" marL="1160145">
              <a:lnSpc>
                <a:spcPts val="2185"/>
              </a:lnSpc>
            </a:pPr>
            <a:r>
              <a:rPr dirty="0" sz="1900" spc="-20">
                <a:latin typeface="Calibri"/>
                <a:cs typeface="Calibri"/>
              </a:rPr>
              <a:t>молодежи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97368" y="3651503"/>
            <a:ext cx="3678174" cy="123825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8756142" y="3688460"/>
            <a:ext cx="2682875" cy="110998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 indent="409575">
              <a:lnSpc>
                <a:spcPts val="2090"/>
              </a:lnSpc>
              <a:spcBef>
                <a:spcPts val="325"/>
              </a:spcBef>
              <a:buSzPct val="94736"/>
              <a:buFont typeface="Arial"/>
              <a:buChar char="•"/>
              <a:tabLst>
                <a:tab pos="508000" algn="l"/>
              </a:tabLst>
            </a:pPr>
            <a:r>
              <a:rPr dirty="0" sz="1900" spc="-15">
                <a:latin typeface="Calibri"/>
                <a:cs typeface="Calibri"/>
              </a:rPr>
              <a:t>предотвращение </a:t>
            </a:r>
            <a:r>
              <a:rPr dirty="0" sz="1900" spc="-10">
                <a:latin typeface="Calibri"/>
                <a:cs typeface="Calibri"/>
              </a:rPr>
              <a:t> инфекционных,</a:t>
            </a:r>
            <a:r>
              <a:rPr dirty="0" sz="1900" spc="15">
                <a:latin typeface="Calibri"/>
                <a:cs typeface="Calibri"/>
              </a:rPr>
              <a:t> </a:t>
            </a:r>
            <a:r>
              <a:rPr dirty="0" sz="1900" spc="-5">
                <a:latin typeface="Calibri"/>
                <a:cs typeface="Calibri"/>
              </a:rPr>
              <a:t>массовых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1950"/>
              </a:lnSpc>
            </a:pPr>
            <a:r>
              <a:rPr dirty="0" sz="1900" spc="-10">
                <a:latin typeface="Calibri"/>
                <a:cs typeface="Calibri"/>
              </a:rPr>
              <a:t>неинфекционных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dirty="0" sz="1900" spc="-10">
                <a:latin typeface="Calibri"/>
                <a:cs typeface="Calibri"/>
              </a:rPr>
              <a:t>заболеваний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281671" y="3651503"/>
            <a:ext cx="1239520" cy="1239520"/>
            <a:chOff x="7281671" y="3651503"/>
            <a:chExt cx="1239520" cy="1239520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84719" y="3654551"/>
              <a:ext cx="1232915" cy="123291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284719" y="3654551"/>
              <a:ext cx="1233170" cy="1233170"/>
            </a:xfrm>
            <a:custGeom>
              <a:avLst/>
              <a:gdLst/>
              <a:ahLst/>
              <a:cxnLst/>
              <a:rect l="l" t="t" r="r" b="b"/>
              <a:pathLst>
                <a:path w="1233170" h="1233170">
                  <a:moveTo>
                    <a:pt x="0" y="616458"/>
                  </a:moveTo>
                  <a:lnTo>
                    <a:pt x="1854" y="568278"/>
                  </a:lnTo>
                  <a:lnTo>
                    <a:pt x="7326" y="521114"/>
                  </a:lnTo>
                  <a:lnTo>
                    <a:pt x="16279" y="475101"/>
                  </a:lnTo>
                  <a:lnTo>
                    <a:pt x="28576" y="430377"/>
                  </a:lnTo>
                  <a:lnTo>
                    <a:pt x="44079" y="387079"/>
                  </a:lnTo>
                  <a:lnTo>
                    <a:pt x="62652" y="345343"/>
                  </a:lnTo>
                  <a:lnTo>
                    <a:pt x="84158" y="305308"/>
                  </a:lnTo>
                  <a:lnTo>
                    <a:pt x="108460" y="267109"/>
                  </a:lnTo>
                  <a:lnTo>
                    <a:pt x="135420" y="230883"/>
                  </a:lnTo>
                  <a:lnTo>
                    <a:pt x="164902" y="196769"/>
                  </a:lnTo>
                  <a:lnTo>
                    <a:pt x="196769" y="164902"/>
                  </a:lnTo>
                  <a:lnTo>
                    <a:pt x="230883" y="135420"/>
                  </a:lnTo>
                  <a:lnTo>
                    <a:pt x="267109" y="108460"/>
                  </a:lnTo>
                  <a:lnTo>
                    <a:pt x="305308" y="84158"/>
                  </a:lnTo>
                  <a:lnTo>
                    <a:pt x="345343" y="62652"/>
                  </a:lnTo>
                  <a:lnTo>
                    <a:pt x="387079" y="44079"/>
                  </a:lnTo>
                  <a:lnTo>
                    <a:pt x="430377" y="28576"/>
                  </a:lnTo>
                  <a:lnTo>
                    <a:pt x="475101" y="16279"/>
                  </a:lnTo>
                  <a:lnTo>
                    <a:pt x="521114" y="7326"/>
                  </a:lnTo>
                  <a:lnTo>
                    <a:pt x="568278" y="1854"/>
                  </a:lnTo>
                  <a:lnTo>
                    <a:pt x="616457" y="0"/>
                  </a:lnTo>
                  <a:lnTo>
                    <a:pt x="664637" y="1854"/>
                  </a:lnTo>
                  <a:lnTo>
                    <a:pt x="711801" y="7326"/>
                  </a:lnTo>
                  <a:lnTo>
                    <a:pt x="757814" y="16279"/>
                  </a:lnTo>
                  <a:lnTo>
                    <a:pt x="802538" y="28576"/>
                  </a:lnTo>
                  <a:lnTo>
                    <a:pt x="845836" y="44079"/>
                  </a:lnTo>
                  <a:lnTo>
                    <a:pt x="887572" y="62652"/>
                  </a:lnTo>
                  <a:lnTo>
                    <a:pt x="927608" y="84158"/>
                  </a:lnTo>
                  <a:lnTo>
                    <a:pt x="965806" y="108460"/>
                  </a:lnTo>
                  <a:lnTo>
                    <a:pt x="1002032" y="135420"/>
                  </a:lnTo>
                  <a:lnTo>
                    <a:pt x="1036146" y="164902"/>
                  </a:lnTo>
                  <a:lnTo>
                    <a:pt x="1068013" y="196769"/>
                  </a:lnTo>
                  <a:lnTo>
                    <a:pt x="1097495" y="230883"/>
                  </a:lnTo>
                  <a:lnTo>
                    <a:pt x="1124455" y="267109"/>
                  </a:lnTo>
                  <a:lnTo>
                    <a:pt x="1148757" y="305307"/>
                  </a:lnTo>
                  <a:lnTo>
                    <a:pt x="1170263" y="345343"/>
                  </a:lnTo>
                  <a:lnTo>
                    <a:pt x="1188836" y="387079"/>
                  </a:lnTo>
                  <a:lnTo>
                    <a:pt x="1204339" y="430377"/>
                  </a:lnTo>
                  <a:lnTo>
                    <a:pt x="1216636" y="475101"/>
                  </a:lnTo>
                  <a:lnTo>
                    <a:pt x="1225589" y="521114"/>
                  </a:lnTo>
                  <a:lnTo>
                    <a:pt x="1231061" y="568278"/>
                  </a:lnTo>
                  <a:lnTo>
                    <a:pt x="1232915" y="616458"/>
                  </a:lnTo>
                  <a:lnTo>
                    <a:pt x="1231061" y="664637"/>
                  </a:lnTo>
                  <a:lnTo>
                    <a:pt x="1225589" y="711801"/>
                  </a:lnTo>
                  <a:lnTo>
                    <a:pt x="1216636" y="757814"/>
                  </a:lnTo>
                  <a:lnTo>
                    <a:pt x="1204339" y="802538"/>
                  </a:lnTo>
                  <a:lnTo>
                    <a:pt x="1188836" y="845836"/>
                  </a:lnTo>
                  <a:lnTo>
                    <a:pt x="1170263" y="887572"/>
                  </a:lnTo>
                  <a:lnTo>
                    <a:pt x="1148757" y="927608"/>
                  </a:lnTo>
                  <a:lnTo>
                    <a:pt x="1124455" y="965806"/>
                  </a:lnTo>
                  <a:lnTo>
                    <a:pt x="1097495" y="1002032"/>
                  </a:lnTo>
                  <a:lnTo>
                    <a:pt x="1068013" y="1036146"/>
                  </a:lnTo>
                  <a:lnTo>
                    <a:pt x="1036146" y="1068013"/>
                  </a:lnTo>
                  <a:lnTo>
                    <a:pt x="1002032" y="1097495"/>
                  </a:lnTo>
                  <a:lnTo>
                    <a:pt x="965806" y="1124455"/>
                  </a:lnTo>
                  <a:lnTo>
                    <a:pt x="927607" y="1148757"/>
                  </a:lnTo>
                  <a:lnTo>
                    <a:pt x="887572" y="1170263"/>
                  </a:lnTo>
                  <a:lnTo>
                    <a:pt x="845836" y="1188836"/>
                  </a:lnTo>
                  <a:lnTo>
                    <a:pt x="802538" y="1204339"/>
                  </a:lnTo>
                  <a:lnTo>
                    <a:pt x="757814" y="1216636"/>
                  </a:lnTo>
                  <a:lnTo>
                    <a:pt x="711801" y="1225589"/>
                  </a:lnTo>
                  <a:lnTo>
                    <a:pt x="664637" y="1231061"/>
                  </a:lnTo>
                  <a:lnTo>
                    <a:pt x="616457" y="1232916"/>
                  </a:lnTo>
                  <a:lnTo>
                    <a:pt x="568278" y="1231061"/>
                  </a:lnTo>
                  <a:lnTo>
                    <a:pt x="521114" y="1225589"/>
                  </a:lnTo>
                  <a:lnTo>
                    <a:pt x="475101" y="1216636"/>
                  </a:lnTo>
                  <a:lnTo>
                    <a:pt x="430377" y="1204339"/>
                  </a:lnTo>
                  <a:lnTo>
                    <a:pt x="387079" y="1188836"/>
                  </a:lnTo>
                  <a:lnTo>
                    <a:pt x="345343" y="1170263"/>
                  </a:lnTo>
                  <a:lnTo>
                    <a:pt x="305308" y="1148757"/>
                  </a:lnTo>
                  <a:lnTo>
                    <a:pt x="267109" y="1124455"/>
                  </a:lnTo>
                  <a:lnTo>
                    <a:pt x="230883" y="1097495"/>
                  </a:lnTo>
                  <a:lnTo>
                    <a:pt x="196769" y="1068013"/>
                  </a:lnTo>
                  <a:lnTo>
                    <a:pt x="164902" y="1036146"/>
                  </a:lnTo>
                  <a:lnTo>
                    <a:pt x="135420" y="1002032"/>
                  </a:lnTo>
                  <a:lnTo>
                    <a:pt x="108460" y="965806"/>
                  </a:lnTo>
                  <a:lnTo>
                    <a:pt x="84158" y="927608"/>
                  </a:lnTo>
                  <a:lnTo>
                    <a:pt x="62652" y="887572"/>
                  </a:lnTo>
                  <a:lnTo>
                    <a:pt x="44079" y="845836"/>
                  </a:lnTo>
                  <a:lnTo>
                    <a:pt x="28576" y="802538"/>
                  </a:lnTo>
                  <a:lnTo>
                    <a:pt x="16279" y="757814"/>
                  </a:lnTo>
                  <a:lnTo>
                    <a:pt x="7326" y="711801"/>
                  </a:lnTo>
                  <a:lnTo>
                    <a:pt x="1854" y="664637"/>
                  </a:lnTo>
                  <a:lnTo>
                    <a:pt x="0" y="616458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2" name="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97368" y="5251703"/>
            <a:ext cx="3678174" cy="1238250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8798814" y="5554167"/>
            <a:ext cx="2596515" cy="5803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7155" indent="-97790">
              <a:lnSpc>
                <a:spcPts val="2185"/>
              </a:lnSpc>
              <a:spcBef>
                <a:spcPts val="95"/>
              </a:spcBef>
              <a:buSzPct val="94736"/>
              <a:buFont typeface="Arial"/>
              <a:buChar char="•"/>
              <a:tabLst>
                <a:tab pos="97790" algn="l"/>
              </a:tabLst>
            </a:pPr>
            <a:r>
              <a:rPr dirty="0" sz="1900" spc="-5">
                <a:latin typeface="Calibri"/>
                <a:cs typeface="Calibri"/>
              </a:rPr>
              <a:t>формирование</a:t>
            </a:r>
            <a:r>
              <a:rPr dirty="0" sz="1900" spc="-4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навыков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dirty="0" sz="1900" spc="-15">
                <a:latin typeface="Calibri"/>
                <a:cs typeface="Calibri"/>
              </a:rPr>
              <a:t>здорового</a:t>
            </a:r>
            <a:r>
              <a:rPr dirty="0" sz="190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питания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281671" y="5253228"/>
            <a:ext cx="1239520" cy="1239520"/>
            <a:chOff x="7281671" y="5253228"/>
            <a:chExt cx="1239520" cy="1239520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84719" y="5256276"/>
              <a:ext cx="1232915" cy="123291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284719" y="5256276"/>
              <a:ext cx="1233170" cy="1233170"/>
            </a:xfrm>
            <a:custGeom>
              <a:avLst/>
              <a:gdLst/>
              <a:ahLst/>
              <a:cxnLst/>
              <a:rect l="l" t="t" r="r" b="b"/>
              <a:pathLst>
                <a:path w="1233170" h="1233170">
                  <a:moveTo>
                    <a:pt x="0" y="616458"/>
                  </a:moveTo>
                  <a:lnTo>
                    <a:pt x="1854" y="568278"/>
                  </a:lnTo>
                  <a:lnTo>
                    <a:pt x="7326" y="521114"/>
                  </a:lnTo>
                  <a:lnTo>
                    <a:pt x="16279" y="475101"/>
                  </a:lnTo>
                  <a:lnTo>
                    <a:pt x="28576" y="430377"/>
                  </a:lnTo>
                  <a:lnTo>
                    <a:pt x="44079" y="387079"/>
                  </a:lnTo>
                  <a:lnTo>
                    <a:pt x="62652" y="345343"/>
                  </a:lnTo>
                  <a:lnTo>
                    <a:pt x="84158" y="305308"/>
                  </a:lnTo>
                  <a:lnTo>
                    <a:pt x="108460" y="267109"/>
                  </a:lnTo>
                  <a:lnTo>
                    <a:pt x="135420" y="230883"/>
                  </a:lnTo>
                  <a:lnTo>
                    <a:pt x="164902" y="196769"/>
                  </a:lnTo>
                  <a:lnTo>
                    <a:pt x="196769" y="164902"/>
                  </a:lnTo>
                  <a:lnTo>
                    <a:pt x="230883" y="135420"/>
                  </a:lnTo>
                  <a:lnTo>
                    <a:pt x="267109" y="108460"/>
                  </a:lnTo>
                  <a:lnTo>
                    <a:pt x="305308" y="84158"/>
                  </a:lnTo>
                  <a:lnTo>
                    <a:pt x="345343" y="62652"/>
                  </a:lnTo>
                  <a:lnTo>
                    <a:pt x="387079" y="44079"/>
                  </a:lnTo>
                  <a:lnTo>
                    <a:pt x="430377" y="28576"/>
                  </a:lnTo>
                  <a:lnTo>
                    <a:pt x="475101" y="16279"/>
                  </a:lnTo>
                  <a:lnTo>
                    <a:pt x="521114" y="7326"/>
                  </a:lnTo>
                  <a:lnTo>
                    <a:pt x="568278" y="1854"/>
                  </a:lnTo>
                  <a:lnTo>
                    <a:pt x="616457" y="0"/>
                  </a:lnTo>
                  <a:lnTo>
                    <a:pt x="664637" y="1854"/>
                  </a:lnTo>
                  <a:lnTo>
                    <a:pt x="711801" y="7326"/>
                  </a:lnTo>
                  <a:lnTo>
                    <a:pt x="757814" y="16279"/>
                  </a:lnTo>
                  <a:lnTo>
                    <a:pt x="802538" y="28576"/>
                  </a:lnTo>
                  <a:lnTo>
                    <a:pt x="845836" y="44079"/>
                  </a:lnTo>
                  <a:lnTo>
                    <a:pt x="887572" y="62652"/>
                  </a:lnTo>
                  <a:lnTo>
                    <a:pt x="927608" y="84158"/>
                  </a:lnTo>
                  <a:lnTo>
                    <a:pt x="965806" y="108460"/>
                  </a:lnTo>
                  <a:lnTo>
                    <a:pt x="1002032" y="135420"/>
                  </a:lnTo>
                  <a:lnTo>
                    <a:pt x="1036146" y="164902"/>
                  </a:lnTo>
                  <a:lnTo>
                    <a:pt x="1068013" y="196769"/>
                  </a:lnTo>
                  <a:lnTo>
                    <a:pt x="1097495" y="230883"/>
                  </a:lnTo>
                  <a:lnTo>
                    <a:pt x="1124455" y="267109"/>
                  </a:lnTo>
                  <a:lnTo>
                    <a:pt x="1148757" y="305308"/>
                  </a:lnTo>
                  <a:lnTo>
                    <a:pt x="1170263" y="345343"/>
                  </a:lnTo>
                  <a:lnTo>
                    <a:pt x="1188836" y="387079"/>
                  </a:lnTo>
                  <a:lnTo>
                    <a:pt x="1204339" y="430377"/>
                  </a:lnTo>
                  <a:lnTo>
                    <a:pt x="1216636" y="475101"/>
                  </a:lnTo>
                  <a:lnTo>
                    <a:pt x="1225589" y="521114"/>
                  </a:lnTo>
                  <a:lnTo>
                    <a:pt x="1231061" y="568278"/>
                  </a:lnTo>
                  <a:lnTo>
                    <a:pt x="1232915" y="616458"/>
                  </a:lnTo>
                  <a:lnTo>
                    <a:pt x="1231061" y="664633"/>
                  </a:lnTo>
                  <a:lnTo>
                    <a:pt x="1225589" y="711795"/>
                  </a:lnTo>
                  <a:lnTo>
                    <a:pt x="1216636" y="757806"/>
                  </a:lnTo>
                  <a:lnTo>
                    <a:pt x="1204339" y="802529"/>
                  </a:lnTo>
                  <a:lnTo>
                    <a:pt x="1188836" y="845826"/>
                  </a:lnTo>
                  <a:lnTo>
                    <a:pt x="1170263" y="887561"/>
                  </a:lnTo>
                  <a:lnTo>
                    <a:pt x="1148757" y="927596"/>
                  </a:lnTo>
                  <a:lnTo>
                    <a:pt x="1124455" y="965795"/>
                  </a:lnTo>
                  <a:lnTo>
                    <a:pt x="1097495" y="1002021"/>
                  </a:lnTo>
                  <a:lnTo>
                    <a:pt x="1068013" y="1036136"/>
                  </a:lnTo>
                  <a:lnTo>
                    <a:pt x="1036146" y="1068004"/>
                  </a:lnTo>
                  <a:lnTo>
                    <a:pt x="1002032" y="1097487"/>
                  </a:lnTo>
                  <a:lnTo>
                    <a:pt x="965806" y="1124448"/>
                  </a:lnTo>
                  <a:lnTo>
                    <a:pt x="927607" y="1148751"/>
                  </a:lnTo>
                  <a:lnTo>
                    <a:pt x="887572" y="1170258"/>
                  </a:lnTo>
                  <a:lnTo>
                    <a:pt x="845836" y="1188832"/>
                  </a:lnTo>
                  <a:lnTo>
                    <a:pt x="802538" y="1204337"/>
                  </a:lnTo>
                  <a:lnTo>
                    <a:pt x="757814" y="1216634"/>
                  </a:lnTo>
                  <a:lnTo>
                    <a:pt x="711801" y="1225588"/>
                  </a:lnTo>
                  <a:lnTo>
                    <a:pt x="664637" y="1231061"/>
                  </a:lnTo>
                  <a:lnTo>
                    <a:pt x="616457" y="1232916"/>
                  </a:lnTo>
                  <a:lnTo>
                    <a:pt x="568278" y="1231061"/>
                  </a:lnTo>
                  <a:lnTo>
                    <a:pt x="521114" y="1225588"/>
                  </a:lnTo>
                  <a:lnTo>
                    <a:pt x="475101" y="1216634"/>
                  </a:lnTo>
                  <a:lnTo>
                    <a:pt x="430377" y="1204337"/>
                  </a:lnTo>
                  <a:lnTo>
                    <a:pt x="387079" y="1188832"/>
                  </a:lnTo>
                  <a:lnTo>
                    <a:pt x="345343" y="1170258"/>
                  </a:lnTo>
                  <a:lnTo>
                    <a:pt x="305308" y="1148751"/>
                  </a:lnTo>
                  <a:lnTo>
                    <a:pt x="267109" y="1124448"/>
                  </a:lnTo>
                  <a:lnTo>
                    <a:pt x="230883" y="1097487"/>
                  </a:lnTo>
                  <a:lnTo>
                    <a:pt x="196769" y="1068004"/>
                  </a:lnTo>
                  <a:lnTo>
                    <a:pt x="164902" y="1036136"/>
                  </a:lnTo>
                  <a:lnTo>
                    <a:pt x="135420" y="1002021"/>
                  </a:lnTo>
                  <a:lnTo>
                    <a:pt x="108460" y="965795"/>
                  </a:lnTo>
                  <a:lnTo>
                    <a:pt x="84158" y="927596"/>
                  </a:lnTo>
                  <a:lnTo>
                    <a:pt x="62652" y="887561"/>
                  </a:lnTo>
                  <a:lnTo>
                    <a:pt x="44079" y="845826"/>
                  </a:lnTo>
                  <a:lnTo>
                    <a:pt x="28576" y="802529"/>
                  </a:lnTo>
                  <a:lnTo>
                    <a:pt x="16279" y="757806"/>
                  </a:lnTo>
                  <a:lnTo>
                    <a:pt x="7326" y="711795"/>
                  </a:lnTo>
                  <a:lnTo>
                    <a:pt x="1854" y="664633"/>
                  </a:lnTo>
                  <a:lnTo>
                    <a:pt x="0" y="616458"/>
                  </a:lnTo>
                  <a:close/>
                </a:path>
              </a:pathLst>
            </a:custGeom>
            <a:ln w="60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777364" marR="5080" indent="-1483360">
              <a:lnSpc>
                <a:spcPct val="105800"/>
              </a:lnSpc>
              <a:spcBef>
                <a:spcPts val="95"/>
              </a:spcBef>
            </a:pPr>
            <a:r>
              <a:rPr dirty="0" spc="-45"/>
              <a:t>РЕГЛАМЕНТАЦИЯ</a:t>
            </a:r>
            <a:r>
              <a:rPr dirty="0"/>
              <a:t> </a:t>
            </a:r>
            <a:r>
              <a:rPr dirty="0" spc="-25"/>
              <a:t>ТРЕБОВАНИЙ</a:t>
            </a:r>
            <a:r>
              <a:rPr dirty="0"/>
              <a:t> К</a:t>
            </a:r>
            <a:r>
              <a:rPr dirty="0" spc="5"/>
              <a:t> </a:t>
            </a:r>
            <a:r>
              <a:rPr dirty="0" spc="-30"/>
              <a:t>ОРГАНИЗАЦИИ</a:t>
            </a:r>
            <a:r>
              <a:rPr dirty="0" spc="-35"/>
              <a:t> </a:t>
            </a:r>
            <a:r>
              <a:rPr dirty="0" spc="-20"/>
              <a:t>ПИТАНИЯ</a:t>
            </a:r>
            <a:r>
              <a:rPr dirty="0" spc="-5"/>
              <a:t> </a:t>
            </a:r>
            <a:r>
              <a:rPr dirty="0"/>
              <a:t>В </a:t>
            </a:r>
            <a:r>
              <a:rPr dirty="0" spc="-585"/>
              <a:t> </a:t>
            </a:r>
            <a:r>
              <a:rPr dirty="0" spc="-25"/>
              <a:t>ОРГАНИЗАЦИЯХ </a:t>
            </a:r>
            <a:r>
              <a:rPr dirty="0"/>
              <a:t>ДЛЯ</a:t>
            </a:r>
            <a:r>
              <a:rPr dirty="0" spc="-5"/>
              <a:t> ДЕТЕЙ</a:t>
            </a:r>
            <a:r>
              <a:rPr dirty="0"/>
              <a:t> И</a:t>
            </a:r>
            <a:r>
              <a:rPr dirty="0" spc="-15"/>
              <a:t> </a:t>
            </a:r>
            <a:r>
              <a:rPr dirty="0" spc="-30"/>
              <a:t>МОЛОДЕЖИ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4915" y="1092708"/>
            <a:ext cx="1847849" cy="9212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47664" y="1145235"/>
            <a:ext cx="1564640" cy="772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7955">
              <a:lnSpc>
                <a:spcPts val="201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Обеспечение</a:t>
            </a:r>
            <a:endParaRPr sz="1800">
              <a:latin typeface="Times New Roman"/>
              <a:cs typeface="Times New Roman"/>
            </a:endParaRPr>
          </a:p>
          <a:p>
            <a:pPr marL="12700" marR="5080" indent="294005">
              <a:lnSpc>
                <a:spcPts val="1860"/>
              </a:lnSpc>
              <a:spcBef>
                <a:spcPts val="165"/>
              </a:spcBef>
            </a:pPr>
            <a:r>
              <a:rPr dirty="0" sz="1800" spc="-5">
                <a:latin typeface="Times New Roman"/>
                <a:cs typeface="Times New Roman"/>
              </a:rPr>
              <a:t>здоровым </a:t>
            </a:r>
            <a:r>
              <a:rPr dirty="0" sz="1800">
                <a:latin typeface="Times New Roman"/>
                <a:cs typeface="Times New Roman"/>
              </a:rPr>
              <a:t> питанием</a:t>
            </a:r>
            <a:r>
              <a:rPr dirty="0" sz="1800" spc="-8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93164" y="2005329"/>
            <a:ext cx="5044440" cy="1834514"/>
            <a:chOff x="1693164" y="2005329"/>
            <a:chExt cx="5044440" cy="1834514"/>
          </a:xfrm>
        </p:grpSpPr>
        <p:sp>
          <p:nvSpPr>
            <p:cNvPr id="6" name="object 6"/>
            <p:cNvSpPr/>
            <p:nvPr/>
          </p:nvSpPr>
          <p:spPr>
            <a:xfrm>
              <a:off x="3304032" y="2011679"/>
              <a:ext cx="3427095" cy="602615"/>
            </a:xfrm>
            <a:custGeom>
              <a:avLst/>
              <a:gdLst/>
              <a:ahLst/>
              <a:cxnLst/>
              <a:rect l="l" t="t" r="r" b="b"/>
              <a:pathLst>
                <a:path w="3427095" h="602614">
                  <a:moveTo>
                    <a:pt x="3426967" y="0"/>
                  </a:moveTo>
                  <a:lnTo>
                    <a:pt x="3426967" y="301244"/>
                  </a:lnTo>
                  <a:lnTo>
                    <a:pt x="0" y="301244"/>
                  </a:lnTo>
                  <a:lnTo>
                    <a:pt x="0" y="602488"/>
                  </a:lnTo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164" y="2610611"/>
              <a:ext cx="3219450" cy="122910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884426" y="2936875"/>
            <a:ext cx="2837180" cy="53594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 marR="5080" indent="38100">
              <a:lnSpc>
                <a:spcPts val="1860"/>
              </a:lnSpc>
              <a:spcBef>
                <a:spcPts val="409"/>
              </a:spcBef>
            </a:pPr>
            <a:r>
              <a:rPr dirty="0" sz="1800" spc="-5">
                <a:latin typeface="Times New Roman"/>
                <a:cs typeface="Times New Roman"/>
              </a:rPr>
              <a:t>при временном размещении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организованных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групп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64563" y="3832605"/>
            <a:ext cx="1845945" cy="1189990"/>
            <a:chOff x="1464563" y="3832605"/>
            <a:chExt cx="1845945" cy="1189990"/>
          </a:xfrm>
        </p:grpSpPr>
        <p:sp>
          <p:nvSpPr>
            <p:cNvPr id="10" name="object 10"/>
            <p:cNvSpPr/>
            <p:nvPr/>
          </p:nvSpPr>
          <p:spPr>
            <a:xfrm>
              <a:off x="2199131" y="3838955"/>
              <a:ext cx="1105535" cy="602615"/>
            </a:xfrm>
            <a:custGeom>
              <a:avLst/>
              <a:gdLst/>
              <a:ahLst/>
              <a:cxnLst/>
              <a:rect l="l" t="t" r="r" b="b"/>
              <a:pathLst>
                <a:path w="1105535" h="602614">
                  <a:moveTo>
                    <a:pt x="1105027" y="0"/>
                  </a:moveTo>
                  <a:lnTo>
                    <a:pt x="1105027" y="301244"/>
                  </a:lnTo>
                  <a:lnTo>
                    <a:pt x="0" y="301244"/>
                  </a:lnTo>
                  <a:lnTo>
                    <a:pt x="0" y="602488"/>
                  </a:lnTo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4563" y="4437875"/>
              <a:ext cx="1465326" cy="58446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628901" y="4559249"/>
            <a:ext cx="113919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10">
                <a:latin typeface="Times New Roman"/>
                <a:cs typeface="Times New Roman"/>
              </a:rPr>
              <a:t>б</a:t>
            </a:r>
            <a:r>
              <a:rPr dirty="0" sz="1800">
                <a:latin typeface="Times New Roman"/>
                <a:cs typeface="Times New Roman"/>
              </a:rPr>
              <a:t>щ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житие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262884" y="3832605"/>
            <a:ext cx="1428750" cy="1189990"/>
            <a:chOff x="3262884" y="3832605"/>
            <a:chExt cx="1428750" cy="1189990"/>
          </a:xfrm>
        </p:grpSpPr>
        <p:sp>
          <p:nvSpPr>
            <p:cNvPr id="14" name="object 14"/>
            <p:cNvSpPr/>
            <p:nvPr/>
          </p:nvSpPr>
          <p:spPr>
            <a:xfrm>
              <a:off x="3304032" y="3838955"/>
              <a:ext cx="675005" cy="602615"/>
            </a:xfrm>
            <a:custGeom>
              <a:avLst/>
              <a:gdLst/>
              <a:ahLst/>
              <a:cxnLst/>
              <a:rect l="l" t="t" r="r" b="b"/>
              <a:pathLst>
                <a:path w="675004" h="602614">
                  <a:moveTo>
                    <a:pt x="0" y="0"/>
                  </a:moveTo>
                  <a:lnTo>
                    <a:pt x="0" y="301244"/>
                  </a:lnTo>
                  <a:lnTo>
                    <a:pt x="675004" y="301244"/>
                  </a:lnTo>
                  <a:lnTo>
                    <a:pt x="675004" y="602488"/>
                  </a:lnTo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2884" y="4437875"/>
              <a:ext cx="1428750" cy="58446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464433" y="4559249"/>
            <a:ext cx="102552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гостиница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297682" y="3832605"/>
            <a:ext cx="2736850" cy="1189990"/>
            <a:chOff x="3297682" y="3832605"/>
            <a:chExt cx="2736850" cy="1189990"/>
          </a:xfrm>
        </p:grpSpPr>
        <p:sp>
          <p:nvSpPr>
            <p:cNvPr id="18" name="object 18"/>
            <p:cNvSpPr/>
            <p:nvPr/>
          </p:nvSpPr>
          <p:spPr>
            <a:xfrm>
              <a:off x="3304032" y="3838955"/>
              <a:ext cx="2195195" cy="602615"/>
            </a:xfrm>
            <a:custGeom>
              <a:avLst/>
              <a:gdLst/>
              <a:ahLst/>
              <a:cxnLst/>
              <a:rect l="l" t="t" r="r" b="b"/>
              <a:pathLst>
                <a:path w="2195195" h="602614">
                  <a:moveTo>
                    <a:pt x="0" y="0"/>
                  </a:moveTo>
                  <a:lnTo>
                    <a:pt x="0" y="301244"/>
                  </a:lnTo>
                  <a:lnTo>
                    <a:pt x="2194941" y="301244"/>
                  </a:lnTo>
                  <a:lnTo>
                    <a:pt x="2194941" y="602488"/>
                  </a:lnTo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9096" y="4437875"/>
              <a:ext cx="1075194" cy="58446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115814" y="4559249"/>
            <a:ext cx="7639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турбаза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297682" y="3832605"/>
            <a:ext cx="4277995" cy="1189990"/>
            <a:chOff x="3297682" y="3832605"/>
            <a:chExt cx="4277995" cy="1189990"/>
          </a:xfrm>
        </p:grpSpPr>
        <p:sp>
          <p:nvSpPr>
            <p:cNvPr id="22" name="object 22"/>
            <p:cNvSpPr/>
            <p:nvPr/>
          </p:nvSpPr>
          <p:spPr>
            <a:xfrm>
              <a:off x="3304032" y="3838955"/>
              <a:ext cx="3693795" cy="602615"/>
            </a:xfrm>
            <a:custGeom>
              <a:avLst/>
              <a:gdLst/>
              <a:ahLst/>
              <a:cxnLst/>
              <a:rect l="l" t="t" r="r" b="b"/>
              <a:pathLst>
                <a:path w="3693795" h="602614">
                  <a:moveTo>
                    <a:pt x="0" y="0"/>
                  </a:moveTo>
                  <a:lnTo>
                    <a:pt x="0" y="301244"/>
                  </a:lnTo>
                  <a:lnTo>
                    <a:pt x="3693667" y="301244"/>
                  </a:lnTo>
                  <a:lnTo>
                    <a:pt x="3693667" y="602488"/>
                  </a:lnTo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6039" y="4437875"/>
              <a:ext cx="1159014" cy="58446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638925" y="4441317"/>
            <a:ext cx="716915" cy="536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01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база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010"/>
              </a:lnSpc>
            </a:pPr>
            <a:r>
              <a:rPr dirty="0" sz="1800" spc="-15">
                <a:latin typeface="Times New Roman"/>
                <a:cs typeface="Times New Roman"/>
              </a:rPr>
              <a:t>отдыха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166359" y="2005329"/>
            <a:ext cx="1718310" cy="1844039"/>
            <a:chOff x="5166359" y="2005329"/>
            <a:chExt cx="1718310" cy="1844039"/>
          </a:xfrm>
        </p:grpSpPr>
        <p:sp>
          <p:nvSpPr>
            <p:cNvPr id="26" name="object 26"/>
            <p:cNvSpPr/>
            <p:nvPr/>
          </p:nvSpPr>
          <p:spPr>
            <a:xfrm>
              <a:off x="6027419" y="2011679"/>
              <a:ext cx="703580" cy="602615"/>
            </a:xfrm>
            <a:custGeom>
              <a:avLst/>
              <a:gdLst/>
              <a:ahLst/>
              <a:cxnLst/>
              <a:rect l="l" t="t" r="r" b="b"/>
              <a:pathLst>
                <a:path w="703579" h="602614">
                  <a:moveTo>
                    <a:pt x="703452" y="0"/>
                  </a:moveTo>
                  <a:lnTo>
                    <a:pt x="703452" y="301244"/>
                  </a:lnTo>
                  <a:lnTo>
                    <a:pt x="0" y="301244"/>
                  </a:lnTo>
                  <a:lnTo>
                    <a:pt x="0" y="602488"/>
                  </a:lnTo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59" y="2610611"/>
              <a:ext cx="1718310" cy="123825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5327396" y="2822575"/>
            <a:ext cx="1398905" cy="77216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700" marR="5080">
              <a:lnSpc>
                <a:spcPts val="1860"/>
              </a:lnSpc>
              <a:spcBef>
                <a:spcPts val="409"/>
              </a:spcBef>
            </a:pPr>
            <a:r>
              <a:rPr dirty="0" sz="1800" spc="-5">
                <a:latin typeface="Times New Roman"/>
                <a:cs typeface="Times New Roman"/>
              </a:rPr>
              <a:t>при</a:t>
            </a:r>
            <a:r>
              <a:rPr dirty="0" sz="1800" spc="-8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перевозке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 </a:t>
            </a:r>
            <a:r>
              <a:rPr dirty="0" sz="1800" spc="-5">
                <a:latin typeface="Times New Roman"/>
                <a:cs typeface="Times New Roman"/>
              </a:rPr>
              <a:t>ЖД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транспортом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723633" y="2005329"/>
            <a:ext cx="2865120" cy="1857375"/>
            <a:chOff x="6723633" y="2005329"/>
            <a:chExt cx="2865120" cy="1857375"/>
          </a:xfrm>
        </p:grpSpPr>
        <p:sp>
          <p:nvSpPr>
            <p:cNvPr id="30" name="object 30"/>
            <p:cNvSpPr/>
            <p:nvPr/>
          </p:nvSpPr>
          <p:spPr>
            <a:xfrm>
              <a:off x="6729983" y="2011679"/>
              <a:ext cx="1634489" cy="602615"/>
            </a:xfrm>
            <a:custGeom>
              <a:avLst/>
              <a:gdLst/>
              <a:ahLst/>
              <a:cxnLst/>
              <a:rect l="l" t="t" r="r" b="b"/>
              <a:pathLst>
                <a:path w="1634490" h="602614">
                  <a:moveTo>
                    <a:pt x="0" y="0"/>
                  </a:moveTo>
                  <a:lnTo>
                    <a:pt x="0" y="301244"/>
                  </a:lnTo>
                  <a:lnTo>
                    <a:pt x="1634490" y="301244"/>
                  </a:lnTo>
                  <a:lnTo>
                    <a:pt x="1634490" y="602488"/>
                  </a:lnTo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9939" y="2610611"/>
              <a:ext cx="2448305" cy="1251965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575042" y="2711577"/>
            <a:ext cx="1581785" cy="101028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11150" marR="5080" indent="-299085">
              <a:lnSpc>
                <a:spcPts val="1860"/>
              </a:lnSpc>
              <a:spcBef>
                <a:spcPts val="409"/>
              </a:spcBef>
            </a:pPr>
            <a:r>
              <a:rPr dirty="0" sz="1800" spc="-5">
                <a:latin typeface="Times New Roman"/>
                <a:cs typeface="Times New Roman"/>
              </a:rPr>
              <a:t>при</a:t>
            </a:r>
            <a:r>
              <a:rPr dirty="0" sz="1800" spc="-5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проведении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выездных</a:t>
            </a:r>
            <a:endParaRPr sz="1800">
              <a:latin typeface="Times New Roman"/>
              <a:cs typeface="Times New Roman"/>
            </a:endParaRPr>
          </a:p>
          <a:p>
            <a:pPr marL="42545">
              <a:lnSpc>
                <a:spcPts val="1705"/>
              </a:lnSpc>
            </a:pPr>
            <a:r>
              <a:rPr dirty="0" sz="1800" spc="-5">
                <a:latin typeface="Times New Roman"/>
                <a:cs typeface="Times New Roman"/>
              </a:rPr>
              <a:t>экскурсионных</a:t>
            </a:r>
            <a:endParaRPr sz="1800">
              <a:latin typeface="Times New Roman"/>
              <a:cs typeface="Times New Roman"/>
            </a:endParaRPr>
          </a:p>
          <a:p>
            <a:pPr marL="147955">
              <a:lnSpc>
                <a:spcPts val="2014"/>
              </a:lnSpc>
            </a:pPr>
            <a:r>
              <a:rPr dirty="0" sz="1800">
                <a:latin typeface="Times New Roman"/>
                <a:cs typeface="Times New Roman"/>
              </a:rPr>
              <a:t>мероприятий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723633" y="2005329"/>
            <a:ext cx="5090160" cy="1837689"/>
            <a:chOff x="6723633" y="2005329"/>
            <a:chExt cx="5090160" cy="1837689"/>
          </a:xfrm>
        </p:grpSpPr>
        <p:sp>
          <p:nvSpPr>
            <p:cNvPr id="34" name="object 34"/>
            <p:cNvSpPr/>
            <p:nvPr/>
          </p:nvSpPr>
          <p:spPr>
            <a:xfrm>
              <a:off x="6729983" y="2011679"/>
              <a:ext cx="4099560" cy="602615"/>
            </a:xfrm>
            <a:custGeom>
              <a:avLst/>
              <a:gdLst/>
              <a:ahLst/>
              <a:cxnLst/>
              <a:rect l="l" t="t" r="r" b="b"/>
              <a:pathLst>
                <a:path w="4099559" h="602614">
                  <a:moveTo>
                    <a:pt x="0" y="0"/>
                  </a:moveTo>
                  <a:lnTo>
                    <a:pt x="0" y="301244"/>
                  </a:lnTo>
                  <a:lnTo>
                    <a:pt x="4099052" y="301244"/>
                  </a:lnTo>
                  <a:lnTo>
                    <a:pt x="4099052" y="602488"/>
                  </a:lnTo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43515" y="2610611"/>
              <a:ext cx="1969770" cy="1232154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9939655" y="2701290"/>
            <a:ext cx="1780539" cy="101028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ctr" marL="12700" marR="5080" indent="1270">
              <a:lnSpc>
                <a:spcPct val="86300"/>
              </a:lnSpc>
              <a:spcBef>
                <a:spcPts val="395"/>
              </a:spcBef>
            </a:pPr>
            <a:r>
              <a:rPr dirty="0" sz="1800">
                <a:latin typeface="Times New Roman"/>
                <a:cs typeface="Times New Roman"/>
              </a:rPr>
              <a:t>в </a:t>
            </a:r>
            <a:r>
              <a:rPr dirty="0" sz="1800" spc="-5">
                <a:latin typeface="Times New Roman"/>
                <a:cs typeface="Times New Roman"/>
              </a:rPr>
              <a:t>различных </a:t>
            </a:r>
            <a:r>
              <a:rPr dirty="0" sz="1800">
                <a:latin typeface="Times New Roman"/>
                <a:cs typeface="Times New Roman"/>
              </a:rPr>
              <a:t> типах и </a:t>
            </a:r>
            <a:r>
              <a:rPr dirty="0" sz="1800" spc="-5">
                <a:latin typeface="Times New Roman"/>
                <a:cs typeface="Times New Roman"/>
              </a:rPr>
              <a:t>видах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организаций </a:t>
            </a:r>
            <a:r>
              <a:rPr dirty="0" sz="1800">
                <a:latin typeface="Times New Roman"/>
                <a:cs typeface="Times New Roman"/>
              </a:rPr>
              <a:t>для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молодежи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46447" y="5109971"/>
            <a:ext cx="2459736" cy="1333499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0" y="652272"/>
            <a:ext cx="12128500" cy="6026150"/>
            <a:chOff x="0" y="652272"/>
            <a:chExt cx="12128500" cy="6026150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61676" y="652272"/>
              <a:ext cx="1673352" cy="2333243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3363467"/>
              <a:ext cx="1458467" cy="33147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44383" y="4064507"/>
              <a:ext cx="4483608" cy="25420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7263" y="960120"/>
              <a:ext cx="2380488" cy="174193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25724" y="886968"/>
              <a:ext cx="1830324" cy="13761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83880" y="1005840"/>
              <a:ext cx="1495805" cy="118491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94929" y="5181512"/>
              <a:ext cx="804283" cy="1217575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922655"/>
            <a:ext cx="12198350" cy="5935345"/>
            <a:chOff x="0" y="922655"/>
            <a:chExt cx="12198350" cy="5935345"/>
          </a:xfrm>
        </p:grpSpPr>
        <p:sp>
          <p:nvSpPr>
            <p:cNvPr id="4" name="object 4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2192000" y="922655"/>
              <a:ext cx="0" cy="5892800"/>
            </a:xfrm>
            <a:custGeom>
              <a:avLst/>
              <a:gdLst/>
              <a:ahLst/>
              <a:cxnLst/>
              <a:rect l="l" t="t" r="r" b="b"/>
              <a:pathLst>
                <a:path w="0" h="5892800">
                  <a:moveTo>
                    <a:pt x="0" y="0"/>
                  </a:moveTo>
                  <a:lnTo>
                    <a:pt x="0" y="5892769"/>
                  </a:lnTo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6802724"/>
              <a:ext cx="12192000" cy="12700"/>
            </a:xfrm>
            <a:custGeom>
              <a:avLst/>
              <a:gdLst/>
              <a:ahLst/>
              <a:cxnLst/>
              <a:rect l="l" t="t" r="r" b="b"/>
              <a:pathLst>
                <a:path w="12192000" h="12700">
                  <a:moveTo>
                    <a:pt x="0" y="0"/>
                  </a:moveTo>
                  <a:lnTo>
                    <a:pt x="0" y="12699"/>
                  </a:lnTo>
                  <a:lnTo>
                    <a:pt x="12192000" y="12699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25144" y="0"/>
            <a:ext cx="1013968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/>
              <a:t>Путеводитель</a:t>
            </a:r>
            <a:r>
              <a:rPr dirty="0" sz="3200" spc="-25"/>
              <a:t> </a:t>
            </a:r>
            <a:r>
              <a:rPr dirty="0" sz="3200" spc="-5"/>
              <a:t>по</a:t>
            </a:r>
            <a:r>
              <a:rPr dirty="0" sz="3200" spc="-10"/>
              <a:t> </a:t>
            </a:r>
            <a:r>
              <a:rPr dirty="0" sz="3200"/>
              <a:t>вступившим</a:t>
            </a:r>
            <a:r>
              <a:rPr dirty="0" sz="3200" spc="-30"/>
              <a:t> </a:t>
            </a:r>
            <a:r>
              <a:rPr dirty="0" sz="3200"/>
              <a:t>в</a:t>
            </a:r>
            <a:r>
              <a:rPr dirty="0" sz="3200" spc="-5"/>
              <a:t> </a:t>
            </a:r>
            <a:r>
              <a:rPr dirty="0" sz="3200"/>
              <a:t>действие</a:t>
            </a:r>
            <a:r>
              <a:rPr dirty="0" sz="3200" spc="-10"/>
              <a:t> требованиям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3299205" y="419862"/>
            <a:ext cx="56934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C00000"/>
                </a:solidFill>
                <a:latin typeface="Times New Roman"/>
                <a:cs typeface="Times New Roman"/>
              </a:rPr>
              <a:t>по</a:t>
            </a:r>
            <a:r>
              <a:rPr dirty="0" sz="3200" spc="-2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3200" spc="-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Times New Roman"/>
                <a:cs typeface="Times New Roman"/>
              </a:rPr>
              <a:t>питания</a:t>
            </a:r>
            <a:r>
              <a:rPr dirty="0" sz="3200" spc="-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C00000"/>
                </a:solidFill>
                <a:latin typeface="Times New Roman"/>
                <a:cs typeface="Times New Roman"/>
              </a:rPr>
              <a:t>детей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-6350" y="888491"/>
          <a:ext cx="12244070" cy="5969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540"/>
                <a:gridCol w="6310630"/>
                <a:gridCol w="3211830"/>
                <a:gridCol w="2332354"/>
              </a:tblGrid>
              <a:tr h="909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9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№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7329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53975">
                      <a:solidFill>
                        <a:srgbClr val="D55C3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89"/>
                        </a:spcBef>
                      </a:pPr>
                      <a:r>
                        <a:rPr dirty="0" sz="2800" spc="-20" b="1">
                          <a:latin typeface="Times New Roman"/>
                          <a:cs typeface="Times New Roman"/>
                        </a:rPr>
                        <a:t>Показатель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7329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53975">
                      <a:solidFill>
                        <a:srgbClr val="D55C3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R="4000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СанПиН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 2.3/2.4.35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algn="ctr" marL="1270" marR="3937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90-20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2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53975">
                      <a:solidFill>
                        <a:srgbClr val="D55C3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СП</a:t>
                      </a:r>
                      <a:r>
                        <a:rPr dirty="0" sz="2800" spc="-2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2.4.</a:t>
                      </a:r>
                      <a:r>
                        <a:rPr dirty="0" sz="28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3648-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algn="ctr" marL="3175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20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270">
                    <a:lnL w="12700">
                      <a:solidFill>
                        <a:srgbClr val="5B9BD4"/>
                      </a:solidFill>
                      <a:prstDash val="solid"/>
                    </a:lnL>
                    <a:lnT w="53975">
                      <a:solidFill>
                        <a:srgbClr val="334D80"/>
                      </a:solidFill>
                      <a:prstDash val="solid"/>
                    </a:lnT>
                  </a:tcPr>
                </a:tc>
              </a:tr>
              <a:tr h="471424">
                <a:tc>
                  <a:txBody>
                    <a:bodyPr/>
                    <a:lstStyle/>
                    <a:p>
                      <a:pPr algn="ctr">
                        <a:lnSpc>
                          <a:spcPts val="3340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340"/>
                        </a:lnSpc>
                      </a:pP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Набор</a:t>
                      </a: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2.4.6.1,</a:t>
                      </a:r>
                      <a:r>
                        <a:rPr dirty="0" sz="2400" spc="-45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15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3.1.11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1750">
                    <a:lnL w="12700">
                      <a:solidFill>
                        <a:srgbClr val="5B9BD4"/>
                      </a:solidFill>
                      <a:prstDash val="solid"/>
                    </a:lnL>
                    <a:solidFill>
                      <a:srgbClr val="DEEBF6"/>
                    </a:solidFill>
                  </a:tcPr>
                </a:tc>
              </a:tr>
              <a:tr h="439547">
                <a:tc>
                  <a:txBody>
                    <a:bodyPr/>
                    <a:lstStyle/>
                    <a:p>
                      <a:pPr algn="ctr">
                        <a:lnSpc>
                          <a:spcPts val="3190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2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190"/>
                        </a:lnSpc>
                      </a:pP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Водоснабжение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 канализование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0513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2.6.1,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3.4.13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5B9BD4"/>
                      </a:solidFill>
                      <a:prstDash val="solid"/>
                    </a:lnL>
                  </a:tcPr>
                </a:tc>
              </a:tr>
              <a:tr h="465074">
                <a:tc>
                  <a:txBody>
                    <a:bodyPr/>
                    <a:lstStyle/>
                    <a:p>
                      <a:pPr algn="ctr">
                        <a:lnSpc>
                          <a:spcPts val="3290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3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290"/>
                        </a:lnSpc>
                      </a:pP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Микроклимат</a:t>
                      </a:r>
                      <a:r>
                        <a:rPr dirty="0" sz="28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вентиляция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17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2.7.4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400">
                    <a:lnL w="12700">
                      <a:solidFill>
                        <a:srgbClr val="5B9BD4"/>
                      </a:solidFill>
                      <a:prstDash val="solid"/>
                    </a:lnL>
                    <a:solidFill>
                      <a:srgbClr val="DEEBF6"/>
                    </a:solidFill>
                  </a:tcPr>
                </a:tc>
              </a:tr>
              <a:tr h="891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0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4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044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195"/>
                        </a:lnSpc>
                      </a:pPr>
                      <a:r>
                        <a:rPr dirty="0" sz="2800">
                          <a:latin typeface="Times New Roman"/>
                          <a:cs typeface="Times New Roman"/>
                        </a:rPr>
                        <a:t>Естественное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искусственное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>
                          <a:latin typeface="Times New Roman"/>
                          <a:cs typeface="Times New Roman"/>
                        </a:rPr>
                        <a:t>освещение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2.8.1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39395">
                    <a:lnL w="12700">
                      <a:solidFill>
                        <a:srgbClr val="5B9BD4"/>
                      </a:solidFill>
                      <a:prstDash val="solid"/>
                    </a:lnL>
                  </a:tcPr>
                </a:tc>
              </a:tr>
              <a:tr h="464947">
                <a:tc>
                  <a:txBody>
                    <a:bodyPr/>
                    <a:lstStyle/>
                    <a:p>
                      <a:pPr algn="ctr">
                        <a:lnSpc>
                          <a:spcPts val="3295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5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295"/>
                        </a:lnSpc>
                      </a:pP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Соблюдение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принципов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поточности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2.3.3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6034">
                    <a:lnL w="12700">
                      <a:solidFill>
                        <a:srgbClr val="5B9BD4"/>
                      </a:solidFill>
                      <a:prstDash val="solid"/>
                    </a:lnL>
                    <a:solidFill>
                      <a:srgbClr val="DEEBF6"/>
                    </a:solidFill>
                  </a:tcPr>
                </a:tc>
              </a:tr>
              <a:tr h="439674">
                <a:tc>
                  <a:txBody>
                    <a:bodyPr/>
                    <a:lstStyle/>
                    <a:p>
                      <a:pPr algn="ctr">
                        <a:lnSpc>
                          <a:spcPts val="3195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6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195"/>
                        </a:lnSpc>
                      </a:pP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Оборудование,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инвентарь,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30">
                          <a:latin typeface="Times New Roman"/>
                          <a:cs typeface="Times New Roman"/>
                        </a:rPr>
                        <a:t>посуда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5">
                          <a:latin typeface="Times New Roman"/>
                          <a:cs typeface="Times New Roman"/>
                        </a:rPr>
                        <a:t>тара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9370"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2.4.6.2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2.4.6.3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5B9BD4"/>
                      </a:solidFill>
                      <a:prstDash val="solid"/>
                    </a:lnL>
                  </a:tcPr>
                </a:tc>
              </a:tr>
              <a:tr h="9172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14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7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17804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295"/>
                        </a:lnSpc>
                      </a:pP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Организация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здорового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питания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формирование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примерного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меню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3937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8.1.1,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8.1.2,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8.1.3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8.1.4,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135255" marR="3937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8.1.5,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8.1.8,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8.2.1,</a:t>
                      </a:r>
                      <a:r>
                        <a:rPr dirty="0" sz="2400" spc="-2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8.2.2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58419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solidFill>
                      <a:srgbClr val="DEEBF6"/>
                    </a:solidFill>
                  </a:tcPr>
                </a:tc>
              </a:tr>
              <a:tr h="947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20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8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0574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3200"/>
                        </a:lnSpc>
                      </a:pP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Профилактика</a:t>
                      </a:r>
                      <a:r>
                        <a:rPr dirty="0" sz="28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витаминной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микроэлементной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недостаточности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 marR="39370">
                        <a:lnSpc>
                          <a:spcPts val="2400"/>
                        </a:lnSpc>
                        <a:spcBef>
                          <a:spcPts val="1889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8.1.6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283210">
                        <a:lnSpc>
                          <a:spcPts val="960"/>
                        </a:lnSpc>
                      </a:pPr>
                      <a:r>
                        <a:rPr dirty="0" sz="1200" spc="-5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Обзор</a:t>
                      </a:r>
                      <a:r>
                        <a:rPr dirty="0" sz="1200" spc="5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1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подготовлен</a:t>
                      </a:r>
                      <a:r>
                        <a:rPr dirty="0" sz="1200" spc="-2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5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ФБУН «Новосибирский</a:t>
                      </a:r>
                      <a:r>
                        <a:rPr dirty="0" sz="1200" spc="1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240029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</a:pPr>
                      <a:r>
                        <a:rPr dirty="0" sz="120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ИИ</a:t>
                      </a:r>
                      <a:r>
                        <a:rPr dirty="0" sz="1200" spc="-5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гигиены</a:t>
                      </a:r>
                      <a:r>
                        <a:rPr dirty="0" sz="1200" spc="-2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200" spc="-7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Роспот</a:t>
                      </a:r>
                      <a:r>
                        <a:rPr dirty="0" baseline="-16203" sz="1800" spc="-104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200" spc="-7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dirty="0" baseline="-16203" sz="1800" spc="-104">
                          <a:solidFill>
                            <a:srgbClr val="888888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200" spc="-7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ебнадзора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4" name="object 4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-6350" y="895730"/>
          <a:ext cx="12211050" cy="5497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595"/>
                <a:gridCol w="5875020"/>
                <a:gridCol w="2841625"/>
                <a:gridCol w="2906395"/>
              </a:tblGrid>
              <a:tr h="9110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10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№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98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38100">
                      <a:solidFill>
                        <a:srgbClr val="D55C3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10"/>
                        </a:spcBef>
                      </a:pPr>
                      <a:r>
                        <a:rPr dirty="0" sz="2800" spc="-20" b="1">
                          <a:latin typeface="Times New Roman"/>
                          <a:cs typeface="Times New Roman"/>
                        </a:rPr>
                        <a:t>Показатель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98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38100">
                      <a:solidFill>
                        <a:srgbClr val="D55C3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СанПиН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2.3/2.4.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algn="ctr" marL="12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3590-20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38100">
                      <a:solidFill>
                        <a:srgbClr val="D55C3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810"/>
                        </a:spcBef>
                      </a:pPr>
                      <a:r>
                        <a:rPr dirty="0" sz="2800" spc="-10" b="1">
                          <a:latin typeface="Times New Roman"/>
                          <a:cs typeface="Times New Roman"/>
                        </a:rPr>
                        <a:t>СП</a:t>
                      </a:r>
                      <a:r>
                        <a:rPr dirty="0" sz="28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2.4.</a:t>
                      </a:r>
                      <a:r>
                        <a:rPr dirty="0" sz="28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b="1">
                          <a:latin typeface="Times New Roman"/>
                          <a:cs typeface="Times New Roman"/>
                        </a:rPr>
                        <a:t>3648-20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298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38100">
                      <a:solidFill>
                        <a:srgbClr val="334D80"/>
                      </a:solidFill>
                      <a:prstDash val="solid"/>
                    </a:lnT>
                  </a:tcPr>
                </a:tc>
              </a:tr>
              <a:tr h="7945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9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5875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340"/>
                        </a:lnSpc>
                      </a:pP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Организация 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питьевого</a:t>
                      </a:r>
                      <a:r>
                        <a:rPr dirty="0" sz="28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режима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ts val="2875"/>
                        </a:lnSpc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8.4.1,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8.4.2,</a:t>
                      </a:r>
                      <a:r>
                        <a:rPr dirty="0" sz="2400" spc="-25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8.4.3,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5433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8.4.4,</a:t>
                      </a:r>
                      <a:r>
                        <a:rPr dirty="0" sz="2400" spc="-3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8.4.5,</a:t>
                      </a:r>
                      <a:r>
                        <a:rPr dirty="0" sz="2400" spc="-3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8.4.6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2.6.6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367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</a:tr>
              <a:tr h="439674">
                <a:tc>
                  <a:txBody>
                    <a:bodyPr/>
                    <a:lstStyle/>
                    <a:p>
                      <a:pPr algn="ctr">
                        <a:lnSpc>
                          <a:spcPts val="3190"/>
                        </a:lnSpc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10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190"/>
                        </a:lnSpc>
                      </a:pP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Режим</a:t>
                      </a: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питания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8.1.2,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8.1.4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270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</a:tr>
              <a:tr h="917321">
                <a:tc>
                  <a:txBody>
                    <a:bodyPr/>
                    <a:lstStyle/>
                    <a:p>
                      <a:pPr algn="ctr" marR="12065">
                        <a:lnSpc>
                          <a:spcPct val="100000"/>
                        </a:lnSpc>
                        <a:spcBef>
                          <a:spcPts val="1710"/>
                        </a:spcBef>
                      </a:pPr>
                      <a:r>
                        <a:rPr dirty="0" sz="2800" spc="-155" b="1">
                          <a:latin typeface="Times New Roman"/>
                          <a:cs typeface="Times New Roman"/>
                        </a:rPr>
                        <a:t>11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171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295"/>
                        </a:lnSpc>
                      </a:pP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Соблюдение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правил</a:t>
                      </a: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личной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гигиены/о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 ГВиО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98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2.21,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2.22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209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98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1.5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209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</a:tr>
              <a:tr h="891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10"/>
                        </a:spcBef>
                      </a:pPr>
                      <a:r>
                        <a:rPr dirty="0" sz="2800" spc="-5" b="1">
                          <a:latin typeface="Times New Roman"/>
                          <a:cs typeface="Times New Roman"/>
                        </a:rPr>
                        <a:t>12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0447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195"/>
                        </a:lnSpc>
                      </a:pPr>
                      <a:r>
                        <a:rPr dirty="0" sz="2800" spc="-25">
                          <a:latin typeface="Times New Roman"/>
                          <a:cs typeface="Times New Roman"/>
                        </a:rPr>
                        <a:t>Технология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приготовления</a:t>
                      </a:r>
                      <a:r>
                        <a:rPr dirty="0" sz="28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60">
                          <a:latin typeface="Times New Roman"/>
                          <a:cs typeface="Times New Roman"/>
                        </a:rPr>
                        <a:t>блюд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 и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20">
                          <a:latin typeface="Times New Roman"/>
                          <a:cs typeface="Times New Roman"/>
                        </a:rPr>
                        <a:t>кулинарных</a:t>
                      </a:r>
                      <a:r>
                        <a:rPr dirty="0" sz="28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изделий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88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2.3,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2.6,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2.8,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3.3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3939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</a:tcPr>
                </a:tc>
              </a:tr>
              <a:tr h="9172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14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13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17804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295"/>
                        </a:lnSpc>
                      </a:pPr>
                      <a:r>
                        <a:rPr dirty="0" sz="2800">
                          <a:latin typeface="Times New Roman"/>
                          <a:cs typeface="Times New Roman"/>
                        </a:rPr>
                        <a:t>Санитарное</a:t>
                      </a: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-5">
                          <a:latin typeface="Times New Roman"/>
                          <a:cs typeface="Times New Roman"/>
                        </a:rPr>
                        <a:t>состояние и </a:t>
                      </a: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dirty="0" sz="2800" spc="-15">
                          <a:latin typeface="Times New Roman"/>
                          <a:cs typeface="Times New Roman"/>
                        </a:rPr>
                        <a:t>помещений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98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2.9.5,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2.11.2,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2.11.4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209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solidFill>
                      <a:srgbClr val="DEEBF6"/>
                    </a:solidFill>
                  </a:tcPr>
                </a:tc>
              </a:tr>
              <a:tr h="600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dirty="0" sz="2800" b="1">
                          <a:latin typeface="Times New Roman"/>
                          <a:cs typeface="Times New Roman"/>
                        </a:rPr>
                        <a:t>14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5651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3195"/>
                        </a:lnSpc>
                      </a:pPr>
                      <a:r>
                        <a:rPr dirty="0" sz="2800" spc="-10">
                          <a:latin typeface="Times New Roman"/>
                          <a:cs typeface="Times New Roman"/>
                        </a:rPr>
                        <a:t>HACCP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dirty="0" sz="240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2.1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080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B w="12700">
                      <a:solidFill>
                        <a:srgbClr val="5B9BD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093957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25144" y="0"/>
            <a:ext cx="1013968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/>
              <a:t>Путеводитель</a:t>
            </a:r>
            <a:r>
              <a:rPr dirty="0" sz="3200" spc="-25"/>
              <a:t> </a:t>
            </a:r>
            <a:r>
              <a:rPr dirty="0" sz="3200" spc="-5"/>
              <a:t>по</a:t>
            </a:r>
            <a:r>
              <a:rPr dirty="0" sz="3200" spc="-10"/>
              <a:t> </a:t>
            </a:r>
            <a:r>
              <a:rPr dirty="0" sz="3200"/>
              <a:t>вступившим</a:t>
            </a:r>
            <a:r>
              <a:rPr dirty="0" sz="3200" spc="-30"/>
              <a:t> </a:t>
            </a:r>
            <a:r>
              <a:rPr dirty="0" sz="3200"/>
              <a:t>в</a:t>
            </a:r>
            <a:r>
              <a:rPr dirty="0" sz="3200" spc="-5"/>
              <a:t> </a:t>
            </a:r>
            <a:r>
              <a:rPr dirty="0" sz="3200"/>
              <a:t>действие</a:t>
            </a:r>
            <a:r>
              <a:rPr dirty="0" sz="3200" spc="-10"/>
              <a:t> требованиям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3299205" y="419862"/>
            <a:ext cx="5693410" cy="5137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 b="1">
                <a:solidFill>
                  <a:srgbClr val="C00000"/>
                </a:solidFill>
                <a:latin typeface="Times New Roman"/>
                <a:cs typeface="Times New Roman"/>
              </a:rPr>
              <a:t>по</a:t>
            </a:r>
            <a:r>
              <a:rPr dirty="0" sz="3200" spc="-2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3200" spc="-3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spc="5" b="1">
                <a:solidFill>
                  <a:srgbClr val="C00000"/>
                </a:solidFill>
                <a:latin typeface="Times New Roman"/>
                <a:cs typeface="Times New Roman"/>
              </a:rPr>
              <a:t>питания</a:t>
            </a:r>
            <a:r>
              <a:rPr dirty="0" sz="3200" spc="-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C00000"/>
                </a:solidFill>
                <a:latin typeface="Times New Roman"/>
                <a:cs typeface="Times New Roman"/>
              </a:rPr>
              <a:t>детей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516" y="6369507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32644" y="1019283"/>
            <a:ext cx="3331112" cy="32982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5" name="object 5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8" name="object 8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1093957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34492" y="250697"/>
            <a:ext cx="106260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Основные</a:t>
            </a:r>
            <a:r>
              <a:rPr dirty="0" spc="-5"/>
              <a:t> </a:t>
            </a:r>
            <a:r>
              <a:rPr dirty="0" spc="-20"/>
              <a:t>нововведения,</a:t>
            </a:r>
            <a:r>
              <a:rPr dirty="0" spc="20"/>
              <a:t> </a:t>
            </a:r>
            <a:r>
              <a:rPr dirty="0" spc="-15"/>
              <a:t>регламентированные</a:t>
            </a:r>
            <a:r>
              <a:rPr dirty="0" spc="35"/>
              <a:t> </a:t>
            </a:r>
            <a:r>
              <a:rPr dirty="0" spc="-15"/>
              <a:t>нормативными</a:t>
            </a:r>
            <a:r>
              <a:rPr dirty="0" spc="40"/>
              <a:t> </a:t>
            </a:r>
            <a:r>
              <a:rPr dirty="0" spc="-10"/>
              <a:t>документами</a:t>
            </a:r>
          </a:p>
        </p:txBody>
      </p:sp>
      <p:sp>
        <p:nvSpPr>
          <p:cNvPr id="12" name="object 12"/>
          <p:cNvSpPr/>
          <p:nvPr/>
        </p:nvSpPr>
        <p:spPr>
          <a:xfrm>
            <a:off x="307847" y="1107947"/>
            <a:ext cx="4616450" cy="1323340"/>
          </a:xfrm>
          <a:custGeom>
            <a:avLst/>
            <a:gdLst/>
            <a:ahLst/>
            <a:cxnLst/>
            <a:rect l="l" t="t" r="r" b="b"/>
            <a:pathLst>
              <a:path w="4616450" h="1323339">
                <a:moveTo>
                  <a:pt x="0" y="1322831"/>
                </a:moveTo>
                <a:lnTo>
                  <a:pt x="4616196" y="1322831"/>
                </a:lnTo>
                <a:lnTo>
                  <a:pt x="4616196" y="0"/>
                </a:lnTo>
                <a:lnTo>
                  <a:pt x="0" y="0"/>
                </a:lnTo>
                <a:lnTo>
                  <a:pt x="0" y="1322831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86892" y="1132077"/>
            <a:ext cx="445579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73225" algn="l"/>
                <a:tab pos="3556000" algn="l"/>
              </a:tabLst>
            </a:pP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000" spc="-4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дприятия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 spc="-20">
                <a:solidFill>
                  <a:srgbClr val="001F5F"/>
                </a:solidFill>
                <a:latin typeface="Times New Roman"/>
                <a:cs typeface="Times New Roman"/>
              </a:rPr>
              <a:t>б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щ</a:t>
            </a:r>
            <a:r>
              <a:rPr dirty="0" sz="2000" spc="50">
                <a:solidFill>
                  <a:srgbClr val="001F5F"/>
                </a:solidFill>
                <a:latin typeface="Times New Roman"/>
                <a:cs typeface="Times New Roman"/>
              </a:rPr>
              <a:t>е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ст</a:t>
            </a:r>
            <a:r>
              <a:rPr dirty="0" sz="2000" spc="-1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енн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 spc="-55">
                <a:solidFill>
                  <a:srgbClr val="001F5F"/>
                </a:solidFill>
                <a:latin typeface="Times New Roman"/>
                <a:cs typeface="Times New Roman"/>
              </a:rPr>
              <a:t>г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п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000" spc="2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ан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я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58213" y="1436573"/>
            <a:ext cx="114808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пр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 spc="-15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2000" spc="-6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д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ть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88666" y="1436573"/>
            <a:ext cx="205930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производственный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6892" y="1436573"/>
            <a:ext cx="1072515" cy="6369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должны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spc="-10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он</a:t>
            </a:r>
            <a:r>
              <a:rPr dirty="0" sz="2000" spc="2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2000" spc="-25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ль,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4142" y="1742058"/>
            <a:ext cx="320167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43050" algn="l"/>
                <a:tab pos="2002789" algn="l"/>
              </a:tabLst>
            </a:pP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основанный	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на	принципах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6892" y="2046858"/>
            <a:ext cx="342328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0000"/>
                </a:solidFill>
                <a:latin typeface="Times New Roman"/>
                <a:cs typeface="Times New Roman"/>
              </a:rPr>
              <a:t>HACCP</a:t>
            </a:r>
            <a:r>
              <a:rPr dirty="0" sz="2000" spc="-12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СанПиН </a:t>
            </a:r>
            <a:r>
              <a:rPr dirty="0" sz="1400" spc="-5" i="1">
                <a:latin typeface="Times New Roman"/>
                <a:cs typeface="Times New Roman"/>
              </a:rPr>
              <a:t>2.3/2.4.3590-20;</a:t>
            </a:r>
            <a:r>
              <a:rPr dirty="0" sz="1400" spc="-3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 2.1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089650" y="5198109"/>
            <a:ext cx="5951855" cy="1336040"/>
            <a:chOff x="6089650" y="5198109"/>
            <a:chExt cx="5951855" cy="1336040"/>
          </a:xfrm>
        </p:grpSpPr>
        <p:sp>
          <p:nvSpPr>
            <p:cNvPr id="20" name="object 20"/>
            <p:cNvSpPr/>
            <p:nvPr/>
          </p:nvSpPr>
          <p:spPr>
            <a:xfrm>
              <a:off x="6096000" y="5204459"/>
              <a:ext cx="5939155" cy="1323340"/>
            </a:xfrm>
            <a:custGeom>
              <a:avLst/>
              <a:gdLst/>
              <a:ahLst/>
              <a:cxnLst/>
              <a:rect l="l" t="t" r="r" b="b"/>
              <a:pathLst>
                <a:path w="5939155" h="1323340">
                  <a:moveTo>
                    <a:pt x="5939028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5939028" y="1322832"/>
                  </a:lnTo>
                  <a:lnTo>
                    <a:pt x="5939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6096000" y="5204459"/>
              <a:ext cx="5939155" cy="1323340"/>
            </a:xfrm>
            <a:custGeom>
              <a:avLst/>
              <a:gdLst/>
              <a:ahLst/>
              <a:cxnLst/>
              <a:rect l="l" t="t" r="r" b="b"/>
              <a:pathLst>
                <a:path w="5939155" h="1323340">
                  <a:moveTo>
                    <a:pt x="0" y="1322832"/>
                  </a:moveTo>
                  <a:lnTo>
                    <a:pt x="5939028" y="1322832"/>
                  </a:lnTo>
                  <a:lnTo>
                    <a:pt x="5939028" y="0"/>
                  </a:lnTo>
                  <a:lnTo>
                    <a:pt x="0" y="0"/>
                  </a:lnTo>
                  <a:lnTo>
                    <a:pt x="0" y="1322832"/>
                  </a:lnTo>
                  <a:close/>
                </a:path>
              </a:pathLst>
            </a:custGeom>
            <a:ln w="12192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/>
          <p:cNvGrpSpPr/>
          <p:nvPr/>
        </p:nvGrpSpPr>
        <p:grpSpPr>
          <a:xfrm>
            <a:off x="284988" y="1289303"/>
            <a:ext cx="9241790" cy="3519170"/>
            <a:chOff x="284988" y="1289303"/>
            <a:chExt cx="9241790" cy="351917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5276" y="1289303"/>
              <a:ext cx="4651248" cy="351891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84988" y="2613659"/>
              <a:ext cx="4639310" cy="1201420"/>
            </a:xfrm>
            <a:custGeom>
              <a:avLst/>
              <a:gdLst/>
              <a:ahLst/>
              <a:cxnLst/>
              <a:rect l="l" t="t" r="r" b="b"/>
              <a:pathLst>
                <a:path w="4639310" h="1201420">
                  <a:moveTo>
                    <a:pt x="4639056" y="0"/>
                  </a:moveTo>
                  <a:lnTo>
                    <a:pt x="0" y="0"/>
                  </a:lnTo>
                  <a:lnTo>
                    <a:pt x="0" y="1200912"/>
                  </a:lnTo>
                  <a:lnTo>
                    <a:pt x="4639056" y="1200912"/>
                  </a:lnTo>
                  <a:lnTo>
                    <a:pt x="4639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6175375" y="5229605"/>
            <a:ext cx="5782310" cy="1245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FF0000"/>
                </a:solidFill>
                <a:latin typeface="Times New Roman"/>
                <a:cs typeface="Times New Roman"/>
              </a:rPr>
              <a:t>Введено</a:t>
            </a:r>
            <a:r>
              <a:rPr dirty="0" sz="200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обязательное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0000"/>
                </a:solidFill>
                <a:latin typeface="Times New Roman"/>
                <a:cs typeface="Times New Roman"/>
              </a:rPr>
              <a:t>требование</a:t>
            </a:r>
            <a:r>
              <a:rPr dirty="0" sz="2000" spc="-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о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разработке 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меню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для 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детей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 с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сахарным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1F5F"/>
                </a:solidFill>
                <a:latin typeface="Times New Roman"/>
                <a:cs typeface="Times New Roman"/>
              </a:rPr>
              <a:t>диабетом,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целиакией, </a:t>
            </a:r>
            <a:r>
              <a:rPr dirty="0" sz="2000" spc="-484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фенилкетонурей,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solidFill>
                  <a:srgbClr val="001F5F"/>
                </a:solidFill>
                <a:latin typeface="Times New Roman"/>
                <a:cs typeface="Times New Roman"/>
              </a:rPr>
              <a:t>муковисцидозом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001F5F"/>
                </a:solidFill>
                <a:latin typeface="Times New Roman"/>
                <a:cs typeface="Times New Roman"/>
              </a:rPr>
              <a:t>пищевой 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000" spc="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dirty="0" sz="2000" spc="-15">
                <a:solidFill>
                  <a:srgbClr val="001F5F"/>
                </a:solidFill>
                <a:latin typeface="Times New Roman"/>
                <a:cs typeface="Times New Roman"/>
              </a:rPr>
              <a:t>л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ерг</a:t>
            </a:r>
            <a:r>
              <a:rPr dirty="0" sz="2000" spc="-10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000">
                <a:solidFill>
                  <a:srgbClr val="001F5F"/>
                </a:solidFill>
                <a:latin typeface="Times New Roman"/>
                <a:cs typeface="Times New Roman"/>
              </a:rPr>
              <a:t>ей</a:t>
            </a:r>
            <a:r>
              <a:rPr dirty="0" sz="2000" spc="-14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(</a:t>
            </a:r>
            <a:r>
              <a:rPr dirty="0" sz="1400" spc="5" i="1">
                <a:latin typeface="Times New Roman"/>
                <a:cs typeface="Times New Roman"/>
              </a:rPr>
              <a:t>С</a:t>
            </a:r>
            <a:r>
              <a:rPr dirty="0" sz="1400" i="1">
                <a:latin typeface="Times New Roman"/>
                <a:cs typeface="Times New Roman"/>
              </a:rPr>
              <a:t>а</a:t>
            </a:r>
            <a:r>
              <a:rPr dirty="0" sz="1400" spc="-5" i="1">
                <a:latin typeface="Times New Roman"/>
                <a:cs typeface="Times New Roman"/>
              </a:rPr>
              <a:t>н</a:t>
            </a:r>
            <a:r>
              <a:rPr dirty="0" sz="1400" spc="-10" i="1">
                <a:latin typeface="Times New Roman"/>
                <a:cs typeface="Times New Roman"/>
              </a:rPr>
              <a:t>П</a:t>
            </a:r>
            <a:r>
              <a:rPr dirty="0" sz="1400" i="1">
                <a:latin typeface="Times New Roman"/>
                <a:cs typeface="Times New Roman"/>
              </a:rPr>
              <a:t>иН</a:t>
            </a:r>
            <a:r>
              <a:rPr dirty="0" sz="1400" spc="-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</a:t>
            </a:r>
            <a:r>
              <a:rPr dirty="0" sz="1400" spc="-5" i="1">
                <a:latin typeface="Times New Roman"/>
                <a:cs typeface="Times New Roman"/>
              </a:rPr>
              <a:t>.</a:t>
            </a:r>
            <a:r>
              <a:rPr dirty="0" sz="1400" i="1">
                <a:latin typeface="Times New Roman"/>
                <a:cs typeface="Times New Roman"/>
              </a:rPr>
              <a:t>3</a:t>
            </a:r>
            <a:r>
              <a:rPr dirty="0" sz="1400" spc="5" i="1">
                <a:latin typeface="Times New Roman"/>
                <a:cs typeface="Times New Roman"/>
              </a:rPr>
              <a:t>/</a:t>
            </a:r>
            <a:r>
              <a:rPr dirty="0" sz="1400" i="1">
                <a:latin typeface="Times New Roman"/>
                <a:cs typeface="Times New Roman"/>
              </a:rPr>
              <a:t>2</a:t>
            </a:r>
            <a:r>
              <a:rPr dirty="0" sz="1400" spc="-5" i="1">
                <a:latin typeface="Times New Roman"/>
                <a:cs typeface="Times New Roman"/>
              </a:rPr>
              <a:t>.</a:t>
            </a:r>
            <a:r>
              <a:rPr dirty="0" sz="1400" i="1">
                <a:latin typeface="Times New Roman"/>
                <a:cs typeface="Times New Roman"/>
              </a:rPr>
              <a:t>4</a:t>
            </a:r>
            <a:r>
              <a:rPr dirty="0" sz="1400" spc="-5" i="1">
                <a:latin typeface="Times New Roman"/>
                <a:cs typeface="Times New Roman"/>
              </a:rPr>
              <a:t>.</a:t>
            </a:r>
            <a:r>
              <a:rPr dirty="0" sz="1400" spc="-10" i="1">
                <a:latin typeface="Times New Roman"/>
                <a:cs typeface="Times New Roman"/>
              </a:rPr>
              <a:t>3</a:t>
            </a:r>
            <a:r>
              <a:rPr dirty="0" sz="1400" i="1">
                <a:latin typeface="Times New Roman"/>
                <a:cs typeface="Times New Roman"/>
              </a:rPr>
              <a:t>5</a:t>
            </a:r>
            <a:r>
              <a:rPr dirty="0" sz="1400" spc="-10" i="1">
                <a:latin typeface="Times New Roman"/>
                <a:cs typeface="Times New Roman"/>
              </a:rPr>
              <a:t>90</a:t>
            </a:r>
            <a:r>
              <a:rPr dirty="0" sz="1400" spc="-5" i="1">
                <a:latin typeface="Times New Roman"/>
                <a:cs typeface="Times New Roman"/>
              </a:rPr>
              <a:t>-</a:t>
            </a:r>
            <a:r>
              <a:rPr dirty="0" sz="1400" spc="-10" i="1">
                <a:latin typeface="Times New Roman"/>
                <a:cs typeface="Times New Roman"/>
              </a:rPr>
              <a:t>2</a:t>
            </a:r>
            <a:r>
              <a:rPr dirty="0" sz="1400" i="1">
                <a:latin typeface="Times New Roman"/>
                <a:cs typeface="Times New Roman"/>
              </a:rPr>
              <a:t>0</a:t>
            </a:r>
            <a:r>
              <a:rPr dirty="0" sz="1400" spc="-1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</a:t>
            </a:r>
            <a:r>
              <a:rPr dirty="0" sz="1400" spc="-4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8</a:t>
            </a:r>
            <a:r>
              <a:rPr dirty="0" sz="1400" spc="-5" i="1">
                <a:latin typeface="Times New Roman"/>
                <a:cs typeface="Times New Roman"/>
              </a:rPr>
              <a:t>.</a:t>
            </a:r>
            <a:r>
              <a:rPr dirty="0" sz="1400" i="1">
                <a:latin typeface="Times New Roman"/>
                <a:cs typeface="Times New Roman"/>
              </a:rPr>
              <a:t>1</a:t>
            </a:r>
            <a:r>
              <a:rPr dirty="0" sz="1400" spc="-5" i="1">
                <a:latin typeface="Times New Roman"/>
                <a:cs typeface="Times New Roman"/>
              </a:rPr>
              <a:t>.</a:t>
            </a:r>
            <a:r>
              <a:rPr dirty="0" sz="1400" i="1">
                <a:latin typeface="Times New Roman"/>
                <a:cs typeface="Times New Roman"/>
              </a:rPr>
              <a:t>2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83495" y="2843783"/>
            <a:ext cx="2508504" cy="23606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284988" y="2613660"/>
            <a:ext cx="4639310" cy="1201420"/>
          </a:xfrm>
          <a:prstGeom prst="rect">
            <a:avLst/>
          </a:prstGeom>
          <a:ln w="12192">
            <a:solidFill>
              <a:srgbClr val="EC7C30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just" marL="90805" marR="83820">
              <a:lnSpc>
                <a:spcPct val="99300"/>
              </a:lnSpc>
              <a:spcBef>
                <a:spcPts val="325"/>
              </a:spcBef>
            </a:pP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Исключено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требование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обязательности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согласования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меню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территориальных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органах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Роспотребнадзора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(</a:t>
            </a:r>
            <a:r>
              <a:rPr dirty="0" sz="1800" spc="-5" i="1">
                <a:latin typeface="Times New Roman"/>
                <a:cs typeface="Times New Roman"/>
              </a:rPr>
              <a:t>СанПиН </a:t>
            </a:r>
            <a:r>
              <a:rPr dirty="0" sz="1800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2.3/2.4.3590-20</a:t>
            </a:r>
            <a:r>
              <a:rPr dirty="0" sz="1800" spc="-20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п. 8.1.3</a:t>
            </a:r>
            <a:r>
              <a:rPr dirty="0" sz="180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74320" y="3808476"/>
            <a:ext cx="5741035" cy="2811780"/>
            <a:chOff x="274320" y="3808476"/>
            <a:chExt cx="5741035" cy="281178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4320" y="3808476"/>
              <a:ext cx="4864608" cy="264414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0372" y="4762500"/>
              <a:ext cx="1514855" cy="185775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5516" y="6369507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7315" y="935736"/>
            <a:ext cx="2731988" cy="27325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7223" y="54864"/>
            <a:ext cx="717803" cy="8046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5" name="object 5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8" name="object 8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6892" y="189357"/>
            <a:ext cx="1062609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Основные</a:t>
            </a:r>
            <a:r>
              <a:rPr dirty="0" spc="-5"/>
              <a:t> </a:t>
            </a:r>
            <a:r>
              <a:rPr dirty="0" spc="-20"/>
              <a:t>нововведения,</a:t>
            </a:r>
            <a:r>
              <a:rPr dirty="0" spc="20"/>
              <a:t> </a:t>
            </a:r>
            <a:r>
              <a:rPr dirty="0" spc="-15"/>
              <a:t>регламентированные</a:t>
            </a:r>
            <a:r>
              <a:rPr dirty="0" spc="35"/>
              <a:t> </a:t>
            </a:r>
            <a:r>
              <a:rPr dirty="0" spc="-15"/>
              <a:t>нормативными</a:t>
            </a:r>
            <a:r>
              <a:rPr dirty="0" spc="40"/>
              <a:t> </a:t>
            </a:r>
            <a:r>
              <a:rPr dirty="0" spc="-10"/>
              <a:t>документами</a:t>
            </a:r>
          </a:p>
        </p:txBody>
      </p:sp>
      <p:sp>
        <p:nvSpPr>
          <p:cNvPr id="11" name="object 11"/>
          <p:cNvSpPr/>
          <p:nvPr/>
        </p:nvSpPr>
        <p:spPr>
          <a:xfrm>
            <a:off x="207263" y="1069847"/>
            <a:ext cx="5631180" cy="2246630"/>
          </a:xfrm>
          <a:custGeom>
            <a:avLst/>
            <a:gdLst/>
            <a:ahLst/>
            <a:cxnLst/>
            <a:rect l="l" t="t" r="r" b="b"/>
            <a:pathLst>
              <a:path w="5631180" h="2246629">
                <a:moveTo>
                  <a:pt x="0" y="2246376"/>
                </a:moveTo>
                <a:lnTo>
                  <a:pt x="5631180" y="2246376"/>
                </a:lnTo>
                <a:lnTo>
                  <a:pt x="5631180" y="0"/>
                </a:lnTo>
                <a:lnTo>
                  <a:pt x="0" y="0"/>
                </a:lnTo>
                <a:lnTo>
                  <a:pt x="0" y="2246376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487709" y="3675760"/>
            <a:ext cx="11500485" cy="2771140"/>
            <a:chOff x="487709" y="3675760"/>
            <a:chExt cx="11500485" cy="277114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709" y="4086521"/>
              <a:ext cx="992045" cy="9118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03263" y="3678935"/>
              <a:ext cx="5681980" cy="2764790"/>
            </a:xfrm>
            <a:custGeom>
              <a:avLst/>
              <a:gdLst/>
              <a:ahLst/>
              <a:cxnLst/>
              <a:rect l="l" t="t" r="r" b="b"/>
              <a:pathLst>
                <a:path w="5681980" h="2764790">
                  <a:moveTo>
                    <a:pt x="0" y="2764536"/>
                  </a:moveTo>
                  <a:lnTo>
                    <a:pt x="5681472" y="2764536"/>
                  </a:lnTo>
                  <a:lnTo>
                    <a:pt x="5681472" y="0"/>
                  </a:lnTo>
                  <a:lnTo>
                    <a:pt x="0" y="0"/>
                  </a:lnTo>
                  <a:lnTo>
                    <a:pt x="0" y="2764536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8638031" y="5531916"/>
            <a:ext cx="2922905" cy="536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2010"/>
              </a:lnSpc>
              <a:spcBef>
                <a:spcPts val="100"/>
              </a:spcBef>
              <a:tabLst>
                <a:tab pos="474980" algn="l"/>
                <a:tab pos="1939925" algn="l"/>
              </a:tabLst>
            </a:pPr>
            <a:r>
              <a:rPr dirty="0" sz="1800" spc="-5">
                <a:latin typeface="Times New Roman"/>
                <a:cs typeface="Times New Roman"/>
              </a:rPr>
              <a:t>п</a:t>
            </a:r>
            <a:r>
              <a:rPr dirty="0" sz="1800">
                <a:latin typeface="Times New Roman"/>
                <a:cs typeface="Times New Roman"/>
              </a:rPr>
              <a:t>о	о</a:t>
            </a:r>
            <a:r>
              <a:rPr dirty="0" sz="1800" spc="-15">
                <a:latin typeface="Times New Roman"/>
                <a:cs typeface="Times New Roman"/>
              </a:rPr>
              <a:t>р</a:t>
            </a:r>
            <a:r>
              <a:rPr dirty="0" sz="1800">
                <a:latin typeface="Times New Roman"/>
                <a:cs typeface="Times New Roman"/>
              </a:rPr>
              <a:t>ганизац</a:t>
            </a:r>
            <a:r>
              <a:rPr dirty="0" sz="1800" spc="-10">
                <a:latin typeface="Times New Roman"/>
                <a:cs typeface="Times New Roman"/>
              </a:rPr>
              <a:t>и</a:t>
            </a:r>
            <a:r>
              <a:rPr dirty="0" sz="1800">
                <a:latin typeface="Times New Roman"/>
                <a:cs typeface="Times New Roman"/>
              </a:rPr>
              <a:t>и	</a:t>
            </a:r>
            <a:r>
              <a:rPr dirty="0" sz="1800" spc="-40">
                <a:latin typeface="Times New Roman"/>
                <a:cs typeface="Times New Roman"/>
              </a:rPr>
              <a:t>з</a:t>
            </a:r>
            <a:r>
              <a:rPr dirty="0" sz="1800">
                <a:latin typeface="Times New Roman"/>
                <a:cs typeface="Times New Roman"/>
              </a:rPr>
              <a:t>доро</a:t>
            </a:r>
            <a:r>
              <a:rPr dirty="0" sz="1800" spc="-1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40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ts val="2010"/>
              </a:lnSpc>
              <a:tabLst>
                <a:tab pos="1090930" algn="l"/>
                <a:tab pos="2735580" algn="l"/>
              </a:tabLst>
            </a:pPr>
            <a:r>
              <a:rPr dirty="0" sz="1800" spc="-15" i="1">
                <a:latin typeface="Times New Roman"/>
                <a:cs typeface="Times New Roman"/>
              </a:rPr>
              <a:t>(</a:t>
            </a:r>
            <a:r>
              <a:rPr dirty="0" sz="1800" spc="5" i="1">
                <a:latin typeface="Times New Roman"/>
                <a:cs typeface="Times New Roman"/>
              </a:rPr>
              <a:t>С</a:t>
            </a:r>
            <a:r>
              <a:rPr dirty="0" sz="1800" i="1">
                <a:latin typeface="Times New Roman"/>
                <a:cs typeface="Times New Roman"/>
              </a:rPr>
              <a:t>а</a:t>
            </a:r>
            <a:r>
              <a:rPr dirty="0" sz="1800" spc="-10" i="1">
                <a:latin typeface="Times New Roman"/>
                <a:cs typeface="Times New Roman"/>
              </a:rPr>
              <a:t>н</a:t>
            </a:r>
            <a:r>
              <a:rPr dirty="0" sz="1800" spc="-5" i="1">
                <a:latin typeface="Times New Roman"/>
                <a:cs typeface="Times New Roman"/>
              </a:rPr>
              <a:t>П</a:t>
            </a:r>
            <a:r>
              <a:rPr dirty="0" sz="1800" i="1">
                <a:latin typeface="Times New Roman"/>
                <a:cs typeface="Times New Roman"/>
              </a:rPr>
              <a:t>иН</a:t>
            </a:r>
            <a:r>
              <a:rPr dirty="0" sz="1800" i="1">
                <a:latin typeface="Times New Roman"/>
                <a:cs typeface="Times New Roman"/>
              </a:rPr>
              <a:t>	</a:t>
            </a:r>
            <a:r>
              <a:rPr dirty="0" sz="1800" spc="-5" i="1">
                <a:latin typeface="Times New Roman"/>
                <a:cs typeface="Times New Roman"/>
              </a:rPr>
              <a:t>2</a:t>
            </a:r>
            <a:r>
              <a:rPr dirty="0" sz="1800" spc="5" i="1">
                <a:latin typeface="Times New Roman"/>
                <a:cs typeface="Times New Roman"/>
              </a:rPr>
              <a:t>.</a:t>
            </a:r>
            <a:r>
              <a:rPr dirty="0" sz="1800" spc="-5" i="1">
                <a:latin typeface="Times New Roman"/>
                <a:cs typeface="Times New Roman"/>
              </a:rPr>
              <a:t>3</a:t>
            </a:r>
            <a:r>
              <a:rPr dirty="0" sz="1800" i="1">
                <a:latin typeface="Times New Roman"/>
                <a:cs typeface="Times New Roman"/>
              </a:rPr>
              <a:t>/</a:t>
            </a:r>
            <a:r>
              <a:rPr dirty="0" sz="1800" spc="-5" i="1">
                <a:latin typeface="Times New Roman"/>
                <a:cs typeface="Times New Roman"/>
              </a:rPr>
              <a:t>2</a:t>
            </a:r>
            <a:r>
              <a:rPr dirty="0" sz="1800" spc="5" i="1">
                <a:latin typeface="Times New Roman"/>
                <a:cs typeface="Times New Roman"/>
              </a:rPr>
              <a:t>.</a:t>
            </a:r>
            <a:r>
              <a:rPr dirty="0" sz="1800" spc="-5" i="1">
                <a:latin typeface="Times New Roman"/>
                <a:cs typeface="Times New Roman"/>
              </a:rPr>
              <a:t>4</a:t>
            </a:r>
            <a:r>
              <a:rPr dirty="0" sz="1800" spc="5" i="1">
                <a:latin typeface="Times New Roman"/>
                <a:cs typeface="Times New Roman"/>
              </a:rPr>
              <a:t>.</a:t>
            </a:r>
            <a:r>
              <a:rPr dirty="0" sz="1800" spc="-5" i="1">
                <a:latin typeface="Times New Roman"/>
                <a:cs typeface="Times New Roman"/>
              </a:rPr>
              <a:t>359</a:t>
            </a:r>
            <a:r>
              <a:rPr dirty="0" sz="1800" i="1">
                <a:latin typeface="Times New Roman"/>
                <a:cs typeface="Times New Roman"/>
              </a:rPr>
              <a:t>0</a:t>
            </a:r>
            <a:r>
              <a:rPr dirty="0" sz="1800" spc="-5" i="1">
                <a:latin typeface="Times New Roman"/>
                <a:cs typeface="Times New Roman"/>
              </a:rPr>
              <a:t>-2</a:t>
            </a:r>
            <a:r>
              <a:rPr dirty="0" sz="1800" i="1">
                <a:latin typeface="Times New Roman"/>
                <a:cs typeface="Times New Roman"/>
              </a:rPr>
              <a:t>0</a:t>
            </a:r>
            <a:r>
              <a:rPr dirty="0" sz="1800" i="1">
                <a:latin typeface="Times New Roman"/>
                <a:cs typeface="Times New Roman"/>
              </a:rPr>
              <a:t>	</a:t>
            </a:r>
            <a:r>
              <a:rPr dirty="0" sz="1800" spc="-5" i="1">
                <a:latin typeface="Times New Roman"/>
                <a:cs typeface="Times New Roman"/>
              </a:rPr>
              <a:t>п</a:t>
            </a:r>
            <a:r>
              <a:rPr dirty="0" sz="1800" i="1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44969" y="5531916"/>
            <a:ext cx="1717039" cy="77406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just" marL="172085" marR="5080" indent="-172720">
              <a:lnSpc>
                <a:spcPct val="86400"/>
              </a:lnSpc>
              <a:spcBef>
                <a:spcPts val="390"/>
              </a:spcBef>
              <a:buFont typeface="Times New Roman"/>
              <a:buChar char="•"/>
              <a:tabLst>
                <a:tab pos="172720" algn="l"/>
              </a:tabLst>
            </a:pP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рекомендации </a:t>
            </a:r>
            <a:r>
              <a:rPr dirty="0" sz="1800" spc="-44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питания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детей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8.1.7)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8420" y="3816083"/>
            <a:ext cx="5476494" cy="1005090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98704" y="1093419"/>
            <a:ext cx="11232515" cy="44627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R="577469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Для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дополнительного</a:t>
            </a:r>
            <a:r>
              <a:rPr dirty="0" sz="2000" spc="-5">
                <a:latin typeface="Times New Roman"/>
                <a:cs typeface="Times New Roman"/>
              </a:rPr>
              <a:t> обогащения</a:t>
            </a:r>
            <a:r>
              <a:rPr dirty="0" sz="2000">
                <a:latin typeface="Times New Roman"/>
                <a:cs typeface="Times New Roman"/>
              </a:rPr>
              <a:t> рациона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питания детей микронутриентами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в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эндемичных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регионах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в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меню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должны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включаться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специализированные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продукты</a:t>
            </a:r>
            <a:r>
              <a:rPr dirty="0" sz="2000" spc="-10">
                <a:latin typeface="Times New Roman"/>
                <a:cs typeface="Times New Roman"/>
              </a:rPr>
              <a:t>,</a:t>
            </a:r>
            <a:r>
              <a:rPr dirty="0" sz="2000" spc="-5">
                <a:latin typeface="Times New Roman"/>
                <a:cs typeface="Times New Roman"/>
              </a:rPr>
              <a:t> обогащенные </a:t>
            </a:r>
            <a:r>
              <a:rPr dirty="0" sz="2000">
                <a:latin typeface="Times New Roman"/>
                <a:cs typeface="Times New Roman"/>
              </a:rPr>
              <a:t> витаминами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микроэлементами,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также </a:t>
            </a:r>
            <a:r>
              <a:rPr dirty="0" sz="2000">
                <a:latin typeface="Times New Roman"/>
                <a:cs typeface="Times New Roman"/>
              </a:rPr>
              <a:t> витаминизированные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напитки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промышленного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выпуска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(</a:t>
            </a:r>
            <a:r>
              <a:rPr dirty="0" sz="1800" i="1">
                <a:latin typeface="Times New Roman"/>
                <a:cs typeface="Times New Roman"/>
              </a:rPr>
              <a:t>СанПиН</a:t>
            </a:r>
            <a:r>
              <a:rPr dirty="0" sz="1800" spc="-10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2.3/2.4.3590-20</a:t>
            </a:r>
            <a:r>
              <a:rPr dirty="0" sz="1800" spc="-20" i="1">
                <a:latin typeface="Times New Roman"/>
                <a:cs typeface="Times New Roman"/>
              </a:rPr>
              <a:t> </a:t>
            </a:r>
            <a:r>
              <a:rPr dirty="0" sz="1800" i="1">
                <a:latin typeface="Times New Roman"/>
                <a:cs typeface="Times New Roman"/>
              </a:rPr>
              <a:t>п. </a:t>
            </a:r>
            <a:r>
              <a:rPr dirty="0" sz="1800" spc="-5" i="1">
                <a:latin typeface="Times New Roman"/>
                <a:cs typeface="Times New Roman"/>
              </a:rPr>
              <a:t>8.1.6).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50">
              <a:latin typeface="Times New Roman"/>
              <a:cs typeface="Times New Roman"/>
            </a:endParaRPr>
          </a:p>
          <a:p>
            <a:pPr algn="ctr" marL="6481445" marR="5080" indent="-2540">
              <a:lnSpc>
                <a:spcPct val="86200"/>
              </a:lnSpc>
            </a:pPr>
            <a:r>
              <a:rPr dirty="0" sz="2000" spc="-5">
                <a:latin typeface="Times New Roman"/>
                <a:cs typeface="Times New Roman"/>
              </a:rPr>
              <a:t>Введено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требование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к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информированию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родителей </a:t>
            </a:r>
            <a:r>
              <a:rPr dirty="0" sz="2000">
                <a:latin typeface="Times New Roman"/>
                <a:cs typeface="Times New Roman"/>
              </a:rPr>
              <a:t>об </a:t>
            </a:r>
            <a:r>
              <a:rPr dirty="0" sz="2000" spc="-5">
                <a:latin typeface="Times New Roman"/>
                <a:cs typeface="Times New Roman"/>
              </a:rPr>
              <a:t>организации </a:t>
            </a:r>
            <a:r>
              <a:rPr dirty="0" sz="2000">
                <a:latin typeface="Times New Roman"/>
                <a:cs typeface="Times New Roman"/>
              </a:rPr>
              <a:t>питания детей и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принципах </a:t>
            </a:r>
            <a:r>
              <a:rPr dirty="0" sz="2000" spc="-10">
                <a:latin typeface="Times New Roman"/>
                <a:cs typeface="Times New Roman"/>
              </a:rPr>
              <a:t>здорового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питания: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Times New Roman"/>
              <a:cs typeface="Times New Roman"/>
            </a:endParaRPr>
          </a:p>
          <a:p>
            <a:pPr marL="6617970" indent="-172720">
              <a:lnSpc>
                <a:spcPct val="100000"/>
              </a:lnSpc>
              <a:buFont typeface="Times New Roman"/>
              <a:buChar char="•"/>
              <a:tabLst>
                <a:tab pos="6618605" algn="l"/>
              </a:tabLst>
            </a:pP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ежедневное</a:t>
            </a:r>
            <a:r>
              <a:rPr dirty="0" sz="18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Times New Roman"/>
                <a:cs typeface="Times New Roman"/>
              </a:rPr>
              <a:t>меню;</a:t>
            </a:r>
            <a:endParaRPr sz="1800">
              <a:latin typeface="Times New Roman"/>
              <a:cs typeface="Times New Roman"/>
            </a:endParaRPr>
          </a:p>
          <a:p>
            <a:pPr marL="6617970" indent="-17272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6618605" algn="l"/>
              </a:tabLst>
            </a:pPr>
            <a:r>
              <a:rPr dirty="0" sz="1800" spc="-5" b="1">
                <a:solidFill>
                  <a:srgbClr val="C00000"/>
                </a:solidFill>
                <a:latin typeface="Times New Roman"/>
                <a:cs typeface="Times New Roman"/>
              </a:rPr>
              <a:t>меню</a:t>
            </a:r>
            <a:r>
              <a:rPr dirty="0" sz="18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дополнительного</a:t>
            </a:r>
            <a:r>
              <a:rPr dirty="0" sz="1800" spc="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C00000"/>
                </a:solidFill>
                <a:latin typeface="Times New Roman"/>
                <a:cs typeface="Times New Roman"/>
              </a:rPr>
              <a:t>питания;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52816" y="1046988"/>
            <a:ext cx="3858768" cy="2570988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298704" y="3953255"/>
            <a:ext cx="6003290" cy="2632075"/>
            <a:chOff x="298704" y="3953255"/>
            <a:chExt cx="6003290" cy="263207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704" y="4536947"/>
              <a:ext cx="3695700" cy="20482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7432" y="3953255"/>
              <a:ext cx="2464308" cy="244602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7743" y="1653539"/>
            <a:ext cx="4799330" cy="2862580"/>
          </a:xfrm>
          <a:custGeom>
            <a:avLst/>
            <a:gdLst/>
            <a:ahLst/>
            <a:cxnLst/>
            <a:rect l="l" t="t" r="r" b="b"/>
            <a:pathLst>
              <a:path w="4799330" h="2862579">
                <a:moveTo>
                  <a:pt x="0" y="2862072"/>
                </a:moveTo>
                <a:lnTo>
                  <a:pt x="4799076" y="2862072"/>
                </a:lnTo>
                <a:lnTo>
                  <a:pt x="4799076" y="0"/>
                </a:lnTo>
                <a:lnTo>
                  <a:pt x="0" y="0"/>
                </a:lnTo>
                <a:lnTo>
                  <a:pt x="0" y="2862072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03910" y="2502789"/>
            <a:ext cx="33305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97380" algn="l"/>
                <a:tab pos="2754630" algn="l"/>
              </a:tabLst>
            </a:pP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не</a:t>
            </a:r>
            <a:r>
              <a:rPr dirty="0" sz="1800" spc="5">
                <a:solidFill>
                  <a:srgbClr val="009900"/>
                </a:solidFill>
                <a:latin typeface="Times New Roman"/>
                <a:cs typeface="Times New Roman"/>
              </a:rPr>
              <a:t>г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азиро</a:t>
            </a:r>
            <a:r>
              <a:rPr dirty="0" sz="1800" spc="-25">
                <a:solidFill>
                  <a:srgbClr val="009900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анная	</a:t>
            </a:r>
            <a:r>
              <a:rPr dirty="0" sz="1800" spc="-10">
                <a:solidFill>
                  <a:srgbClr val="009900"/>
                </a:solidFill>
                <a:latin typeface="Times New Roman"/>
                <a:cs typeface="Times New Roman"/>
              </a:rPr>
              <a:t>в</a:t>
            </a:r>
            <a:r>
              <a:rPr dirty="0" sz="1800" spc="-50">
                <a:solidFill>
                  <a:srgbClr val="009900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да,	ор</a:t>
            </a:r>
            <a:r>
              <a:rPr dirty="0" sz="1800" spc="-35">
                <a:solidFill>
                  <a:srgbClr val="009900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хи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910" y="2228469"/>
            <a:ext cx="435546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  <a:tabLst>
                <a:tab pos="988694" algn="l"/>
                <a:tab pos="2142490" algn="l"/>
                <a:tab pos="3467100" algn="l"/>
              </a:tabLst>
            </a:pP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м</a:t>
            </a:r>
            <a:r>
              <a:rPr dirty="0" sz="1800" spc="-25">
                <a:solidFill>
                  <a:srgbClr val="009900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ло</a:t>
            </a:r>
            <a:r>
              <a:rPr dirty="0" sz="1800" spc="-95">
                <a:solidFill>
                  <a:srgbClr val="009900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о,	м</a:t>
            </a:r>
            <a:r>
              <a:rPr dirty="0" sz="1800" spc="-25">
                <a:solidFill>
                  <a:srgbClr val="009900"/>
                </a:solidFill>
                <a:latin typeface="Times New Roman"/>
                <a:cs typeface="Times New Roman"/>
              </a:rPr>
              <a:t>о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л</a:t>
            </a:r>
            <a:r>
              <a:rPr dirty="0" sz="1800" spc="-60">
                <a:solidFill>
                  <a:srgbClr val="009900"/>
                </a:solidFill>
                <a:latin typeface="Times New Roman"/>
                <a:cs typeface="Times New Roman"/>
              </a:rPr>
              <a:t>о</a:t>
            </a:r>
            <a:r>
              <a:rPr dirty="0" sz="1800" spc="-10">
                <a:solidFill>
                  <a:srgbClr val="009900"/>
                </a:solidFill>
                <a:latin typeface="Times New Roman"/>
                <a:cs typeface="Times New Roman"/>
              </a:rPr>
              <a:t>ч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на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я	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пр</a:t>
            </a:r>
            <a:r>
              <a:rPr dirty="0" sz="1800" spc="-55">
                <a:solidFill>
                  <a:srgbClr val="009900"/>
                </a:solidFill>
                <a:latin typeface="Times New Roman"/>
                <a:cs typeface="Times New Roman"/>
              </a:rPr>
              <a:t>о</a:t>
            </a:r>
            <a:r>
              <a:rPr dirty="0" sz="1800" spc="-20">
                <a:solidFill>
                  <a:srgbClr val="009900"/>
                </a:solidFill>
                <a:latin typeface="Times New Roman"/>
                <a:cs typeface="Times New Roman"/>
              </a:rPr>
              <a:t>д</a:t>
            </a:r>
            <a:r>
              <a:rPr dirty="0" sz="1800" spc="10">
                <a:solidFill>
                  <a:srgbClr val="009900"/>
                </a:solidFill>
                <a:latin typeface="Times New Roman"/>
                <a:cs typeface="Times New Roman"/>
              </a:rPr>
              <a:t>у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к</a:t>
            </a:r>
            <a:r>
              <a:rPr dirty="0" sz="1800" spc="-15">
                <a:solidFill>
                  <a:srgbClr val="009900"/>
                </a:solidFill>
                <a:latin typeface="Times New Roman"/>
                <a:cs typeface="Times New Roman"/>
              </a:rPr>
              <a:t>ц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ия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,	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п</a:t>
            </a:r>
            <a:r>
              <a:rPr dirty="0" sz="1800" spc="-10">
                <a:solidFill>
                  <a:srgbClr val="009900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тье</a:t>
            </a:r>
            <a:r>
              <a:rPr dirty="0" sz="1800" spc="-20">
                <a:solidFill>
                  <a:srgbClr val="009900"/>
                </a:solidFill>
                <a:latin typeface="Times New Roman"/>
                <a:cs typeface="Times New Roman"/>
              </a:rPr>
              <a:t>в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ая</a:t>
            </a:r>
            <a:endParaRPr sz="18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1800" spc="-10">
                <a:solidFill>
                  <a:srgbClr val="001F5F"/>
                </a:solidFill>
                <a:latin typeface="Times New Roman"/>
                <a:cs typeface="Times New Roman"/>
              </a:rPr>
              <a:t>(</a:t>
            </a:r>
            <a:r>
              <a:rPr dirty="0" sz="1800" spc="-10">
                <a:solidFill>
                  <a:srgbClr val="FF0000"/>
                </a:solidFill>
                <a:latin typeface="Times New Roman"/>
                <a:cs typeface="Times New Roman"/>
              </a:rPr>
              <a:t>кроме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7398" y="2776804"/>
            <a:ext cx="4643120" cy="16725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0000"/>
                </a:solidFill>
                <a:latin typeface="Times New Roman"/>
                <a:cs typeface="Times New Roman"/>
              </a:rPr>
              <a:t>арахиса</a:t>
            </a: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),</a:t>
            </a:r>
            <a:r>
              <a:rPr dirty="0" sz="1800" spc="-3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9900"/>
                </a:solidFill>
                <a:latin typeface="Times New Roman"/>
                <a:cs typeface="Times New Roman"/>
              </a:rPr>
              <a:t>сухофрукты</a:t>
            </a:r>
            <a:r>
              <a:rPr dirty="0" sz="1800" spc="-15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278765" marR="5080" indent="-2667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299720" algn="l"/>
                <a:tab pos="1229995" algn="l"/>
                <a:tab pos="2066925" algn="l"/>
                <a:tab pos="2755900" algn="l"/>
                <a:tab pos="3776979" algn="l"/>
                <a:tab pos="4083050" algn="l"/>
                <a:tab pos="4412615" algn="l"/>
              </a:tabLst>
            </a:pP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1800" spc="-10">
                <a:solidFill>
                  <a:srgbClr val="001F5F"/>
                </a:solidFill>
                <a:latin typeface="Times New Roman"/>
                <a:cs typeface="Times New Roman"/>
              </a:rPr>
              <a:t> потребительской</a:t>
            </a:r>
            <a:r>
              <a:rPr dirty="0" sz="18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001F5F"/>
                </a:solidFill>
                <a:latin typeface="Times New Roman"/>
                <a:cs typeface="Times New Roman"/>
              </a:rPr>
              <a:t>упаковке </a:t>
            </a:r>
            <a:r>
              <a:rPr dirty="0" sz="1800" spc="-5">
                <a:solidFill>
                  <a:srgbClr val="001F5F"/>
                </a:solidFill>
                <a:latin typeface="Times New Roman"/>
                <a:cs typeface="Times New Roman"/>
              </a:rPr>
              <a:t>(</a:t>
            </a:r>
            <a:r>
              <a:rPr dirty="0" sz="1800" spc="-5">
                <a:solidFill>
                  <a:srgbClr val="001F5F"/>
                </a:solidFill>
                <a:latin typeface="Symbol"/>
                <a:cs typeface="Symbol"/>
              </a:rPr>
              <a:t></a:t>
            </a:r>
            <a:r>
              <a:rPr dirty="0" sz="1800" spc="-5">
                <a:solidFill>
                  <a:srgbClr val="001F5F"/>
                </a:solidFill>
                <a:latin typeface="Times New Roman"/>
                <a:cs typeface="Times New Roman"/>
              </a:rPr>
              <a:t>100</a:t>
            </a:r>
            <a:r>
              <a:rPr dirty="0" sz="1800" spc="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50">
                <a:solidFill>
                  <a:srgbClr val="001F5F"/>
                </a:solidFill>
                <a:latin typeface="Times New Roman"/>
                <a:cs typeface="Times New Roman"/>
              </a:rPr>
              <a:t>г.): </a:t>
            </a:r>
            <a:r>
              <a:rPr dirty="0" sz="1800" spc="-45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5">
                <a:solidFill>
                  <a:srgbClr val="009900"/>
                </a:solidFill>
                <a:latin typeface="Times New Roman"/>
                <a:cs typeface="Times New Roman"/>
              </a:rPr>
              <a:t>м</a:t>
            </a:r>
            <a:r>
              <a:rPr dirty="0" sz="1800" spc="20">
                <a:solidFill>
                  <a:srgbClr val="009900"/>
                </a:solidFill>
                <a:latin typeface="Times New Roman"/>
                <a:cs typeface="Times New Roman"/>
              </a:rPr>
              <a:t>у</a:t>
            </a:r>
            <a:r>
              <a:rPr dirty="0" sz="1800" spc="-10">
                <a:solidFill>
                  <a:srgbClr val="009900"/>
                </a:solidFill>
                <a:latin typeface="Times New Roman"/>
                <a:cs typeface="Times New Roman"/>
              </a:rPr>
              <a:t>ч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ны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е	</a:t>
            </a:r>
            <a:r>
              <a:rPr dirty="0" sz="1800" spc="-100">
                <a:solidFill>
                  <a:srgbClr val="009900"/>
                </a:solidFill>
                <a:latin typeface="Times New Roman"/>
                <a:cs typeface="Times New Roman"/>
              </a:rPr>
              <a:t>к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он</a:t>
            </a:r>
            <a:r>
              <a:rPr dirty="0" sz="1800" spc="-10">
                <a:solidFill>
                  <a:srgbClr val="009900"/>
                </a:solidFill>
                <a:latin typeface="Times New Roman"/>
                <a:cs typeface="Times New Roman"/>
              </a:rPr>
              <a:t>д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ит</a:t>
            </a:r>
            <a:r>
              <a:rPr dirty="0" sz="1800" spc="5">
                <a:solidFill>
                  <a:srgbClr val="009900"/>
                </a:solidFill>
                <a:latin typeface="Times New Roman"/>
                <a:cs typeface="Times New Roman"/>
              </a:rPr>
              <a:t>е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рск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и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е	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и</a:t>
            </a:r>
            <a:r>
              <a:rPr dirty="0" sz="1800" spc="-45">
                <a:solidFill>
                  <a:srgbClr val="009900"/>
                </a:solidFill>
                <a:latin typeface="Times New Roman"/>
                <a:cs typeface="Times New Roman"/>
              </a:rPr>
              <a:t>з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де</a:t>
            </a:r>
            <a:r>
              <a:rPr dirty="0" sz="1800" spc="-10">
                <a:solidFill>
                  <a:srgbClr val="009900"/>
                </a:solidFill>
                <a:latin typeface="Times New Roman"/>
                <a:cs typeface="Times New Roman"/>
              </a:rPr>
              <a:t>л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ия</a:t>
            </a:r>
            <a:r>
              <a:rPr dirty="0" sz="1800">
                <a:solidFill>
                  <a:srgbClr val="009900"/>
                </a:solidFill>
                <a:latin typeface="Times New Roman"/>
                <a:cs typeface="Times New Roman"/>
              </a:rPr>
              <a:t>,	</a:t>
            </a: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в	</a:t>
            </a:r>
            <a:r>
              <a:rPr dirty="0" sz="1800" spc="-140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.	</a:t>
            </a:r>
            <a:r>
              <a:rPr dirty="0" sz="1800" spc="-37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1F5F"/>
                </a:solidFill>
                <a:latin typeface="Times New Roman"/>
                <a:cs typeface="Times New Roman"/>
              </a:rPr>
              <a:t>Ч</a:t>
            </a: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.  обог</a:t>
            </a:r>
            <a:r>
              <a:rPr dirty="0" sz="1800" spc="5">
                <a:solidFill>
                  <a:srgbClr val="001F5F"/>
                </a:solidFill>
                <a:latin typeface="Times New Roman"/>
                <a:cs typeface="Times New Roman"/>
              </a:rPr>
              <a:t>а</a:t>
            </a:r>
            <a:r>
              <a:rPr dirty="0" sz="1800" spc="-10">
                <a:solidFill>
                  <a:srgbClr val="001F5F"/>
                </a:solidFill>
                <a:latin typeface="Times New Roman"/>
                <a:cs typeface="Times New Roman"/>
              </a:rPr>
              <a:t>щ</a:t>
            </a: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енные	микро</a:t>
            </a:r>
            <a:r>
              <a:rPr dirty="0" sz="1800" spc="-20">
                <a:solidFill>
                  <a:srgbClr val="001F5F"/>
                </a:solidFill>
                <a:latin typeface="Times New Roman"/>
                <a:cs typeface="Times New Roman"/>
              </a:rPr>
              <a:t>н</a:t>
            </a:r>
            <a:r>
              <a:rPr dirty="0" sz="1800" spc="10">
                <a:solidFill>
                  <a:srgbClr val="001F5F"/>
                </a:solidFill>
                <a:latin typeface="Times New Roman"/>
                <a:cs typeface="Times New Roman"/>
              </a:rPr>
              <a:t>у</a:t>
            </a:r>
            <a:r>
              <a:rPr dirty="0" sz="1800" spc="25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1800" spc="-15">
                <a:solidFill>
                  <a:srgbClr val="001F5F"/>
                </a:solidFill>
                <a:latin typeface="Times New Roman"/>
                <a:cs typeface="Times New Roman"/>
              </a:rPr>
              <a:t>р</a:t>
            </a:r>
            <a:r>
              <a:rPr dirty="0" sz="1800" spc="-5">
                <a:solidFill>
                  <a:srgbClr val="001F5F"/>
                </a:solidFill>
                <a:latin typeface="Times New Roman"/>
                <a:cs typeface="Times New Roman"/>
              </a:rPr>
              <a:t>иен</a:t>
            </a:r>
            <a:r>
              <a:rPr dirty="0" sz="1800" spc="25">
                <a:solidFill>
                  <a:srgbClr val="001F5F"/>
                </a:solidFill>
                <a:latin typeface="Times New Roman"/>
                <a:cs typeface="Times New Roman"/>
              </a:rPr>
              <a:t>т</a:t>
            </a: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ами		</a:t>
            </a:r>
            <a:r>
              <a:rPr dirty="0" sz="1800" spc="5">
                <a:solidFill>
                  <a:srgbClr val="001F5F"/>
                </a:solidFill>
                <a:latin typeface="Times New Roman"/>
                <a:cs typeface="Times New Roman"/>
              </a:rPr>
              <a:t>со  </a:t>
            </a:r>
            <a:r>
              <a:rPr dirty="0" sz="1800" spc="-5">
                <a:solidFill>
                  <a:srgbClr val="001F5F"/>
                </a:solidFill>
                <a:latin typeface="Times New Roman"/>
                <a:cs typeface="Times New Roman"/>
              </a:rPr>
              <a:t>сниженным</a:t>
            </a:r>
            <a:r>
              <a:rPr dirty="0" sz="1800" spc="8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001F5F"/>
                </a:solidFill>
                <a:latin typeface="Times New Roman"/>
                <a:cs typeface="Times New Roman"/>
              </a:rPr>
              <a:t>содержание</a:t>
            </a:r>
            <a:r>
              <a:rPr dirty="0" sz="1800" spc="10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20">
                <a:solidFill>
                  <a:srgbClr val="FF0000"/>
                </a:solidFill>
                <a:latin typeface="Times New Roman"/>
                <a:cs typeface="Times New Roman"/>
              </a:rPr>
              <a:t>глютена,</a:t>
            </a:r>
            <a:r>
              <a:rPr dirty="0" sz="1800" spc="11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FF0000"/>
                </a:solidFill>
                <a:latin typeface="Times New Roman"/>
                <a:cs typeface="Times New Roman"/>
              </a:rPr>
              <a:t>лактозы, </a:t>
            </a:r>
            <a:r>
              <a:rPr dirty="0" sz="1800" spc="-434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800">
                <a:solidFill>
                  <a:srgbClr val="FF0000"/>
                </a:solidFill>
                <a:latin typeface="Times New Roman"/>
                <a:cs typeface="Times New Roman"/>
              </a:rPr>
              <a:t>сахара</a:t>
            </a:r>
            <a:r>
              <a:rPr dirty="0" sz="1800" spc="-15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(СанПиН</a:t>
            </a:r>
            <a:r>
              <a:rPr dirty="0" sz="1200" spc="-10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2.3/2.4.3590-20</a:t>
            </a:r>
            <a:r>
              <a:rPr dirty="0" sz="1200" spc="10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п.</a:t>
            </a:r>
            <a:r>
              <a:rPr dirty="0" sz="1200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8.3.1-2.)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3271" y="3314700"/>
            <a:ext cx="2941320" cy="20116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508" y="4460747"/>
            <a:ext cx="4799076" cy="18760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0880" y="970915"/>
            <a:ext cx="4725670" cy="128333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2540">
              <a:lnSpc>
                <a:spcPts val="2110"/>
              </a:lnSpc>
              <a:spcBef>
                <a:spcPts val="210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Расширен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перечень продукции,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разрешенной </a:t>
            </a:r>
            <a:r>
              <a:rPr dirty="0" sz="1800" spc="-43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для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реализации</a:t>
            </a:r>
            <a:r>
              <a:rPr dirty="0" sz="18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через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вендинговые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автоматы</a:t>
            </a:r>
            <a:endParaRPr sz="1800">
              <a:latin typeface="Times New Roman"/>
              <a:cs typeface="Times New Roman"/>
            </a:endParaRPr>
          </a:p>
          <a:p>
            <a:pPr algn="r" marL="287020" marR="62230" indent="-287020">
              <a:lnSpc>
                <a:spcPct val="100000"/>
              </a:lnSpc>
              <a:spcBef>
                <a:spcPts val="1250"/>
              </a:spcBef>
              <a:buFont typeface="Wingdings"/>
              <a:buChar char=""/>
              <a:tabLst>
                <a:tab pos="287020" algn="l"/>
                <a:tab pos="909319" algn="l"/>
                <a:tab pos="3028315" algn="l"/>
              </a:tabLst>
            </a:pPr>
            <a:r>
              <a:rPr dirty="0" sz="1800">
                <a:solidFill>
                  <a:srgbClr val="001F5F"/>
                </a:solidFill>
                <a:latin typeface="Times New Roman"/>
                <a:cs typeface="Times New Roman"/>
              </a:rPr>
              <a:t>В	</a:t>
            </a:r>
            <a:r>
              <a:rPr dirty="0" sz="1800" spc="-10">
                <a:solidFill>
                  <a:srgbClr val="001F5F"/>
                </a:solidFill>
                <a:latin typeface="Times New Roman"/>
                <a:cs typeface="Times New Roman"/>
              </a:rPr>
              <a:t>потребительской	(мелкоштучной)</a:t>
            </a:r>
            <a:endParaRPr sz="1800">
              <a:latin typeface="Times New Roman"/>
              <a:cs typeface="Times New Roman"/>
            </a:endParaRPr>
          </a:p>
          <a:p>
            <a:pPr algn="r" marR="62865">
              <a:lnSpc>
                <a:spcPct val="100000"/>
              </a:lnSpc>
              <a:tabLst>
                <a:tab pos="1692910" algn="l"/>
                <a:tab pos="2680970" algn="l"/>
              </a:tabLst>
            </a:pPr>
            <a:r>
              <a:rPr dirty="0" sz="1800" spc="-20">
                <a:solidFill>
                  <a:srgbClr val="001F5F"/>
                </a:solidFill>
                <a:latin typeface="Times New Roman"/>
                <a:cs typeface="Times New Roman"/>
              </a:rPr>
              <a:t>упаковке:</a:t>
            </a:r>
            <a:r>
              <a:rPr dirty="0" sz="1800" spc="57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solidFill>
                  <a:srgbClr val="009900"/>
                </a:solidFill>
                <a:latin typeface="Times New Roman"/>
                <a:cs typeface="Times New Roman"/>
              </a:rPr>
              <a:t>соки,	нектары,	стерилизованное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70126" y="135763"/>
            <a:ext cx="853630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Организация</a:t>
            </a:r>
            <a:r>
              <a:rPr dirty="0" sz="3200" spc="-25"/>
              <a:t> </a:t>
            </a:r>
            <a:r>
              <a:rPr dirty="0" sz="3200" spc="-10"/>
              <a:t>дополнительного</a:t>
            </a:r>
            <a:r>
              <a:rPr dirty="0" sz="3200" spc="-20"/>
              <a:t> </a:t>
            </a:r>
            <a:r>
              <a:rPr dirty="0" sz="3200" spc="5"/>
              <a:t>питания</a:t>
            </a:r>
            <a:r>
              <a:rPr dirty="0" sz="3200"/>
              <a:t> детей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8337804" y="1069847"/>
            <a:ext cx="3647440" cy="2001520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wrap="square" lIns="0" tIns="38735" rIns="0" bIns="0" rtlCol="0" vert="horz">
            <a:spAutoFit/>
          </a:bodyPr>
          <a:lstStyle/>
          <a:p>
            <a:pPr marL="379730" indent="-287020">
              <a:lnSpc>
                <a:spcPct val="100000"/>
              </a:lnSpc>
              <a:spcBef>
                <a:spcPts val="305"/>
              </a:spcBef>
              <a:buFont typeface="Wingdings"/>
              <a:buChar char=""/>
              <a:tabLst>
                <a:tab pos="379730" algn="l"/>
              </a:tabLst>
            </a:pPr>
            <a:r>
              <a:rPr dirty="0" sz="1600" spc="-15">
                <a:latin typeface="Times New Roman"/>
                <a:cs typeface="Times New Roman"/>
              </a:rPr>
              <a:t>Регламентированы</a:t>
            </a:r>
            <a:r>
              <a:rPr dirty="0" sz="1600" spc="25">
                <a:latin typeface="Times New Roman"/>
                <a:cs typeface="Times New Roman"/>
              </a:rPr>
              <a:t> </a:t>
            </a:r>
            <a:r>
              <a:rPr dirty="0" sz="1600" b="1">
                <a:solidFill>
                  <a:srgbClr val="0000FF"/>
                </a:solidFill>
                <a:latin typeface="Times New Roman"/>
                <a:cs typeface="Times New Roman"/>
              </a:rPr>
              <a:t>места</a:t>
            </a:r>
            <a:endParaRPr sz="1600">
              <a:latin typeface="Times New Roman"/>
              <a:cs typeface="Times New Roman"/>
            </a:endParaRPr>
          </a:p>
          <a:p>
            <a:pPr marL="379095" marR="113030">
              <a:lnSpc>
                <a:spcPct val="100000"/>
              </a:lnSpc>
              <a:spcBef>
                <a:spcPts val="5"/>
              </a:spcBef>
            </a:pPr>
            <a:r>
              <a:rPr dirty="0" sz="1600" spc="-5" b="1">
                <a:solidFill>
                  <a:srgbClr val="0000FF"/>
                </a:solidFill>
                <a:latin typeface="Times New Roman"/>
                <a:cs typeface="Times New Roman"/>
              </a:rPr>
              <a:t>дислокации </a:t>
            </a:r>
            <a:r>
              <a:rPr dirty="0" sz="1600" spc="-15" b="1">
                <a:solidFill>
                  <a:srgbClr val="0000FF"/>
                </a:solidFill>
                <a:latin typeface="Times New Roman"/>
                <a:cs typeface="Times New Roman"/>
              </a:rPr>
              <a:t>возможной установки </a:t>
            </a:r>
            <a:r>
              <a:rPr dirty="0" sz="1600" spc="-38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600" spc="-20" b="1">
                <a:solidFill>
                  <a:srgbClr val="0000FF"/>
                </a:solidFill>
                <a:latin typeface="Times New Roman"/>
                <a:cs typeface="Times New Roman"/>
              </a:rPr>
              <a:t>аппаратов</a:t>
            </a:r>
            <a:r>
              <a:rPr dirty="0" sz="1600" spc="-5" b="1">
                <a:solidFill>
                  <a:srgbClr val="0000FF"/>
                </a:solidFill>
                <a:latin typeface="Times New Roman"/>
                <a:cs typeface="Times New Roman"/>
              </a:rPr>
              <a:t> для</a:t>
            </a:r>
            <a:r>
              <a:rPr dirty="0" sz="16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600" spc="-20" b="1">
                <a:solidFill>
                  <a:srgbClr val="0000FF"/>
                </a:solidFill>
                <a:latin typeface="Times New Roman"/>
                <a:cs typeface="Times New Roman"/>
              </a:rPr>
              <a:t>автоматической </a:t>
            </a:r>
            <a:r>
              <a:rPr dirty="0" sz="1600" spc="-15" b="1">
                <a:solidFill>
                  <a:srgbClr val="0000FF"/>
                </a:solidFill>
                <a:latin typeface="Times New Roman"/>
                <a:cs typeface="Times New Roman"/>
              </a:rPr>
              <a:t> выдачи</a:t>
            </a:r>
            <a:r>
              <a:rPr dirty="0" sz="1600" spc="-10" b="1">
                <a:solidFill>
                  <a:srgbClr val="0000FF"/>
                </a:solidFill>
                <a:latin typeface="Times New Roman"/>
                <a:cs typeface="Times New Roman"/>
              </a:rPr>
              <a:t> пищевой</a:t>
            </a:r>
            <a:r>
              <a:rPr dirty="0" sz="16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600" spc="-10" b="1">
                <a:solidFill>
                  <a:srgbClr val="0000FF"/>
                </a:solidFill>
                <a:latin typeface="Times New Roman"/>
                <a:cs typeface="Times New Roman"/>
              </a:rPr>
              <a:t>продукции</a:t>
            </a:r>
            <a:r>
              <a:rPr dirty="0" sz="16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(в </a:t>
            </a:r>
            <a:r>
              <a:rPr dirty="0" sz="160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обеденных</a:t>
            </a:r>
            <a:r>
              <a:rPr dirty="0" sz="1600" spc="30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залах</a:t>
            </a:r>
            <a:r>
              <a:rPr dirty="0" sz="1600" spc="10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при</a:t>
            </a:r>
            <a:r>
              <a:rPr dirty="0" sz="1600" spc="1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условии</a:t>
            </a:r>
            <a:endParaRPr sz="1600">
              <a:latin typeface="Times New Roman"/>
              <a:cs typeface="Times New Roman"/>
            </a:endParaRPr>
          </a:p>
          <a:p>
            <a:pPr marL="379095">
              <a:lnSpc>
                <a:spcPct val="100000"/>
              </a:lnSpc>
            </a:pPr>
            <a:r>
              <a:rPr dirty="0" sz="1600" spc="-15">
                <a:latin typeface="Times New Roman"/>
                <a:cs typeface="Times New Roman"/>
              </a:rPr>
              <a:t>соблюдения</a:t>
            </a:r>
            <a:r>
              <a:rPr dirty="0" sz="1600" spc="5">
                <a:latin typeface="Times New Roman"/>
                <a:cs typeface="Times New Roman"/>
              </a:rPr>
              <a:t> </a:t>
            </a:r>
            <a:r>
              <a:rPr dirty="0" sz="1600" spc="-10">
                <a:latin typeface="Times New Roman"/>
                <a:cs typeface="Times New Roman"/>
              </a:rPr>
              <a:t>нормы</a:t>
            </a:r>
            <a:r>
              <a:rPr dirty="0" sz="1600" spc="-25"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площади</a:t>
            </a:r>
            <a:endParaRPr sz="1600">
              <a:latin typeface="Times New Roman"/>
              <a:cs typeface="Times New Roman"/>
            </a:endParaRPr>
          </a:p>
          <a:p>
            <a:pPr marL="379095">
              <a:lnSpc>
                <a:spcPct val="100000"/>
              </a:lnSpc>
            </a:pPr>
            <a:r>
              <a:rPr dirty="0" sz="1600" spc="-5">
                <a:latin typeface="Times New Roman"/>
                <a:cs typeface="Times New Roman"/>
              </a:rPr>
              <a:t>посадочного</a:t>
            </a:r>
            <a:r>
              <a:rPr dirty="0" sz="1600" spc="-20">
                <a:latin typeface="Times New Roman"/>
                <a:cs typeface="Times New Roman"/>
              </a:rPr>
              <a:t> </a:t>
            </a:r>
            <a:r>
              <a:rPr dirty="0" sz="1600" spc="5">
                <a:latin typeface="Times New Roman"/>
                <a:cs typeface="Times New Roman"/>
              </a:rPr>
              <a:t>места)</a:t>
            </a:r>
            <a:r>
              <a:rPr dirty="0" sz="1600" spc="10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(СанПиН</a:t>
            </a:r>
            <a:endParaRPr sz="1200">
              <a:latin typeface="Times New Roman"/>
              <a:cs typeface="Times New Roman"/>
            </a:endParaRPr>
          </a:p>
          <a:p>
            <a:pPr marL="379095">
              <a:lnSpc>
                <a:spcPct val="100000"/>
              </a:lnSpc>
              <a:spcBef>
                <a:spcPts val="15"/>
              </a:spcBef>
            </a:pPr>
            <a:r>
              <a:rPr dirty="0" sz="1200" spc="-5" i="1">
                <a:latin typeface="Times New Roman"/>
                <a:cs typeface="Times New Roman"/>
              </a:rPr>
              <a:t>2.3/2.4.3590-20</a:t>
            </a:r>
            <a:r>
              <a:rPr dirty="0" sz="1200" i="1">
                <a:latin typeface="Times New Roman"/>
                <a:cs typeface="Times New Roman"/>
              </a:rPr>
              <a:t> п.</a:t>
            </a:r>
            <a:r>
              <a:rPr dirty="0" sz="1200" spc="5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8.3.1-2.)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98591" y="5561076"/>
            <a:ext cx="6096000" cy="861060"/>
          </a:xfrm>
          <a:prstGeom prst="rect">
            <a:avLst/>
          </a:prstGeom>
          <a:ln w="12192">
            <a:solidFill>
              <a:srgbClr val="FFC000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algn="just" marL="91440" marR="83185">
              <a:lnSpc>
                <a:spcPct val="100400"/>
              </a:lnSpc>
              <a:spcBef>
                <a:spcPts val="295"/>
              </a:spcBef>
            </a:pP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Кратность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обработки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аппаратов: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реже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двух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раз</a:t>
            </a:r>
            <a:r>
              <a:rPr dirty="0" sz="1800" spc="45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 </a:t>
            </a:r>
            <a:r>
              <a:rPr dirty="0" sz="1800" spc="5">
                <a:latin typeface="Times New Roman"/>
                <a:cs typeface="Times New Roman"/>
              </a:rPr>
              <a:t> месяц, </a:t>
            </a:r>
            <a:r>
              <a:rPr dirty="0" sz="1800">
                <a:latin typeface="Times New Roman"/>
                <a:cs typeface="Times New Roman"/>
              </a:rPr>
              <a:t>а </a:t>
            </a:r>
            <a:r>
              <a:rPr dirty="0" sz="1800" spc="-5">
                <a:latin typeface="Times New Roman"/>
                <a:cs typeface="Times New Roman"/>
              </a:rPr>
              <a:t>также по </a:t>
            </a:r>
            <a:r>
              <a:rPr dirty="0" sz="1800">
                <a:latin typeface="Times New Roman"/>
                <a:cs typeface="Times New Roman"/>
              </a:rPr>
              <a:t>мере </a:t>
            </a:r>
            <a:r>
              <a:rPr dirty="0" sz="1800" spc="-5">
                <a:latin typeface="Times New Roman"/>
                <a:cs typeface="Times New Roman"/>
              </a:rPr>
              <a:t>загрязнения </a:t>
            </a:r>
            <a:r>
              <a:rPr dirty="0" sz="1400" i="1">
                <a:latin typeface="Times New Roman"/>
                <a:cs typeface="Times New Roman"/>
              </a:rPr>
              <a:t>(СанПиН </a:t>
            </a:r>
            <a:r>
              <a:rPr dirty="0" sz="1400" spc="-5" i="1">
                <a:latin typeface="Times New Roman"/>
                <a:cs typeface="Times New Roman"/>
              </a:rPr>
              <a:t>2.3/2.4.3590-20 </a:t>
            </a:r>
            <a:r>
              <a:rPr dirty="0" sz="1400" i="1">
                <a:latin typeface="Times New Roman"/>
                <a:cs typeface="Times New Roman"/>
              </a:rPr>
              <a:t>п. </a:t>
            </a:r>
            <a:r>
              <a:rPr dirty="0" sz="1400" spc="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8.3.1-2.)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73979" y="719327"/>
            <a:ext cx="3164205" cy="4074795"/>
            <a:chOff x="5173979" y="719327"/>
            <a:chExt cx="3164205" cy="407479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0419" y="2309618"/>
              <a:ext cx="1031748" cy="24844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3979" y="1493519"/>
              <a:ext cx="2001012" cy="32263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37247" y="719327"/>
              <a:ext cx="1400555" cy="140055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22120" y="2020823"/>
            <a:ext cx="4511040" cy="923925"/>
          </a:xfrm>
          <a:prstGeom prst="rect">
            <a:avLst/>
          </a:prstGeom>
          <a:ln w="12192">
            <a:solidFill>
              <a:srgbClr val="FFC000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434975" marR="84455" indent="-343535">
              <a:lnSpc>
                <a:spcPct val="100000"/>
              </a:lnSpc>
              <a:spcBef>
                <a:spcPts val="310"/>
              </a:spcBef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Из</a:t>
            </a:r>
            <a:r>
              <a:rPr dirty="0" sz="1800" spc="7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перечня</a:t>
            </a:r>
            <a:r>
              <a:rPr dirty="0" sz="1800" spc="8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продуктов,</a:t>
            </a:r>
            <a:r>
              <a:rPr dirty="0" sz="1800" spc="10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dirty="0" sz="1800" spc="9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1F5F"/>
                </a:solidFill>
                <a:latin typeface="Times New Roman"/>
                <a:cs typeface="Times New Roman"/>
              </a:rPr>
              <a:t>питания </a:t>
            </a:r>
            <a:r>
              <a:rPr dirty="0" sz="1800" spc="-434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1F5F"/>
                </a:solidFill>
                <a:latin typeface="Times New Roman"/>
                <a:cs typeface="Times New Roman"/>
              </a:rPr>
              <a:t>детей </a:t>
            </a:r>
            <a:r>
              <a:rPr dirty="0" sz="1800" spc="-15" b="1">
                <a:solidFill>
                  <a:srgbClr val="001F5F"/>
                </a:solidFill>
                <a:latin typeface="Times New Roman"/>
                <a:cs typeface="Times New Roman"/>
              </a:rPr>
              <a:t>исключены</a:t>
            </a:r>
            <a:r>
              <a:rPr dirty="0" sz="1800" spc="-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колбасные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изделия</a:t>
            </a:r>
            <a:endParaRPr sz="18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spcBef>
                <a:spcPts val="400"/>
              </a:spcBef>
            </a:pPr>
            <a:r>
              <a:rPr dirty="0" sz="1400" b="1" i="1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СанПиН</a:t>
            </a:r>
            <a:r>
              <a:rPr dirty="0" sz="1400" spc="-2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2.3/2.4.3590-20,</a:t>
            </a:r>
            <a:r>
              <a:rPr dirty="0" sz="1400" spc="-5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прил.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7,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spc="-10" i="1">
                <a:latin typeface="Times New Roman"/>
                <a:cs typeface="Times New Roman"/>
              </a:rPr>
              <a:t>табл.</a:t>
            </a:r>
            <a:r>
              <a:rPr dirty="0" sz="1400" spc="-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1-2)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41932" y="1037844"/>
            <a:ext cx="4491355" cy="861060"/>
          </a:xfrm>
          <a:prstGeom prst="rect">
            <a:avLst/>
          </a:prstGeom>
          <a:ln w="12192">
            <a:solidFill>
              <a:srgbClr val="4471C4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434975" marR="1010919" indent="-342900">
              <a:lnSpc>
                <a:spcPct val="100000"/>
              </a:lnSpc>
              <a:spcBef>
                <a:spcPts val="295"/>
              </a:spcBef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dirty="0" sz="1800" spc="-1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22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36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снижены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1F5F"/>
                </a:solidFill>
                <a:latin typeface="Times New Roman"/>
                <a:cs typeface="Times New Roman"/>
              </a:rPr>
              <a:t>нормы </a:t>
            </a:r>
            <a:r>
              <a:rPr dirty="0" sz="1800" spc="-434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потребления</a:t>
            </a:r>
            <a:r>
              <a:rPr dirty="0" sz="1800" spc="1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сахара</a:t>
            </a:r>
            <a:endParaRPr sz="18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dirty="0" sz="1400" b="1" i="1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СанПиН</a:t>
            </a:r>
            <a:r>
              <a:rPr dirty="0" sz="1400" spc="-3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2.3/2.4.3590-20,</a:t>
            </a:r>
            <a:r>
              <a:rPr dirty="0" sz="1400" spc="-5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прил.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7,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spc="-5" i="1">
                <a:latin typeface="Times New Roman"/>
                <a:cs typeface="Times New Roman"/>
              </a:rPr>
              <a:t>табл.</a:t>
            </a:r>
            <a:r>
              <a:rPr dirty="0" sz="1400" spc="-1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1-2)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1420" y="135763"/>
            <a:ext cx="713549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Организация</a:t>
            </a:r>
            <a:r>
              <a:rPr dirty="0" sz="3200" spc="-30"/>
              <a:t> здорового</a:t>
            </a:r>
            <a:r>
              <a:rPr dirty="0" sz="3200" spc="-25"/>
              <a:t> </a:t>
            </a:r>
            <a:r>
              <a:rPr dirty="0" sz="3200" spc="5"/>
              <a:t>питания</a:t>
            </a:r>
            <a:r>
              <a:rPr dirty="0" sz="3200" spc="-5"/>
              <a:t> </a:t>
            </a:r>
            <a:r>
              <a:rPr dirty="0" sz="3200"/>
              <a:t>детей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1722120" y="3011423"/>
            <a:ext cx="4491355" cy="1138555"/>
          </a:xfrm>
          <a:prstGeom prst="rect">
            <a:avLst/>
          </a:prstGeom>
          <a:ln w="12192">
            <a:solidFill>
              <a:srgbClr val="4471C4"/>
            </a:solidFill>
          </a:ln>
        </p:spPr>
        <p:txBody>
          <a:bodyPr wrap="square" lIns="0" tIns="39370" rIns="0" bIns="0" rtlCol="0" vert="horz">
            <a:spAutoFit/>
          </a:bodyPr>
          <a:lstStyle/>
          <a:p>
            <a:pPr marL="434975" marR="1010919" indent="-343535">
              <a:lnSpc>
                <a:spcPct val="100000"/>
              </a:lnSpc>
              <a:spcBef>
                <a:spcPts val="310"/>
              </a:spcBef>
              <a:buFont typeface="Wingdings"/>
              <a:buChar char=""/>
              <a:tabLst>
                <a:tab pos="434975" algn="l"/>
                <a:tab pos="435609" algn="l"/>
              </a:tabLst>
            </a:pP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На</a:t>
            </a:r>
            <a:r>
              <a:rPr dirty="0" sz="1800" spc="-1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17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-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40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снижены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1F5F"/>
                </a:solidFill>
                <a:latin typeface="Times New Roman"/>
                <a:cs typeface="Times New Roman"/>
              </a:rPr>
              <a:t>нормы </a:t>
            </a:r>
            <a:r>
              <a:rPr dirty="0" sz="1800" spc="-434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потребления</a:t>
            </a:r>
            <a:r>
              <a:rPr dirty="0" sz="1800" spc="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соли</a:t>
            </a:r>
            <a:endParaRPr sz="1800">
              <a:latin typeface="Times New Roman"/>
              <a:cs typeface="Times New Roman"/>
            </a:endParaRPr>
          </a:p>
          <a:p>
            <a:pPr marL="802005">
              <a:lnSpc>
                <a:spcPct val="100000"/>
              </a:lnSpc>
            </a:pPr>
            <a:r>
              <a:rPr dirty="0" sz="1800" spc="-10" b="1">
                <a:solidFill>
                  <a:srgbClr val="FF0000"/>
                </a:solidFill>
                <a:latin typeface="Times New Roman"/>
                <a:cs typeface="Times New Roman"/>
              </a:rPr>
              <a:t>Соль</a:t>
            </a:r>
            <a:r>
              <a:rPr dirty="0" sz="1800" spc="-1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FF0000"/>
                </a:solidFill>
                <a:latin typeface="Times New Roman"/>
                <a:cs typeface="Times New Roman"/>
              </a:rPr>
              <a:t>только</a:t>
            </a:r>
            <a:r>
              <a:rPr dirty="0" sz="1800" spc="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0000"/>
                </a:solidFill>
                <a:latin typeface="Times New Roman"/>
                <a:cs typeface="Times New Roman"/>
              </a:rPr>
              <a:t>йодированная!</a:t>
            </a:r>
            <a:endParaRPr sz="18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  <a:spcBef>
                <a:spcPts val="15"/>
              </a:spcBef>
            </a:pPr>
            <a:r>
              <a:rPr dirty="0" sz="1400" b="1" i="1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СанПиН</a:t>
            </a:r>
            <a:r>
              <a:rPr dirty="0" sz="1400" spc="-2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2.3/2.4.3590-20,</a:t>
            </a:r>
            <a:r>
              <a:rPr dirty="0" sz="1400" spc="-5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прил.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7,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spc="-10" i="1">
                <a:latin typeface="Times New Roman"/>
                <a:cs typeface="Times New Roman"/>
              </a:rPr>
              <a:t>табл.</a:t>
            </a:r>
            <a:r>
              <a:rPr dirty="0" sz="1400" spc="-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1-2)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71971" y="1018413"/>
            <a:ext cx="544322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Регламентированы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показатели</a:t>
            </a:r>
            <a:r>
              <a:rPr dirty="0" sz="18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значений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суммарной </a:t>
            </a:r>
            <a:r>
              <a:rPr dirty="0" sz="1800" spc="-43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массы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40" b="1">
                <a:solidFill>
                  <a:srgbClr val="0000FF"/>
                </a:solidFill>
                <a:latin typeface="Times New Roman"/>
                <a:cs typeface="Times New Roman"/>
              </a:rPr>
              <a:t>блюд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по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отдельным приемам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пищи</a:t>
            </a:r>
            <a:endParaRPr sz="1800">
              <a:latin typeface="Times New Roman"/>
              <a:cs typeface="Times New Roman"/>
            </a:endParaRPr>
          </a:p>
          <a:p>
            <a:pPr algn="ctr" marL="1905">
              <a:lnSpc>
                <a:spcPct val="100000"/>
              </a:lnSpc>
            </a:pPr>
            <a:r>
              <a:rPr dirty="0" sz="1800" spc="-5" b="1">
                <a:latin typeface="Times New Roman"/>
                <a:cs typeface="Times New Roman"/>
              </a:rPr>
              <a:t>(</a:t>
            </a:r>
            <a:r>
              <a:rPr dirty="0" sz="1800" spc="-5">
                <a:latin typeface="Times New Roman"/>
                <a:cs typeface="Times New Roman"/>
              </a:rPr>
              <a:t>СанПиН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2.3/2.4.3590-20,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прил.</a:t>
            </a:r>
            <a:r>
              <a:rPr dirty="0" sz="1800">
                <a:latin typeface="Times New Roman"/>
                <a:cs typeface="Times New Roman"/>
              </a:rPr>
              <a:t> 9,</a:t>
            </a:r>
            <a:r>
              <a:rPr dirty="0" sz="1800" spc="-5">
                <a:latin typeface="Times New Roman"/>
                <a:cs typeface="Times New Roman"/>
              </a:rPr>
              <a:t> табл.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3)</a:t>
            </a:r>
            <a:endParaRPr sz="18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470141" y="1997582"/>
          <a:ext cx="5281930" cy="2384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6675"/>
                <a:gridCol w="839469"/>
                <a:gridCol w="854709"/>
                <a:gridCol w="869950"/>
                <a:gridCol w="1362710"/>
              </a:tblGrid>
              <a:tr h="426719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1400" spc="-5" b="1">
                          <a:latin typeface="Times New Roman"/>
                          <a:cs typeface="Times New Roman"/>
                        </a:rPr>
                        <a:t>Показатели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4445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1400" b="1">
                          <a:latin typeface="Times New Roman"/>
                          <a:cs typeface="Times New Roman"/>
                        </a:rPr>
                        <a:t>1-3</a:t>
                      </a:r>
                      <a:r>
                        <a:rPr dirty="0" sz="1400" spc="-4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20" b="1">
                          <a:latin typeface="Times New Roman"/>
                          <a:cs typeface="Times New Roman"/>
                        </a:rPr>
                        <a:t>года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1400" b="1">
                          <a:latin typeface="Times New Roman"/>
                          <a:cs typeface="Times New Roman"/>
                        </a:rPr>
                        <a:t>3-7</a:t>
                      </a:r>
                      <a:r>
                        <a:rPr dirty="0" sz="1400" spc="-6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latin typeface="Times New Roman"/>
                          <a:cs typeface="Times New Roman"/>
                        </a:rPr>
                        <a:t>лет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dirty="0" sz="1400" b="1">
                          <a:latin typeface="Times New Roman"/>
                          <a:cs typeface="Times New Roman"/>
                        </a:rPr>
                        <a:t>7-12</a:t>
                      </a:r>
                      <a:r>
                        <a:rPr dirty="0" sz="1400" spc="-6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latin typeface="Times New Roman"/>
                          <a:cs typeface="Times New Roman"/>
                        </a:rPr>
                        <a:t>лет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364490">
                        <a:lnSpc>
                          <a:spcPts val="1639"/>
                        </a:lnSpc>
                      </a:pPr>
                      <a:r>
                        <a:rPr dirty="0" sz="1400" b="1">
                          <a:latin typeface="Times New Roman"/>
                          <a:cs typeface="Times New Roman"/>
                        </a:rPr>
                        <a:t>12</a:t>
                      </a:r>
                      <a:r>
                        <a:rPr dirty="0" sz="1400" spc="-4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latin typeface="Times New Roman"/>
                          <a:cs typeface="Times New Roman"/>
                        </a:rPr>
                        <a:t>лет</a:t>
                      </a:r>
                      <a:r>
                        <a:rPr dirty="0" sz="1400" spc="-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b="1">
                          <a:latin typeface="Times New Roman"/>
                          <a:cs typeface="Times New Roman"/>
                        </a:rPr>
                        <a:t>и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88620">
                        <a:lnSpc>
                          <a:spcPts val="1620"/>
                        </a:lnSpc>
                      </a:pPr>
                      <a:r>
                        <a:rPr dirty="0" sz="1400" b="1">
                          <a:latin typeface="Times New Roman"/>
                          <a:cs typeface="Times New Roman"/>
                        </a:rPr>
                        <a:t>старше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430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-5">
                          <a:latin typeface="Times New Roman"/>
                          <a:cs typeface="Times New Roman"/>
                        </a:rPr>
                        <a:t>Завтрак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350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400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500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550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486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-5">
                          <a:latin typeface="Times New Roman"/>
                          <a:cs typeface="Times New Roman"/>
                        </a:rPr>
                        <a:t>Второй</a:t>
                      </a:r>
                      <a:r>
                        <a:rPr dirty="0" sz="1400" spc="-6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5">
                          <a:latin typeface="Times New Roman"/>
                          <a:cs typeface="Times New Roman"/>
                        </a:rPr>
                        <a:t>завтрак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100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100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200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200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430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-15">
                          <a:latin typeface="Times New Roman"/>
                          <a:cs typeface="Times New Roman"/>
                        </a:rPr>
                        <a:t>Обед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450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600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700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800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430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-5">
                          <a:latin typeface="Times New Roman"/>
                          <a:cs typeface="Times New Roman"/>
                        </a:rPr>
                        <a:t>Полдник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200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250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300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350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952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2430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-30">
                          <a:latin typeface="Times New Roman"/>
                          <a:cs typeface="Times New Roman"/>
                        </a:rPr>
                        <a:t>Ужин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400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450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500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600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160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486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-5">
                          <a:latin typeface="Times New Roman"/>
                          <a:cs typeface="Times New Roman"/>
                        </a:rPr>
                        <a:t>Второй</a:t>
                      </a:r>
                      <a:r>
                        <a:rPr dirty="0" sz="1400" spc="-6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400" spc="-10">
                          <a:latin typeface="Times New Roman"/>
                          <a:cs typeface="Times New Roman"/>
                        </a:rPr>
                        <a:t>ужин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100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150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200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90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dirty="0" sz="1400" spc="5">
                          <a:latin typeface="Times New Roman"/>
                          <a:cs typeface="Times New Roman"/>
                        </a:rPr>
                        <a:t>200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31445">
                    <a:lnL w="12700">
                      <a:solidFill>
                        <a:srgbClr val="5B9BD4"/>
                      </a:solidFill>
                      <a:prstDash val="solid"/>
                    </a:lnL>
                    <a:lnR w="12700">
                      <a:solidFill>
                        <a:srgbClr val="5B9BD4"/>
                      </a:solidFill>
                      <a:prstDash val="solid"/>
                    </a:lnR>
                    <a:lnT w="12700">
                      <a:solidFill>
                        <a:srgbClr val="5B9BD4"/>
                      </a:solidFill>
                      <a:prstDash val="solid"/>
                    </a:lnT>
                    <a:lnB w="12700">
                      <a:solidFill>
                        <a:srgbClr val="5B9BD4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0" y="947927"/>
            <a:ext cx="12192000" cy="5798820"/>
            <a:chOff x="0" y="947927"/>
            <a:chExt cx="12192000" cy="57988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9096" y="3055620"/>
              <a:ext cx="525895" cy="103631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1959863"/>
              <a:ext cx="1107948" cy="110947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18349" y="2026538"/>
              <a:ext cx="513715" cy="531495"/>
            </a:xfrm>
            <a:custGeom>
              <a:avLst/>
              <a:gdLst/>
              <a:ahLst/>
              <a:cxnLst/>
              <a:rect l="l" t="t" r="r" b="b"/>
              <a:pathLst>
                <a:path w="513715" h="531494">
                  <a:moveTo>
                    <a:pt x="428434" y="0"/>
                  </a:moveTo>
                  <a:lnTo>
                    <a:pt x="256832" y="180212"/>
                  </a:lnTo>
                  <a:lnTo>
                    <a:pt x="85229" y="0"/>
                  </a:lnTo>
                  <a:lnTo>
                    <a:pt x="0" y="81280"/>
                  </a:lnTo>
                  <a:lnTo>
                    <a:pt x="175552" y="265557"/>
                  </a:lnTo>
                  <a:lnTo>
                    <a:pt x="0" y="449834"/>
                  </a:lnTo>
                  <a:lnTo>
                    <a:pt x="85229" y="531113"/>
                  </a:lnTo>
                  <a:lnTo>
                    <a:pt x="256832" y="350900"/>
                  </a:lnTo>
                  <a:lnTo>
                    <a:pt x="428434" y="531113"/>
                  </a:lnTo>
                  <a:lnTo>
                    <a:pt x="513626" y="449834"/>
                  </a:lnTo>
                  <a:lnTo>
                    <a:pt x="338112" y="265557"/>
                  </a:lnTo>
                  <a:lnTo>
                    <a:pt x="513626" y="81280"/>
                  </a:lnTo>
                  <a:lnTo>
                    <a:pt x="42843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818349" y="2026538"/>
              <a:ext cx="513715" cy="531495"/>
            </a:xfrm>
            <a:custGeom>
              <a:avLst/>
              <a:gdLst/>
              <a:ahLst/>
              <a:cxnLst/>
              <a:rect l="l" t="t" r="r" b="b"/>
              <a:pathLst>
                <a:path w="513715" h="531494">
                  <a:moveTo>
                    <a:pt x="0" y="81280"/>
                  </a:moveTo>
                  <a:lnTo>
                    <a:pt x="85229" y="0"/>
                  </a:lnTo>
                  <a:lnTo>
                    <a:pt x="256832" y="180212"/>
                  </a:lnTo>
                  <a:lnTo>
                    <a:pt x="428434" y="0"/>
                  </a:lnTo>
                  <a:lnTo>
                    <a:pt x="513626" y="81280"/>
                  </a:lnTo>
                  <a:lnTo>
                    <a:pt x="338112" y="265557"/>
                  </a:lnTo>
                  <a:lnTo>
                    <a:pt x="513626" y="449834"/>
                  </a:lnTo>
                  <a:lnTo>
                    <a:pt x="428434" y="531113"/>
                  </a:lnTo>
                  <a:lnTo>
                    <a:pt x="256832" y="350900"/>
                  </a:lnTo>
                  <a:lnTo>
                    <a:pt x="85229" y="531113"/>
                  </a:lnTo>
                  <a:lnTo>
                    <a:pt x="0" y="449834"/>
                  </a:lnTo>
                  <a:lnTo>
                    <a:pt x="175552" y="265557"/>
                  </a:lnTo>
                  <a:lnTo>
                    <a:pt x="0" y="81280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3" y="957071"/>
              <a:ext cx="1046988" cy="10485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1288" y="947927"/>
              <a:ext cx="544068" cy="10637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203" y="3029711"/>
              <a:ext cx="1109472" cy="11079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617976"/>
              <a:ext cx="1476755" cy="22692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3168" y="4197095"/>
              <a:ext cx="854963" cy="10667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32788" y="4213860"/>
              <a:ext cx="4491355" cy="1140460"/>
            </a:xfrm>
            <a:custGeom>
              <a:avLst/>
              <a:gdLst/>
              <a:ahLst/>
              <a:cxnLst/>
              <a:rect l="l" t="t" r="r" b="b"/>
              <a:pathLst>
                <a:path w="4491355" h="1140460">
                  <a:moveTo>
                    <a:pt x="4491228" y="0"/>
                  </a:moveTo>
                  <a:lnTo>
                    <a:pt x="0" y="0"/>
                  </a:lnTo>
                  <a:lnTo>
                    <a:pt x="0" y="1139952"/>
                  </a:lnTo>
                  <a:lnTo>
                    <a:pt x="4491228" y="1139952"/>
                  </a:lnTo>
                  <a:lnTo>
                    <a:pt x="449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732788" y="4213860"/>
              <a:ext cx="4491355" cy="1140460"/>
            </a:xfrm>
            <a:custGeom>
              <a:avLst/>
              <a:gdLst/>
              <a:ahLst/>
              <a:cxnLst/>
              <a:rect l="l" t="t" r="r" b="b"/>
              <a:pathLst>
                <a:path w="4491355" h="1140460">
                  <a:moveTo>
                    <a:pt x="0" y="1139952"/>
                  </a:moveTo>
                  <a:lnTo>
                    <a:pt x="4491228" y="1139952"/>
                  </a:lnTo>
                  <a:lnTo>
                    <a:pt x="4491228" y="0"/>
                  </a:lnTo>
                  <a:lnTo>
                    <a:pt x="0" y="0"/>
                  </a:lnTo>
                  <a:lnTo>
                    <a:pt x="0" y="1139952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2587" y="5390387"/>
              <a:ext cx="6055360" cy="1016635"/>
            </a:xfrm>
            <a:custGeom>
              <a:avLst/>
              <a:gdLst/>
              <a:ahLst/>
              <a:cxnLst/>
              <a:rect l="l" t="t" r="r" b="b"/>
              <a:pathLst>
                <a:path w="6055360" h="1016635">
                  <a:moveTo>
                    <a:pt x="0" y="1016507"/>
                  </a:moveTo>
                  <a:lnTo>
                    <a:pt x="6054852" y="1016507"/>
                  </a:lnTo>
                  <a:lnTo>
                    <a:pt x="6054852" y="0"/>
                  </a:lnTo>
                  <a:lnTo>
                    <a:pt x="0" y="0"/>
                  </a:lnTo>
                  <a:lnTo>
                    <a:pt x="0" y="1016507"/>
                  </a:lnTo>
                  <a:close/>
                </a:path>
              </a:pathLst>
            </a:custGeom>
            <a:ln w="914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35540" y="4585714"/>
              <a:ext cx="2156459" cy="216103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9599" y="4529319"/>
              <a:ext cx="2530610" cy="200331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23723" y="4240783"/>
            <a:ext cx="5885815" cy="2116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43100" marR="133985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943100" algn="l"/>
                <a:tab pos="1943735" algn="l"/>
              </a:tabLst>
            </a:pP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В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отдельных </a:t>
            </a:r>
            <a:r>
              <a:rPr dirty="0" sz="1800" spc="-5" b="1">
                <a:solidFill>
                  <a:srgbClr val="001F5F"/>
                </a:solidFill>
                <a:latin typeface="Times New Roman"/>
                <a:cs typeface="Times New Roman"/>
              </a:rPr>
              <a:t>возрастных</a:t>
            </a:r>
            <a:r>
              <a:rPr dirty="0" sz="1800" spc="15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1F5F"/>
                </a:solidFill>
                <a:latin typeface="Times New Roman"/>
                <a:cs typeface="Times New Roman"/>
              </a:rPr>
              <a:t>категориях </a:t>
            </a:r>
            <a:r>
              <a:rPr dirty="0" sz="1800" spc="-434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1F5F"/>
                </a:solidFill>
                <a:latin typeface="Times New Roman"/>
                <a:cs typeface="Times New Roman"/>
              </a:rPr>
              <a:t>увеличена на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2 - 27 % </a:t>
            </a:r>
            <a:r>
              <a:rPr dirty="0" sz="1800" spc="-15" b="1">
                <a:solidFill>
                  <a:srgbClr val="001F5F"/>
                </a:solidFill>
                <a:latin typeface="Times New Roman"/>
                <a:cs typeface="Times New Roman"/>
              </a:rPr>
              <a:t>норма </a:t>
            </a:r>
            <a:r>
              <a:rPr dirty="0" sz="1800" spc="-10" b="1">
                <a:solidFill>
                  <a:srgbClr val="001F5F"/>
                </a:solidFill>
                <a:latin typeface="Times New Roman"/>
                <a:cs typeface="Times New Roman"/>
              </a:rPr>
              <a:t> потребления</a:t>
            </a:r>
            <a:r>
              <a:rPr dirty="0" sz="1800" spc="20" b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1F5F"/>
                </a:solidFill>
                <a:latin typeface="Times New Roman"/>
                <a:cs typeface="Times New Roman"/>
              </a:rPr>
              <a:t>сыра</a:t>
            </a:r>
            <a:endParaRPr sz="1800">
              <a:latin typeface="Times New Roman"/>
              <a:cs typeface="Times New Roman"/>
            </a:endParaRPr>
          </a:p>
          <a:p>
            <a:pPr marL="1600200">
              <a:lnSpc>
                <a:spcPct val="100000"/>
              </a:lnSpc>
              <a:spcBef>
                <a:spcPts val="15"/>
              </a:spcBef>
            </a:pPr>
            <a:r>
              <a:rPr dirty="0" sz="1400" b="1" i="1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СанПиН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2.3/2.4.3590-20,</a:t>
            </a:r>
            <a:r>
              <a:rPr dirty="0" sz="1400" spc="-5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прил.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7,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spc="-10" i="1">
                <a:latin typeface="Times New Roman"/>
                <a:cs typeface="Times New Roman"/>
              </a:rPr>
              <a:t>табл.</a:t>
            </a:r>
            <a:r>
              <a:rPr dirty="0" sz="1400" spc="-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1-2)</a:t>
            </a:r>
            <a:endParaRPr sz="1400">
              <a:latin typeface="Times New Roman"/>
              <a:cs typeface="Times New Roman"/>
            </a:endParaRPr>
          </a:p>
          <a:p>
            <a:pPr algn="just" marR="5080">
              <a:lnSpc>
                <a:spcPct val="100000"/>
              </a:lnSpc>
              <a:spcBef>
                <a:spcPts val="1085"/>
              </a:spcBef>
            </a:pPr>
            <a:r>
              <a:rPr dirty="0" sz="2000" spc="-5" b="1" i="1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FF0000"/>
                </a:solidFill>
                <a:latin typeface="Times New Roman"/>
                <a:cs typeface="Times New Roman"/>
              </a:rPr>
              <a:t>первые</a:t>
            </a:r>
            <a:r>
              <a:rPr dirty="0" sz="200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регламентированы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к 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особенностям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питания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кадетов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(</a:t>
            </a:r>
            <a:r>
              <a:rPr dirty="0" sz="2000" i="1">
                <a:latin typeface="Times New Roman"/>
                <a:cs typeface="Times New Roman"/>
              </a:rPr>
              <a:t>СанПиН </a:t>
            </a:r>
            <a:r>
              <a:rPr dirty="0" sz="2000" spc="5" i="1">
                <a:latin typeface="Times New Roman"/>
                <a:cs typeface="Times New Roman"/>
              </a:rPr>
              <a:t> </a:t>
            </a:r>
            <a:r>
              <a:rPr dirty="0" sz="2000" i="1">
                <a:latin typeface="Times New Roman"/>
                <a:cs typeface="Times New Roman"/>
              </a:rPr>
              <a:t>2.3/2.4.3590-20</a:t>
            </a:r>
            <a:r>
              <a:rPr dirty="0" sz="2000" spc="-45" i="1">
                <a:latin typeface="Times New Roman"/>
                <a:cs typeface="Times New Roman"/>
              </a:rPr>
              <a:t> </a:t>
            </a:r>
            <a:r>
              <a:rPr dirty="0" sz="2000" spc="-5" i="1">
                <a:latin typeface="Times New Roman"/>
                <a:cs typeface="Times New Roman"/>
              </a:rPr>
              <a:t>Приложения)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324600" y="4472940"/>
            <a:ext cx="1251203" cy="21015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35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3957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11009" y="4041533"/>
            <a:ext cx="1807985" cy="14257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003035" y="992124"/>
            <a:ext cx="5869305" cy="4046220"/>
            <a:chOff x="6003035" y="992124"/>
            <a:chExt cx="5869305" cy="40462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9143" y="1454365"/>
              <a:ext cx="4242815" cy="35416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575" y="2942844"/>
              <a:ext cx="1513331" cy="20954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03035" y="992124"/>
              <a:ext cx="2154936" cy="18745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453453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/>
              <a:t>Основные</a:t>
            </a:r>
            <a:r>
              <a:rPr dirty="0" sz="3200" spc="-70"/>
              <a:t> </a:t>
            </a:r>
            <a:r>
              <a:rPr dirty="0" sz="3200" spc="-20"/>
              <a:t>нововведения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38684" y="992124"/>
            <a:ext cx="5741035" cy="1847214"/>
          </a:xfrm>
          <a:custGeom>
            <a:avLst/>
            <a:gdLst/>
            <a:ahLst/>
            <a:cxnLst/>
            <a:rect l="l" t="t" r="r" b="b"/>
            <a:pathLst>
              <a:path w="5741035" h="1847214">
                <a:moveTo>
                  <a:pt x="0" y="1847088"/>
                </a:moveTo>
                <a:lnTo>
                  <a:pt x="5740908" y="1847088"/>
                </a:lnTo>
                <a:lnTo>
                  <a:pt x="5740908" y="0"/>
                </a:lnTo>
                <a:lnTo>
                  <a:pt x="0" y="0"/>
                </a:lnTo>
                <a:lnTo>
                  <a:pt x="0" y="1847088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30733" y="1016634"/>
            <a:ext cx="2164080" cy="940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Санитарными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регламентирован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про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dirty="0" sz="2000" spc="-3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5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нн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х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90748" y="1016634"/>
            <a:ext cx="3111500" cy="940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03505" marR="5080" indent="-104139">
              <a:lnSpc>
                <a:spcPct val="100000"/>
              </a:lnSpc>
              <a:spcBef>
                <a:spcPts val="105"/>
              </a:spcBef>
              <a:tabLst>
                <a:tab pos="2113915" algn="l"/>
                <a:tab pos="2432050" algn="l"/>
              </a:tabLst>
            </a:pPr>
            <a:r>
              <a:rPr dirty="0" sz="2000" spc="-5">
                <a:latin typeface="Times New Roman"/>
                <a:cs typeface="Times New Roman"/>
              </a:rPr>
              <a:t>пра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-5">
                <a:latin typeface="Times New Roman"/>
                <a:cs typeface="Times New Roman"/>
              </a:rPr>
              <a:t>и</a:t>
            </a:r>
            <a:r>
              <a:rPr dirty="0" sz="2000" spc="-10">
                <a:latin typeface="Times New Roman"/>
                <a:cs typeface="Times New Roman"/>
              </a:rPr>
              <a:t>л</a:t>
            </a:r>
            <a:r>
              <a:rPr dirty="0" sz="2000">
                <a:latin typeface="Times New Roman"/>
                <a:cs typeface="Times New Roman"/>
              </a:rPr>
              <a:t>ами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вп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  о</a:t>
            </a:r>
            <a:r>
              <a:rPr dirty="0" sz="2000" spc="-50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яз</a:t>
            </a:r>
            <a:r>
              <a:rPr dirty="0" sz="2000" spc="-5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ел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ь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й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	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3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ор 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помещений</a:t>
            </a:r>
            <a:r>
              <a:rPr dirty="0" sz="2000" spc="3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пищеблока,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0733" y="1930730"/>
            <a:ext cx="5569585" cy="8483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Times New Roman"/>
                <a:cs typeface="Times New Roman"/>
              </a:rPr>
              <a:t>определяющий</a:t>
            </a:r>
            <a:r>
              <a:rPr dirty="0" sz="2000" spc="18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возможность</a:t>
            </a:r>
            <a:r>
              <a:rPr dirty="0" sz="2000" spc="18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его</a:t>
            </a:r>
            <a:r>
              <a:rPr dirty="0" sz="2000" spc="18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работы</a:t>
            </a:r>
            <a:r>
              <a:rPr dirty="0" sz="2000" spc="17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 spc="18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сырье,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ts val="2395"/>
              </a:lnSpc>
              <a:tabLst>
                <a:tab pos="1953895" algn="l"/>
                <a:tab pos="2205355" algn="l"/>
                <a:tab pos="3238500" algn="l"/>
              </a:tabLst>
            </a:pPr>
            <a:r>
              <a:rPr dirty="0" sz="2000" spc="-10">
                <a:latin typeface="Times New Roman"/>
                <a:cs typeface="Times New Roman"/>
              </a:rPr>
              <a:t>полуфабрикатах,	</a:t>
            </a:r>
            <a:r>
              <a:rPr dirty="0" sz="2000">
                <a:latin typeface="Times New Roman"/>
                <a:cs typeface="Times New Roman"/>
              </a:rPr>
              <a:t>в	</a:t>
            </a:r>
            <a:r>
              <a:rPr dirty="0" sz="2000" spc="-20">
                <a:latin typeface="Times New Roman"/>
                <a:cs typeface="Times New Roman"/>
              </a:rPr>
              <a:t>формате	буфетов-раздаточных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ts val="1675"/>
              </a:lnSpc>
            </a:pP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3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2.4.3648-20;</a:t>
            </a:r>
            <a:r>
              <a:rPr dirty="0" sz="1400" spc="-6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п.2.4.6.1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85788" y="5096255"/>
            <a:ext cx="5244465" cy="1323340"/>
          </a:xfrm>
          <a:prstGeom prst="rect">
            <a:avLst/>
          </a:prstGeom>
          <a:ln w="12192">
            <a:solidFill>
              <a:srgbClr val="6FAC46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algn="just" marL="91440" marR="84455">
              <a:lnSpc>
                <a:spcPct val="100000"/>
              </a:lnSpc>
              <a:spcBef>
                <a:spcPts val="300"/>
              </a:spcBef>
            </a:pPr>
            <a:r>
              <a:rPr dirty="0" sz="2000" spc="5">
                <a:latin typeface="Times New Roman"/>
                <a:cs typeface="Times New Roman"/>
              </a:rPr>
              <a:t>При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пребывании</a:t>
            </a:r>
            <a:r>
              <a:rPr dirty="0" sz="2000">
                <a:latin typeface="Times New Roman"/>
                <a:cs typeface="Times New Roman"/>
              </a:rPr>
              <a:t> детей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молодежи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на 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объектах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более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4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часов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предусмотрена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обязательность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организации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горячего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питания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latin typeface="Times New Roman"/>
                <a:cs typeface="Times New Roman"/>
              </a:rPr>
              <a:t>(</a:t>
            </a:r>
            <a:r>
              <a:rPr dirty="0" sz="1600" spc="-5" i="1">
                <a:latin typeface="Times New Roman"/>
                <a:cs typeface="Times New Roman"/>
              </a:rPr>
              <a:t>СП</a:t>
            </a:r>
            <a:r>
              <a:rPr dirty="0" sz="1600" spc="5" i="1">
                <a:latin typeface="Times New Roman"/>
                <a:cs typeface="Times New Roman"/>
              </a:rPr>
              <a:t> </a:t>
            </a:r>
            <a:r>
              <a:rPr dirty="0" sz="1600" i="1">
                <a:latin typeface="Times New Roman"/>
                <a:cs typeface="Times New Roman"/>
              </a:rPr>
              <a:t>2.4.3648-20,</a:t>
            </a:r>
            <a:r>
              <a:rPr dirty="0" sz="1600" spc="-20" i="1">
                <a:latin typeface="Times New Roman"/>
                <a:cs typeface="Times New Roman"/>
              </a:rPr>
              <a:t> </a:t>
            </a:r>
            <a:r>
              <a:rPr dirty="0" sz="1600" spc="-5" i="1">
                <a:latin typeface="Times New Roman"/>
                <a:cs typeface="Times New Roman"/>
              </a:rPr>
              <a:t>п.1.9.</a:t>
            </a:r>
            <a:r>
              <a:rPr dirty="0" sz="1600" spc="-5">
                <a:latin typeface="Times New Roman"/>
                <a:cs typeface="Times New Roman"/>
              </a:rPr>
              <a:t>)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447" y="5532120"/>
            <a:ext cx="5739765" cy="1015365"/>
          </a:xfrm>
          <a:prstGeom prst="rect">
            <a:avLst/>
          </a:prstGeom>
          <a:ln w="12192">
            <a:solidFill>
              <a:srgbClr val="FFC000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300"/>
              </a:spcBef>
            </a:pPr>
            <a:r>
              <a:rPr dirty="0" sz="2000">
                <a:latin typeface="Times New Roman"/>
                <a:cs typeface="Times New Roman"/>
              </a:rPr>
              <a:t>При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замене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оборудования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должна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быть</a:t>
            </a:r>
            <a:endParaRPr sz="2000">
              <a:latin typeface="Times New Roman"/>
              <a:cs typeface="Times New Roman"/>
            </a:endParaRPr>
          </a:p>
          <a:p>
            <a:pPr marL="91440" marR="208915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предусмотрена 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установка 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столов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с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охлаждаемой </a:t>
            </a:r>
            <a:r>
              <a:rPr dirty="0" sz="2000" spc="-48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поверхностью</a:t>
            </a:r>
            <a:r>
              <a:rPr dirty="0" sz="2000" spc="-4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 2.4.3648-20,</a:t>
            </a:r>
            <a:r>
              <a:rPr dirty="0" sz="1400" spc="-5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</a:t>
            </a:r>
            <a:r>
              <a:rPr dirty="0" sz="1400" spc="-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2.4.6.2</a:t>
            </a:r>
            <a:r>
              <a:rPr dirty="0" sz="1400">
                <a:latin typeface="Times New Roman"/>
                <a:cs typeface="Times New Roman"/>
              </a:rPr>
              <a:t>.)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4112" y="2921507"/>
            <a:ext cx="5739765" cy="1015365"/>
          </a:xfrm>
          <a:custGeom>
            <a:avLst/>
            <a:gdLst/>
            <a:ahLst/>
            <a:cxnLst/>
            <a:rect l="l" t="t" r="r" b="b"/>
            <a:pathLst>
              <a:path w="5739765" h="1015364">
                <a:moveTo>
                  <a:pt x="5739384" y="0"/>
                </a:moveTo>
                <a:lnTo>
                  <a:pt x="0" y="0"/>
                </a:lnTo>
                <a:lnTo>
                  <a:pt x="0" y="1014983"/>
                </a:lnTo>
                <a:lnTo>
                  <a:pt x="5739384" y="1014983"/>
                </a:lnTo>
                <a:lnTo>
                  <a:pt x="57393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34112" y="2921507"/>
            <a:ext cx="5739765" cy="1015365"/>
          </a:xfrm>
          <a:prstGeom prst="rect">
            <a:avLst/>
          </a:prstGeom>
          <a:ln w="12192">
            <a:solidFill>
              <a:srgbClr val="4471C4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algn="just" marL="91440" marR="83185">
              <a:lnSpc>
                <a:spcPct val="100000"/>
              </a:lnSpc>
              <a:spcBef>
                <a:spcPts val="295"/>
              </a:spcBef>
            </a:pPr>
            <a:r>
              <a:rPr dirty="0" sz="2000">
                <a:latin typeface="Times New Roman"/>
                <a:cs typeface="Times New Roman"/>
              </a:rPr>
              <a:t>В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помещениях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для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приготовления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25">
                <a:latin typeface="Times New Roman"/>
                <a:cs typeface="Times New Roman"/>
              </a:rPr>
              <a:t>холодных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закусок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должны</a:t>
            </a:r>
            <a:r>
              <a:rPr dirty="0" sz="2000">
                <a:latin typeface="Times New Roman"/>
                <a:cs typeface="Times New Roman"/>
              </a:rPr>
              <a:t> быть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установлены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бактерицидные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 установки</a:t>
            </a:r>
            <a:r>
              <a:rPr dirty="0" sz="2000" spc="-3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1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4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п.2.4.6.2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7263" y="3951732"/>
            <a:ext cx="5541010" cy="1563370"/>
            <a:chOff x="207263" y="3951732"/>
            <a:chExt cx="5541010" cy="156337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4904" y="3951732"/>
              <a:ext cx="1562862" cy="156286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7263" y="4076700"/>
              <a:ext cx="1417319" cy="135940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948553" y="6396938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93957" y="6426809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39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7263" y="1175003"/>
            <a:ext cx="6096000" cy="1539240"/>
          </a:xfrm>
          <a:custGeom>
            <a:avLst/>
            <a:gdLst/>
            <a:ahLst/>
            <a:cxnLst/>
            <a:rect l="l" t="t" r="r" b="b"/>
            <a:pathLst>
              <a:path w="6096000" h="1539239">
                <a:moveTo>
                  <a:pt x="0" y="1539239"/>
                </a:moveTo>
                <a:lnTo>
                  <a:pt x="6096000" y="1539239"/>
                </a:lnTo>
                <a:lnTo>
                  <a:pt x="6096000" y="0"/>
                </a:lnTo>
                <a:lnTo>
                  <a:pt x="0" y="0"/>
                </a:lnTo>
                <a:lnTo>
                  <a:pt x="0" y="1539239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86004" y="1198880"/>
            <a:ext cx="593915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45614" algn="l"/>
                <a:tab pos="2516505" algn="l"/>
                <a:tab pos="3633470" algn="l"/>
                <a:tab pos="3906520" algn="l"/>
                <a:tab pos="5071110" algn="l"/>
              </a:tabLst>
            </a:pPr>
            <a:r>
              <a:rPr dirty="0" sz="2000">
                <a:latin typeface="Times New Roman"/>
                <a:cs typeface="Times New Roman"/>
              </a:rPr>
              <a:t>Минимальный	</a:t>
            </a:r>
            <a:r>
              <a:rPr dirty="0" sz="2000" spc="-5">
                <a:latin typeface="Times New Roman"/>
                <a:cs typeface="Times New Roman"/>
              </a:rPr>
              <a:t>набор	</a:t>
            </a:r>
            <a:r>
              <a:rPr dirty="0" sz="2000" spc="-10">
                <a:latin typeface="Times New Roman"/>
                <a:cs typeface="Times New Roman"/>
              </a:rPr>
              <a:t>столовой	</a:t>
            </a:r>
            <a:r>
              <a:rPr dirty="0" sz="2000">
                <a:latin typeface="Times New Roman"/>
                <a:cs typeface="Times New Roman"/>
              </a:rPr>
              <a:t>и	</a:t>
            </a:r>
            <a:r>
              <a:rPr dirty="0" sz="2000" spc="-15">
                <a:latin typeface="Times New Roman"/>
                <a:cs typeface="Times New Roman"/>
              </a:rPr>
              <a:t>кухонной	</a:t>
            </a:r>
            <a:r>
              <a:rPr dirty="0" sz="2000" spc="-20">
                <a:latin typeface="Times New Roman"/>
                <a:cs typeface="Times New Roman"/>
              </a:rPr>
              <a:t>посуды,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004" y="1808733"/>
            <a:ext cx="402399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05380" algn="l"/>
                <a:tab pos="3148965" algn="l"/>
              </a:tabLst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при</a:t>
            </a:r>
            <a:r>
              <a:rPr dirty="0" sz="2000" spc="-65" b="1">
                <a:solidFill>
                  <a:srgbClr val="0000FF"/>
                </a:solidFill>
                <a:latin typeface="Times New Roman"/>
                <a:cs typeface="Times New Roman"/>
              </a:rPr>
              <a:t>г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ли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ае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м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х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5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2000" spc="-114" b="1">
                <a:solidFill>
                  <a:srgbClr val="0000FF"/>
                </a:solidFill>
                <a:latin typeface="Times New Roman"/>
                <a:cs typeface="Times New Roman"/>
              </a:rPr>
              <a:t>ю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15">
                <a:latin typeface="Times New Roman"/>
                <a:cs typeface="Times New Roman"/>
              </a:rPr>
              <a:t>д</a:t>
            </a:r>
            <a:r>
              <a:rPr dirty="0" sz="2000" spc="-2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л</a:t>
            </a:r>
            <a:r>
              <a:rPr dirty="0" sz="2000" spc="-10">
                <a:latin typeface="Times New Roman"/>
                <a:cs typeface="Times New Roman"/>
              </a:rPr>
              <a:t>ж</a:t>
            </a:r>
            <a:r>
              <a:rPr dirty="0" sz="2000" spc="-5">
                <a:latin typeface="Times New Roman"/>
                <a:cs typeface="Times New Roman"/>
              </a:rPr>
              <a:t>ны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6004" y="1503933"/>
            <a:ext cx="593915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  <a:tabLst>
                <a:tab pos="1516380" algn="l"/>
                <a:tab pos="1970405" algn="l"/>
                <a:tab pos="2945765" algn="l"/>
                <a:tab pos="4166870" algn="l"/>
              </a:tabLst>
            </a:pPr>
            <a:r>
              <a:rPr dirty="0" sz="2000">
                <a:latin typeface="Times New Roman"/>
                <a:cs typeface="Times New Roman"/>
              </a:rPr>
              <a:t>инвентаря,	а	</a:t>
            </a:r>
            <a:r>
              <a:rPr dirty="0" sz="2000" spc="-5">
                <a:latin typeface="Times New Roman"/>
                <a:cs typeface="Times New Roman"/>
              </a:rPr>
              <a:t>также	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объемы	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единовременно</a:t>
            </a:r>
            <a:endParaRPr sz="20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соответствовать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004" y="2113533"/>
            <a:ext cx="5937885" cy="5429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395"/>
              </a:lnSpc>
              <a:spcBef>
                <a:spcPts val="105"/>
              </a:spcBef>
            </a:pPr>
            <a:r>
              <a:rPr dirty="0" sz="2000" spc="-15">
                <a:latin typeface="Times New Roman"/>
                <a:cs typeface="Times New Roman"/>
              </a:rPr>
              <a:t>количеству</a:t>
            </a:r>
            <a:r>
              <a:rPr dirty="0" sz="2000">
                <a:latin typeface="Times New Roman"/>
                <a:cs typeface="Times New Roman"/>
              </a:rPr>
              <a:t> непосредственно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принимающих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пищу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лиц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3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6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п.2.4.6.2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453453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/>
              <a:t>Основные</a:t>
            </a:r>
            <a:r>
              <a:rPr dirty="0" sz="3200" spc="-70"/>
              <a:t> </a:t>
            </a:r>
            <a:r>
              <a:rPr dirty="0" sz="3200" spc="-20"/>
              <a:t>нововведения</a:t>
            </a:r>
            <a:endParaRPr sz="3200"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307" y="2456688"/>
            <a:ext cx="4559808" cy="393039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493764" y="5250179"/>
            <a:ext cx="5466715" cy="1231900"/>
          </a:xfrm>
          <a:prstGeom prst="rect">
            <a:avLst/>
          </a:prstGeom>
          <a:ln w="12192">
            <a:solidFill>
              <a:srgbClr val="4471C4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90805" marR="233045">
              <a:lnSpc>
                <a:spcPct val="100000"/>
              </a:lnSpc>
              <a:spcBef>
                <a:spcPts val="300"/>
              </a:spcBef>
            </a:pPr>
            <a:r>
              <a:rPr dirty="0" sz="2000">
                <a:latin typeface="Times New Roman"/>
                <a:cs typeface="Times New Roman"/>
              </a:rPr>
              <a:t>Санитарные </a:t>
            </a:r>
            <a:r>
              <a:rPr dirty="0" sz="2000" spc="-5">
                <a:latin typeface="Times New Roman"/>
                <a:cs typeface="Times New Roman"/>
              </a:rPr>
              <a:t>правила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расширили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формы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организации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питьевого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режима</a:t>
            </a:r>
            <a:r>
              <a:rPr dirty="0" sz="2000" spc="-5">
                <a:latin typeface="Times New Roman"/>
                <a:cs typeface="Times New Roman"/>
              </a:rPr>
              <a:t>, дополнив их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возможностью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использования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кипяченой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воды</a:t>
            </a:r>
            <a:endParaRPr sz="2000">
              <a:latin typeface="Times New Roman"/>
              <a:cs typeface="Times New Roman"/>
            </a:endParaRPr>
          </a:p>
          <a:p>
            <a:pPr marL="90805">
              <a:lnSpc>
                <a:spcPts val="1670"/>
              </a:lnSpc>
            </a:pPr>
            <a:r>
              <a:rPr dirty="0" sz="1400">
                <a:latin typeface="Times New Roman"/>
                <a:cs typeface="Times New Roman"/>
              </a:rPr>
              <a:t>(СП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2.4.3648-20,</a:t>
            </a:r>
            <a:r>
              <a:rPr dirty="0" sz="1400" spc="-6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п.2.6.6.)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1084" y="1047182"/>
            <a:ext cx="834625" cy="857554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349752" y="1069847"/>
            <a:ext cx="8519160" cy="5126990"/>
            <a:chOff x="3349752" y="1069847"/>
            <a:chExt cx="8519160" cy="512699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9840" y="1231391"/>
              <a:ext cx="1297443" cy="23576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17480" y="1069847"/>
              <a:ext cx="1551431" cy="25709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69708" y="2545080"/>
              <a:ext cx="2869692" cy="23576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49752" y="2647187"/>
              <a:ext cx="3547872" cy="35493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6" name="object 6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620381" y="953770"/>
            <a:ext cx="45358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ВПЕРВЫЕ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установлены</a:t>
            </a:r>
            <a:r>
              <a:rPr dirty="0" sz="2000" spc="-55" b="1">
                <a:latin typeface="Times New Roman"/>
                <a:cs typeface="Times New Roman"/>
              </a:rPr>
              <a:t> </a:t>
            </a:r>
            <a:r>
              <a:rPr dirty="0" sz="2000" spc="-10" b="1">
                <a:latin typeface="Times New Roman"/>
                <a:cs typeface="Times New Roman"/>
              </a:rPr>
              <a:t>требования</a:t>
            </a:r>
            <a:r>
              <a:rPr dirty="0" sz="2000" spc="-40" b="1">
                <a:latin typeface="Times New Roman"/>
                <a:cs typeface="Times New Roman"/>
              </a:rPr>
              <a:t> </a:t>
            </a:r>
            <a:r>
              <a:rPr dirty="0" sz="2000" spc="-5" b="1">
                <a:latin typeface="Times New Roman"/>
                <a:cs typeface="Times New Roman"/>
              </a:rPr>
              <a:t>к: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8811" y="1360919"/>
            <a:ext cx="4915661" cy="107519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268081" y="1686813"/>
            <a:ext cx="348297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10489" indent="-98425">
              <a:lnSpc>
                <a:spcPct val="10000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11125" algn="l"/>
              </a:tabLst>
            </a:pPr>
            <a:r>
              <a:rPr dirty="0" sz="2200">
                <a:latin typeface="Times New Roman"/>
                <a:cs typeface="Times New Roman"/>
              </a:rPr>
              <a:t>детским</a:t>
            </a:r>
            <a:r>
              <a:rPr dirty="0" sz="2200" spc="-2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игровым</a:t>
            </a:r>
            <a:r>
              <a:rPr dirty="0" sz="2200" spc="-15">
                <a:latin typeface="Times New Roman"/>
                <a:cs typeface="Times New Roman"/>
              </a:rPr>
              <a:t> </a:t>
            </a:r>
            <a:r>
              <a:rPr dirty="0" sz="2200" spc="-25">
                <a:latin typeface="Times New Roman"/>
                <a:cs typeface="Times New Roman"/>
              </a:rPr>
              <a:t>комнатам;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55307" y="1362455"/>
            <a:ext cx="1076325" cy="1077595"/>
            <a:chOff x="6655307" y="1362455"/>
            <a:chExt cx="1076325" cy="10775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58355" y="1365503"/>
              <a:ext cx="1069848" cy="10713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58355" y="1365503"/>
              <a:ext cx="1069975" cy="1071880"/>
            </a:xfrm>
            <a:custGeom>
              <a:avLst/>
              <a:gdLst/>
              <a:ahLst/>
              <a:cxnLst/>
              <a:rect l="l" t="t" r="r" b="b"/>
              <a:pathLst>
                <a:path w="1069975" h="1071880">
                  <a:moveTo>
                    <a:pt x="0" y="535686"/>
                  </a:moveTo>
                  <a:lnTo>
                    <a:pt x="2186" y="486918"/>
                  </a:lnTo>
                  <a:lnTo>
                    <a:pt x="8619" y="439380"/>
                  </a:lnTo>
                  <a:lnTo>
                    <a:pt x="19109" y="393259"/>
                  </a:lnTo>
                  <a:lnTo>
                    <a:pt x="33469" y="348744"/>
                  </a:lnTo>
                  <a:lnTo>
                    <a:pt x="51508" y="306024"/>
                  </a:lnTo>
                  <a:lnTo>
                    <a:pt x="73039" y="265288"/>
                  </a:lnTo>
                  <a:lnTo>
                    <a:pt x="97871" y="226726"/>
                  </a:lnTo>
                  <a:lnTo>
                    <a:pt x="125816" y="190526"/>
                  </a:lnTo>
                  <a:lnTo>
                    <a:pt x="156686" y="156876"/>
                  </a:lnTo>
                  <a:lnTo>
                    <a:pt x="190290" y="125967"/>
                  </a:lnTo>
                  <a:lnTo>
                    <a:pt x="226441" y="97986"/>
                  </a:lnTo>
                  <a:lnTo>
                    <a:pt x="264950" y="73123"/>
                  </a:lnTo>
                  <a:lnTo>
                    <a:pt x="305626" y="51567"/>
                  </a:lnTo>
                  <a:lnTo>
                    <a:pt x="348283" y="33507"/>
                  </a:lnTo>
                  <a:lnTo>
                    <a:pt x="392729" y="19131"/>
                  </a:lnTo>
                  <a:lnTo>
                    <a:pt x="438778" y="8628"/>
                  </a:lnTo>
                  <a:lnTo>
                    <a:pt x="486239" y="2188"/>
                  </a:lnTo>
                  <a:lnTo>
                    <a:pt x="534924" y="0"/>
                  </a:lnTo>
                  <a:lnTo>
                    <a:pt x="583608" y="2188"/>
                  </a:lnTo>
                  <a:lnTo>
                    <a:pt x="631069" y="8628"/>
                  </a:lnTo>
                  <a:lnTo>
                    <a:pt x="677118" y="19131"/>
                  </a:lnTo>
                  <a:lnTo>
                    <a:pt x="721564" y="33507"/>
                  </a:lnTo>
                  <a:lnTo>
                    <a:pt x="764221" y="51567"/>
                  </a:lnTo>
                  <a:lnTo>
                    <a:pt x="804897" y="73123"/>
                  </a:lnTo>
                  <a:lnTo>
                    <a:pt x="843406" y="97986"/>
                  </a:lnTo>
                  <a:lnTo>
                    <a:pt x="879557" y="125967"/>
                  </a:lnTo>
                  <a:lnTo>
                    <a:pt x="913161" y="156876"/>
                  </a:lnTo>
                  <a:lnTo>
                    <a:pt x="944031" y="190526"/>
                  </a:lnTo>
                  <a:lnTo>
                    <a:pt x="971976" y="226726"/>
                  </a:lnTo>
                  <a:lnTo>
                    <a:pt x="996808" y="265288"/>
                  </a:lnTo>
                  <a:lnTo>
                    <a:pt x="1018339" y="306024"/>
                  </a:lnTo>
                  <a:lnTo>
                    <a:pt x="1036378" y="348744"/>
                  </a:lnTo>
                  <a:lnTo>
                    <a:pt x="1050738" y="393259"/>
                  </a:lnTo>
                  <a:lnTo>
                    <a:pt x="1061228" y="439380"/>
                  </a:lnTo>
                  <a:lnTo>
                    <a:pt x="1067661" y="486918"/>
                  </a:lnTo>
                  <a:lnTo>
                    <a:pt x="1069848" y="535686"/>
                  </a:lnTo>
                  <a:lnTo>
                    <a:pt x="1067661" y="584453"/>
                  </a:lnTo>
                  <a:lnTo>
                    <a:pt x="1061228" y="631991"/>
                  </a:lnTo>
                  <a:lnTo>
                    <a:pt x="1050738" y="678112"/>
                  </a:lnTo>
                  <a:lnTo>
                    <a:pt x="1036378" y="722627"/>
                  </a:lnTo>
                  <a:lnTo>
                    <a:pt x="1018339" y="765347"/>
                  </a:lnTo>
                  <a:lnTo>
                    <a:pt x="996808" y="806083"/>
                  </a:lnTo>
                  <a:lnTo>
                    <a:pt x="971976" y="844645"/>
                  </a:lnTo>
                  <a:lnTo>
                    <a:pt x="944031" y="880845"/>
                  </a:lnTo>
                  <a:lnTo>
                    <a:pt x="913161" y="914495"/>
                  </a:lnTo>
                  <a:lnTo>
                    <a:pt x="879557" y="945404"/>
                  </a:lnTo>
                  <a:lnTo>
                    <a:pt x="843406" y="973385"/>
                  </a:lnTo>
                  <a:lnTo>
                    <a:pt x="804897" y="998248"/>
                  </a:lnTo>
                  <a:lnTo>
                    <a:pt x="764221" y="1019804"/>
                  </a:lnTo>
                  <a:lnTo>
                    <a:pt x="721564" y="1037864"/>
                  </a:lnTo>
                  <a:lnTo>
                    <a:pt x="677118" y="1052240"/>
                  </a:lnTo>
                  <a:lnTo>
                    <a:pt x="631069" y="1062743"/>
                  </a:lnTo>
                  <a:lnTo>
                    <a:pt x="583608" y="1069183"/>
                  </a:lnTo>
                  <a:lnTo>
                    <a:pt x="534924" y="1071372"/>
                  </a:lnTo>
                  <a:lnTo>
                    <a:pt x="486239" y="1069183"/>
                  </a:lnTo>
                  <a:lnTo>
                    <a:pt x="438778" y="1062743"/>
                  </a:lnTo>
                  <a:lnTo>
                    <a:pt x="392729" y="1052240"/>
                  </a:lnTo>
                  <a:lnTo>
                    <a:pt x="348283" y="1037864"/>
                  </a:lnTo>
                  <a:lnTo>
                    <a:pt x="305626" y="1019804"/>
                  </a:lnTo>
                  <a:lnTo>
                    <a:pt x="264950" y="998248"/>
                  </a:lnTo>
                  <a:lnTo>
                    <a:pt x="226441" y="973385"/>
                  </a:lnTo>
                  <a:lnTo>
                    <a:pt x="190290" y="945404"/>
                  </a:lnTo>
                  <a:lnTo>
                    <a:pt x="156686" y="914495"/>
                  </a:lnTo>
                  <a:lnTo>
                    <a:pt x="125816" y="880845"/>
                  </a:lnTo>
                  <a:lnTo>
                    <a:pt x="97871" y="844645"/>
                  </a:lnTo>
                  <a:lnTo>
                    <a:pt x="73039" y="806083"/>
                  </a:lnTo>
                  <a:lnTo>
                    <a:pt x="51508" y="765347"/>
                  </a:lnTo>
                  <a:lnTo>
                    <a:pt x="33469" y="722627"/>
                  </a:lnTo>
                  <a:lnTo>
                    <a:pt x="19109" y="678112"/>
                  </a:lnTo>
                  <a:lnTo>
                    <a:pt x="8619" y="631991"/>
                  </a:lnTo>
                  <a:lnTo>
                    <a:pt x="2186" y="584453"/>
                  </a:lnTo>
                  <a:lnTo>
                    <a:pt x="0" y="535686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90231" y="2752344"/>
            <a:ext cx="4915662" cy="10751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191245" y="2794203"/>
            <a:ext cx="3496945" cy="939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2540">
              <a:lnSpc>
                <a:spcPts val="2460"/>
              </a:lnSpc>
              <a:spcBef>
                <a:spcPts val="95"/>
              </a:spcBef>
            </a:pPr>
            <a:r>
              <a:rPr dirty="0" sz="2200" spc="-5">
                <a:latin typeface="Times New Roman"/>
                <a:cs typeface="Times New Roman"/>
              </a:rPr>
              <a:t>организациям</a:t>
            </a:r>
            <a:r>
              <a:rPr dirty="0" sz="2200" spc="-15">
                <a:latin typeface="Times New Roman"/>
                <a:cs typeface="Times New Roman"/>
              </a:rPr>
              <a:t> высшего</a:t>
            </a:r>
            <a:r>
              <a:rPr dirty="0" sz="220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и</a:t>
            </a:r>
            <a:endParaRPr sz="2200">
              <a:latin typeface="Times New Roman"/>
              <a:cs typeface="Times New Roman"/>
            </a:endParaRPr>
          </a:p>
          <a:p>
            <a:pPr algn="ctr" marL="12700" marR="5080">
              <a:lnSpc>
                <a:spcPts val="2280"/>
              </a:lnSpc>
              <a:spcBef>
                <a:spcPts val="200"/>
              </a:spcBef>
            </a:pPr>
            <a:r>
              <a:rPr dirty="0" sz="2200" spc="-15">
                <a:latin typeface="Times New Roman"/>
                <a:cs typeface="Times New Roman"/>
              </a:rPr>
              <a:t>среднего </a:t>
            </a:r>
            <a:r>
              <a:rPr dirty="0" sz="2200" spc="-5">
                <a:latin typeface="Times New Roman"/>
                <a:cs typeface="Times New Roman"/>
              </a:rPr>
              <a:t>профессионального </a:t>
            </a:r>
            <a:r>
              <a:rPr dirty="0" sz="2200" spc="-535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Times New Roman"/>
                <a:cs typeface="Times New Roman"/>
              </a:rPr>
              <a:t>образования;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655307" y="2752344"/>
            <a:ext cx="1076325" cy="1076325"/>
            <a:chOff x="6655307" y="2752344"/>
            <a:chExt cx="1076325" cy="107632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8355" y="2755392"/>
              <a:ext cx="1069848" cy="10698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658355" y="2755392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0" y="534924"/>
                  </a:moveTo>
                  <a:lnTo>
                    <a:pt x="2186" y="486239"/>
                  </a:lnTo>
                  <a:lnTo>
                    <a:pt x="8619" y="438778"/>
                  </a:lnTo>
                  <a:lnTo>
                    <a:pt x="19109" y="392729"/>
                  </a:lnTo>
                  <a:lnTo>
                    <a:pt x="33469" y="348283"/>
                  </a:lnTo>
                  <a:lnTo>
                    <a:pt x="51508" y="305626"/>
                  </a:lnTo>
                  <a:lnTo>
                    <a:pt x="73039" y="264950"/>
                  </a:lnTo>
                  <a:lnTo>
                    <a:pt x="97871" y="226441"/>
                  </a:lnTo>
                  <a:lnTo>
                    <a:pt x="125816" y="190290"/>
                  </a:lnTo>
                  <a:lnTo>
                    <a:pt x="156686" y="156686"/>
                  </a:lnTo>
                  <a:lnTo>
                    <a:pt x="190290" y="125816"/>
                  </a:lnTo>
                  <a:lnTo>
                    <a:pt x="226441" y="97871"/>
                  </a:lnTo>
                  <a:lnTo>
                    <a:pt x="264950" y="73039"/>
                  </a:lnTo>
                  <a:lnTo>
                    <a:pt x="305626" y="51508"/>
                  </a:lnTo>
                  <a:lnTo>
                    <a:pt x="348283" y="33469"/>
                  </a:lnTo>
                  <a:lnTo>
                    <a:pt x="392729" y="19109"/>
                  </a:lnTo>
                  <a:lnTo>
                    <a:pt x="438778" y="8619"/>
                  </a:lnTo>
                  <a:lnTo>
                    <a:pt x="486239" y="2186"/>
                  </a:lnTo>
                  <a:lnTo>
                    <a:pt x="534924" y="0"/>
                  </a:lnTo>
                  <a:lnTo>
                    <a:pt x="583608" y="2186"/>
                  </a:lnTo>
                  <a:lnTo>
                    <a:pt x="631069" y="8619"/>
                  </a:lnTo>
                  <a:lnTo>
                    <a:pt x="677118" y="19109"/>
                  </a:lnTo>
                  <a:lnTo>
                    <a:pt x="721564" y="33469"/>
                  </a:lnTo>
                  <a:lnTo>
                    <a:pt x="764221" y="51508"/>
                  </a:lnTo>
                  <a:lnTo>
                    <a:pt x="804897" y="73039"/>
                  </a:lnTo>
                  <a:lnTo>
                    <a:pt x="843406" y="97871"/>
                  </a:lnTo>
                  <a:lnTo>
                    <a:pt x="879557" y="125816"/>
                  </a:lnTo>
                  <a:lnTo>
                    <a:pt x="913161" y="156686"/>
                  </a:lnTo>
                  <a:lnTo>
                    <a:pt x="944031" y="190290"/>
                  </a:lnTo>
                  <a:lnTo>
                    <a:pt x="971976" y="226441"/>
                  </a:lnTo>
                  <a:lnTo>
                    <a:pt x="996808" y="264950"/>
                  </a:lnTo>
                  <a:lnTo>
                    <a:pt x="1018339" y="305626"/>
                  </a:lnTo>
                  <a:lnTo>
                    <a:pt x="1036378" y="348283"/>
                  </a:lnTo>
                  <a:lnTo>
                    <a:pt x="1050738" y="392729"/>
                  </a:lnTo>
                  <a:lnTo>
                    <a:pt x="1061228" y="438778"/>
                  </a:lnTo>
                  <a:lnTo>
                    <a:pt x="1067661" y="486239"/>
                  </a:lnTo>
                  <a:lnTo>
                    <a:pt x="1069848" y="534924"/>
                  </a:lnTo>
                  <a:lnTo>
                    <a:pt x="1067661" y="583608"/>
                  </a:lnTo>
                  <a:lnTo>
                    <a:pt x="1061228" y="631069"/>
                  </a:lnTo>
                  <a:lnTo>
                    <a:pt x="1050738" y="677118"/>
                  </a:lnTo>
                  <a:lnTo>
                    <a:pt x="1036378" y="721564"/>
                  </a:lnTo>
                  <a:lnTo>
                    <a:pt x="1018339" y="764221"/>
                  </a:lnTo>
                  <a:lnTo>
                    <a:pt x="996808" y="804897"/>
                  </a:lnTo>
                  <a:lnTo>
                    <a:pt x="971976" y="843406"/>
                  </a:lnTo>
                  <a:lnTo>
                    <a:pt x="944031" y="879557"/>
                  </a:lnTo>
                  <a:lnTo>
                    <a:pt x="913161" y="913161"/>
                  </a:lnTo>
                  <a:lnTo>
                    <a:pt x="879557" y="944031"/>
                  </a:lnTo>
                  <a:lnTo>
                    <a:pt x="843406" y="971976"/>
                  </a:lnTo>
                  <a:lnTo>
                    <a:pt x="804897" y="996808"/>
                  </a:lnTo>
                  <a:lnTo>
                    <a:pt x="764221" y="1018339"/>
                  </a:lnTo>
                  <a:lnTo>
                    <a:pt x="721564" y="1036378"/>
                  </a:lnTo>
                  <a:lnTo>
                    <a:pt x="677118" y="1050738"/>
                  </a:lnTo>
                  <a:lnTo>
                    <a:pt x="631069" y="1061228"/>
                  </a:lnTo>
                  <a:lnTo>
                    <a:pt x="583608" y="1067661"/>
                  </a:lnTo>
                  <a:lnTo>
                    <a:pt x="534924" y="1069848"/>
                  </a:lnTo>
                  <a:lnTo>
                    <a:pt x="486239" y="1067661"/>
                  </a:lnTo>
                  <a:lnTo>
                    <a:pt x="438778" y="1061228"/>
                  </a:lnTo>
                  <a:lnTo>
                    <a:pt x="392729" y="1050738"/>
                  </a:lnTo>
                  <a:lnTo>
                    <a:pt x="348283" y="1036378"/>
                  </a:lnTo>
                  <a:lnTo>
                    <a:pt x="305626" y="1018339"/>
                  </a:lnTo>
                  <a:lnTo>
                    <a:pt x="264950" y="996808"/>
                  </a:lnTo>
                  <a:lnTo>
                    <a:pt x="226441" y="971976"/>
                  </a:lnTo>
                  <a:lnTo>
                    <a:pt x="190290" y="944031"/>
                  </a:lnTo>
                  <a:lnTo>
                    <a:pt x="156686" y="913161"/>
                  </a:lnTo>
                  <a:lnTo>
                    <a:pt x="125816" y="879557"/>
                  </a:lnTo>
                  <a:lnTo>
                    <a:pt x="97871" y="843406"/>
                  </a:lnTo>
                  <a:lnTo>
                    <a:pt x="73039" y="804897"/>
                  </a:lnTo>
                  <a:lnTo>
                    <a:pt x="51508" y="764221"/>
                  </a:lnTo>
                  <a:lnTo>
                    <a:pt x="33469" y="721564"/>
                  </a:lnTo>
                  <a:lnTo>
                    <a:pt x="19109" y="677118"/>
                  </a:lnTo>
                  <a:lnTo>
                    <a:pt x="8619" y="631069"/>
                  </a:lnTo>
                  <a:lnTo>
                    <a:pt x="2186" y="583608"/>
                  </a:lnTo>
                  <a:lnTo>
                    <a:pt x="0" y="53492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90231" y="4140695"/>
            <a:ext cx="4915662" cy="107519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075421" y="4175505"/>
            <a:ext cx="3730625" cy="942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52195" indent="-98425">
              <a:lnSpc>
                <a:spcPts val="246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1052830" algn="l"/>
              </a:tabLst>
            </a:pPr>
            <a:r>
              <a:rPr dirty="0" sz="2200" spc="-10">
                <a:latin typeface="Times New Roman"/>
                <a:cs typeface="Times New Roman"/>
              </a:rPr>
              <a:t>организациям,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ts val="2290"/>
              </a:lnSpc>
            </a:pPr>
            <a:r>
              <a:rPr dirty="0" sz="2200" spc="-5">
                <a:latin typeface="Times New Roman"/>
                <a:cs typeface="Times New Roman"/>
              </a:rPr>
              <a:t>предоставляющим</a:t>
            </a:r>
            <a:r>
              <a:rPr dirty="0" sz="2200" spc="5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услуги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ts val="2470"/>
              </a:lnSpc>
            </a:pPr>
            <a:r>
              <a:rPr dirty="0" sz="2200" spc="-15">
                <a:latin typeface="Times New Roman"/>
                <a:cs typeface="Times New Roman"/>
              </a:rPr>
              <a:t>временного</a:t>
            </a:r>
            <a:r>
              <a:rPr dirty="0" sz="2200" spc="5">
                <a:latin typeface="Times New Roman"/>
                <a:cs typeface="Times New Roman"/>
              </a:rPr>
              <a:t> </a:t>
            </a:r>
            <a:r>
              <a:rPr dirty="0" sz="2200" spc="-15">
                <a:latin typeface="Times New Roman"/>
                <a:cs typeface="Times New Roman"/>
              </a:rPr>
              <a:t>проживания</a:t>
            </a:r>
            <a:r>
              <a:rPr dirty="0" sz="2200" spc="5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детей;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655307" y="4142232"/>
            <a:ext cx="1076325" cy="1076325"/>
            <a:chOff x="6655307" y="4142232"/>
            <a:chExt cx="1076325" cy="107632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8355" y="4145280"/>
              <a:ext cx="1069848" cy="10698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658355" y="4145280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0" y="534924"/>
                  </a:moveTo>
                  <a:lnTo>
                    <a:pt x="2186" y="486239"/>
                  </a:lnTo>
                  <a:lnTo>
                    <a:pt x="8619" y="438778"/>
                  </a:lnTo>
                  <a:lnTo>
                    <a:pt x="19109" y="392729"/>
                  </a:lnTo>
                  <a:lnTo>
                    <a:pt x="33469" y="348283"/>
                  </a:lnTo>
                  <a:lnTo>
                    <a:pt x="51508" y="305626"/>
                  </a:lnTo>
                  <a:lnTo>
                    <a:pt x="73039" y="264950"/>
                  </a:lnTo>
                  <a:lnTo>
                    <a:pt x="97871" y="226441"/>
                  </a:lnTo>
                  <a:lnTo>
                    <a:pt x="125816" y="190290"/>
                  </a:lnTo>
                  <a:lnTo>
                    <a:pt x="156686" y="156686"/>
                  </a:lnTo>
                  <a:lnTo>
                    <a:pt x="190290" y="125816"/>
                  </a:lnTo>
                  <a:lnTo>
                    <a:pt x="226441" y="97871"/>
                  </a:lnTo>
                  <a:lnTo>
                    <a:pt x="264950" y="73039"/>
                  </a:lnTo>
                  <a:lnTo>
                    <a:pt x="305626" y="51508"/>
                  </a:lnTo>
                  <a:lnTo>
                    <a:pt x="348283" y="33469"/>
                  </a:lnTo>
                  <a:lnTo>
                    <a:pt x="392729" y="19109"/>
                  </a:lnTo>
                  <a:lnTo>
                    <a:pt x="438778" y="8619"/>
                  </a:lnTo>
                  <a:lnTo>
                    <a:pt x="486239" y="2186"/>
                  </a:lnTo>
                  <a:lnTo>
                    <a:pt x="534924" y="0"/>
                  </a:lnTo>
                  <a:lnTo>
                    <a:pt x="583608" y="2186"/>
                  </a:lnTo>
                  <a:lnTo>
                    <a:pt x="631069" y="8619"/>
                  </a:lnTo>
                  <a:lnTo>
                    <a:pt x="677118" y="19109"/>
                  </a:lnTo>
                  <a:lnTo>
                    <a:pt x="721564" y="33469"/>
                  </a:lnTo>
                  <a:lnTo>
                    <a:pt x="764221" y="51508"/>
                  </a:lnTo>
                  <a:lnTo>
                    <a:pt x="804897" y="73039"/>
                  </a:lnTo>
                  <a:lnTo>
                    <a:pt x="843406" y="97871"/>
                  </a:lnTo>
                  <a:lnTo>
                    <a:pt x="879557" y="125816"/>
                  </a:lnTo>
                  <a:lnTo>
                    <a:pt x="913161" y="156686"/>
                  </a:lnTo>
                  <a:lnTo>
                    <a:pt x="944031" y="190290"/>
                  </a:lnTo>
                  <a:lnTo>
                    <a:pt x="971976" y="226441"/>
                  </a:lnTo>
                  <a:lnTo>
                    <a:pt x="996808" y="264950"/>
                  </a:lnTo>
                  <a:lnTo>
                    <a:pt x="1018339" y="305626"/>
                  </a:lnTo>
                  <a:lnTo>
                    <a:pt x="1036378" y="348283"/>
                  </a:lnTo>
                  <a:lnTo>
                    <a:pt x="1050738" y="392729"/>
                  </a:lnTo>
                  <a:lnTo>
                    <a:pt x="1061228" y="438778"/>
                  </a:lnTo>
                  <a:lnTo>
                    <a:pt x="1067661" y="486239"/>
                  </a:lnTo>
                  <a:lnTo>
                    <a:pt x="1069848" y="534924"/>
                  </a:lnTo>
                  <a:lnTo>
                    <a:pt x="1067661" y="583608"/>
                  </a:lnTo>
                  <a:lnTo>
                    <a:pt x="1061228" y="631069"/>
                  </a:lnTo>
                  <a:lnTo>
                    <a:pt x="1050738" y="677118"/>
                  </a:lnTo>
                  <a:lnTo>
                    <a:pt x="1036378" y="721564"/>
                  </a:lnTo>
                  <a:lnTo>
                    <a:pt x="1018339" y="764221"/>
                  </a:lnTo>
                  <a:lnTo>
                    <a:pt x="996808" y="804897"/>
                  </a:lnTo>
                  <a:lnTo>
                    <a:pt x="971976" y="843406"/>
                  </a:lnTo>
                  <a:lnTo>
                    <a:pt x="944031" y="879557"/>
                  </a:lnTo>
                  <a:lnTo>
                    <a:pt x="913161" y="913161"/>
                  </a:lnTo>
                  <a:lnTo>
                    <a:pt x="879557" y="944031"/>
                  </a:lnTo>
                  <a:lnTo>
                    <a:pt x="843406" y="971976"/>
                  </a:lnTo>
                  <a:lnTo>
                    <a:pt x="804897" y="996808"/>
                  </a:lnTo>
                  <a:lnTo>
                    <a:pt x="764221" y="1018339"/>
                  </a:lnTo>
                  <a:lnTo>
                    <a:pt x="721564" y="1036378"/>
                  </a:lnTo>
                  <a:lnTo>
                    <a:pt x="677118" y="1050738"/>
                  </a:lnTo>
                  <a:lnTo>
                    <a:pt x="631069" y="1061228"/>
                  </a:lnTo>
                  <a:lnTo>
                    <a:pt x="583608" y="1067661"/>
                  </a:lnTo>
                  <a:lnTo>
                    <a:pt x="534924" y="1069848"/>
                  </a:lnTo>
                  <a:lnTo>
                    <a:pt x="486239" y="1067661"/>
                  </a:lnTo>
                  <a:lnTo>
                    <a:pt x="438778" y="1061228"/>
                  </a:lnTo>
                  <a:lnTo>
                    <a:pt x="392729" y="1050738"/>
                  </a:lnTo>
                  <a:lnTo>
                    <a:pt x="348283" y="1036378"/>
                  </a:lnTo>
                  <a:lnTo>
                    <a:pt x="305626" y="1018339"/>
                  </a:lnTo>
                  <a:lnTo>
                    <a:pt x="264950" y="996808"/>
                  </a:lnTo>
                  <a:lnTo>
                    <a:pt x="226441" y="971976"/>
                  </a:lnTo>
                  <a:lnTo>
                    <a:pt x="190290" y="944031"/>
                  </a:lnTo>
                  <a:lnTo>
                    <a:pt x="156686" y="913161"/>
                  </a:lnTo>
                  <a:lnTo>
                    <a:pt x="125816" y="879557"/>
                  </a:lnTo>
                  <a:lnTo>
                    <a:pt x="97871" y="843406"/>
                  </a:lnTo>
                  <a:lnTo>
                    <a:pt x="73039" y="804897"/>
                  </a:lnTo>
                  <a:lnTo>
                    <a:pt x="51508" y="764221"/>
                  </a:lnTo>
                  <a:lnTo>
                    <a:pt x="33469" y="721564"/>
                  </a:lnTo>
                  <a:lnTo>
                    <a:pt x="19109" y="677118"/>
                  </a:lnTo>
                  <a:lnTo>
                    <a:pt x="8619" y="631069"/>
                  </a:lnTo>
                  <a:lnTo>
                    <a:pt x="2186" y="583608"/>
                  </a:lnTo>
                  <a:lnTo>
                    <a:pt x="0" y="534924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6655307" y="5530596"/>
            <a:ext cx="5450840" cy="1077595"/>
            <a:chOff x="6655307" y="5530596"/>
            <a:chExt cx="5450840" cy="107759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90231" y="5530596"/>
              <a:ext cx="4915662" cy="107519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58355" y="5535168"/>
              <a:ext cx="1069848" cy="106984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658355" y="5535168"/>
              <a:ext cx="1069975" cy="1069975"/>
            </a:xfrm>
            <a:custGeom>
              <a:avLst/>
              <a:gdLst/>
              <a:ahLst/>
              <a:cxnLst/>
              <a:rect l="l" t="t" r="r" b="b"/>
              <a:pathLst>
                <a:path w="1069975" h="1069975">
                  <a:moveTo>
                    <a:pt x="0" y="534923"/>
                  </a:moveTo>
                  <a:lnTo>
                    <a:pt x="2186" y="486235"/>
                  </a:lnTo>
                  <a:lnTo>
                    <a:pt x="8619" y="438771"/>
                  </a:lnTo>
                  <a:lnTo>
                    <a:pt x="19109" y="392721"/>
                  </a:lnTo>
                  <a:lnTo>
                    <a:pt x="33469" y="348272"/>
                  </a:lnTo>
                  <a:lnTo>
                    <a:pt x="51508" y="305615"/>
                  </a:lnTo>
                  <a:lnTo>
                    <a:pt x="73039" y="264938"/>
                  </a:lnTo>
                  <a:lnTo>
                    <a:pt x="97871" y="226430"/>
                  </a:lnTo>
                  <a:lnTo>
                    <a:pt x="125816" y="190280"/>
                  </a:lnTo>
                  <a:lnTo>
                    <a:pt x="156686" y="156676"/>
                  </a:lnTo>
                  <a:lnTo>
                    <a:pt x="190290" y="125808"/>
                  </a:lnTo>
                  <a:lnTo>
                    <a:pt x="226441" y="97864"/>
                  </a:lnTo>
                  <a:lnTo>
                    <a:pt x="264950" y="73033"/>
                  </a:lnTo>
                  <a:lnTo>
                    <a:pt x="305626" y="51504"/>
                  </a:lnTo>
                  <a:lnTo>
                    <a:pt x="348283" y="33466"/>
                  </a:lnTo>
                  <a:lnTo>
                    <a:pt x="392729" y="19108"/>
                  </a:lnTo>
                  <a:lnTo>
                    <a:pt x="438778" y="8618"/>
                  </a:lnTo>
                  <a:lnTo>
                    <a:pt x="486239" y="2186"/>
                  </a:lnTo>
                  <a:lnTo>
                    <a:pt x="534924" y="0"/>
                  </a:lnTo>
                  <a:lnTo>
                    <a:pt x="583608" y="2186"/>
                  </a:lnTo>
                  <a:lnTo>
                    <a:pt x="631069" y="8618"/>
                  </a:lnTo>
                  <a:lnTo>
                    <a:pt x="677118" y="19108"/>
                  </a:lnTo>
                  <a:lnTo>
                    <a:pt x="721564" y="33466"/>
                  </a:lnTo>
                  <a:lnTo>
                    <a:pt x="764221" y="51504"/>
                  </a:lnTo>
                  <a:lnTo>
                    <a:pt x="804897" y="73033"/>
                  </a:lnTo>
                  <a:lnTo>
                    <a:pt x="843406" y="97864"/>
                  </a:lnTo>
                  <a:lnTo>
                    <a:pt x="879557" y="125808"/>
                  </a:lnTo>
                  <a:lnTo>
                    <a:pt x="913161" y="156676"/>
                  </a:lnTo>
                  <a:lnTo>
                    <a:pt x="944031" y="190280"/>
                  </a:lnTo>
                  <a:lnTo>
                    <a:pt x="971976" y="226430"/>
                  </a:lnTo>
                  <a:lnTo>
                    <a:pt x="996808" y="264938"/>
                  </a:lnTo>
                  <a:lnTo>
                    <a:pt x="1018339" y="305615"/>
                  </a:lnTo>
                  <a:lnTo>
                    <a:pt x="1036378" y="348272"/>
                  </a:lnTo>
                  <a:lnTo>
                    <a:pt x="1050738" y="392721"/>
                  </a:lnTo>
                  <a:lnTo>
                    <a:pt x="1061228" y="438771"/>
                  </a:lnTo>
                  <a:lnTo>
                    <a:pt x="1067661" y="486235"/>
                  </a:lnTo>
                  <a:lnTo>
                    <a:pt x="1069848" y="534923"/>
                  </a:lnTo>
                  <a:lnTo>
                    <a:pt x="1067661" y="583612"/>
                  </a:lnTo>
                  <a:lnTo>
                    <a:pt x="1061228" y="631076"/>
                  </a:lnTo>
                  <a:lnTo>
                    <a:pt x="1050738" y="677126"/>
                  </a:lnTo>
                  <a:lnTo>
                    <a:pt x="1036378" y="721575"/>
                  </a:lnTo>
                  <a:lnTo>
                    <a:pt x="1018339" y="764232"/>
                  </a:lnTo>
                  <a:lnTo>
                    <a:pt x="996808" y="804909"/>
                  </a:lnTo>
                  <a:lnTo>
                    <a:pt x="971976" y="843417"/>
                  </a:lnTo>
                  <a:lnTo>
                    <a:pt x="944031" y="879567"/>
                  </a:lnTo>
                  <a:lnTo>
                    <a:pt x="913161" y="913171"/>
                  </a:lnTo>
                  <a:lnTo>
                    <a:pt x="879557" y="944039"/>
                  </a:lnTo>
                  <a:lnTo>
                    <a:pt x="843406" y="971983"/>
                  </a:lnTo>
                  <a:lnTo>
                    <a:pt x="804897" y="996814"/>
                  </a:lnTo>
                  <a:lnTo>
                    <a:pt x="764221" y="1018343"/>
                  </a:lnTo>
                  <a:lnTo>
                    <a:pt x="721564" y="1036381"/>
                  </a:lnTo>
                  <a:lnTo>
                    <a:pt x="677118" y="1050739"/>
                  </a:lnTo>
                  <a:lnTo>
                    <a:pt x="631069" y="1061229"/>
                  </a:lnTo>
                  <a:lnTo>
                    <a:pt x="583608" y="1067661"/>
                  </a:lnTo>
                  <a:lnTo>
                    <a:pt x="534924" y="1069847"/>
                  </a:lnTo>
                  <a:lnTo>
                    <a:pt x="486239" y="1067661"/>
                  </a:lnTo>
                  <a:lnTo>
                    <a:pt x="438778" y="1061229"/>
                  </a:lnTo>
                  <a:lnTo>
                    <a:pt x="392729" y="1050739"/>
                  </a:lnTo>
                  <a:lnTo>
                    <a:pt x="348283" y="1036381"/>
                  </a:lnTo>
                  <a:lnTo>
                    <a:pt x="305626" y="1018343"/>
                  </a:lnTo>
                  <a:lnTo>
                    <a:pt x="264950" y="996814"/>
                  </a:lnTo>
                  <a:lnTo>
                    <a:pt x="226441" y="971983"/>
                  </a:lnTo>
                  <a:lnTo>
                    <a:pt x="190290" y="944039"/>
                  </a:lnTo>
                  <a:lnTo>
                    <a:pt x="156686" y="913171"/>
                  </a:lnTo>
                  <a:lnTo>
                    <a:pt x="125816" y="879567"/>
                  </a:lnTo>
                  <a:lnTo>
                    <a:pt x="97871" y="843417"/>
                  </a:lnTo>
                  <a:lnTo>
                    <a:pt x="73039" y="804909"/>
                  </a:lnTo>
                  <a:lnTo>
                    <a:pt x="51508" y="764232"/>
                  </a:lnTo>
                  <a:lnTo>
                    <a:pt x="33469" y="721575"/>
                  </a:lnTo>
                  <a:lnTo>
                    <a:pt x="19109" y="677126"/>
                  </a:lnTo>
                  <a:lnTo>
                    <a:pt x="8619" y="631076"/>
                  </a:lnTo>
                  <a:lnTo>
                    <a:pt x="2186" y="583612"/>
                  </a:lnTo>
                  <a:lnTo>
                    <a:pt x="0" y="534923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/>
          <p:cNvGrpSpPr/>
          <p:nvPr/>
        </p:nvGrpSpPr>
        <p:grpSpPr>
          <a:xfrm>
            <a:off x="108204" y="0"/>
            <a:ext cx="11813540" cy="1009015"/>
            <a:chOff x="108204" y="0"/>
            <a:chExt cx="11813540" cy="100901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10383" y="0"/>
              <a:ext cx="2936747" cy="10088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04" y="0"/>
              <a:ext cx="794004" cy="8808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89304" y="105155"/>
              <a:ext cx="4307586" cy="78714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9783" y="105155"/>
              <a:ext cx="585977" cy="78714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48656" y="105155"/>
              <a:ext cx="6672833" cy="787146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503933" y="202514"/>
            <a:ext cx="101873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Особенности</a:t>
            </a:r>
            <a:r>
              <a:rPr dirty="0" sz="2800" spc="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санитарно-эпидемиологических</a:t>
            </a:r>
            <a:r>
              <a:rPr dirty="0" sz="2800" spc="2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правил</a:t>
            </a:r>
            <a:r>
              <a:rPr dirty="0" sz="2800">
                <a:solidFill>
                  <a:srgbClr val="334D80"/>
                </a:solidFill>
              </a:rPr>
              <a:t> 2020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40">
                <a:solidFill>
                  <a:srgbClr val="334D80"/>
                </a:solidFill>
              </a:rPr>
              <a:t>года</a:t>
            </a:r>
            <a:endParaRPr sz="2800"/>
          </a:p>
        </p:txBody>
      </p:sp>
      <p:sp>
        <p:nvSpPr>
          <p:cNvPr id="35" name="object 35"/>
          <p:cNvSpPr/>
          <p:nvPr/>
        </p:nvSpPr>
        <p:spPr>
          <a:xfrm>
            <a:off x="298704" y="1045463"/>
            <a:ext cx="6166485" cy="3390900"/>
          </a:xfrm>
          <a:custGeom>
            <a:avLst/>
            <a:gdLst/>
            <a:ahLst/>
            <a:cxnLst/>
            <a:rect l="l" t="t" r="r" b="b"/>
            <a:pathLst>
              <a:path w="6166485" h="3390900">
                <a:moveTo>
                  <a:pt x="0" y="3390900"/>
                </a:moveTo>
                <a:lnTo>
                  <a:pt x="6166104" y="3390900"/>
                </a:lnTo>
                <a:lnTo>
                  <a:pt x="6166104" y="0"/>
                </a:lnTo>
                <a:lnTo>
                  <a:pt x="0" y="0"/>
                </a:lnTo>
                <a:lnTo>
                  <a:pt x="0" y="3390900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378358" y="1034369"/>
            <a:ext cx="6007100" cy="333057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355600">
              <a:lnSpc>
                <a:spcPct val="100000"/>
              </a:lnSpc>
              <a:spcBef>
                <a:spcPts val="535"/>
              </a:spcBef>
            </a:pP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Санитарные</a:t>
            </a:r>
            <a:r>
              <a:rPr dirty="0" sz="2400" spc="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правила</a:t>
            </a:r>
            <a:r>
              <a:rPr dirty="0" sz="2400" spc="4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гармонизировали:</a:t>
            </a:r>
            <a:endParaRPr sz="2400">
              <a:latin typeface="Times New Roman"/>
              <a:cs typeface="Times New Roman"/>
            </a:endParaRPr>
          </a:p>
          <a:p>
            <a:pPr marL="330835" indent="-318770">
              <a:lnSpc>
                <a:spcPct val="100000"/>
              </a:lnSpc>
              <a:spcBef>
                <a:spcPts val="835"/>
              </a:spcBef>
              <a:buSzPct val="120000"/>
              <a:buFont typeface="Wingdings"/>
              <a:buChar char=""/>
              <a:tabLst>
                <a:tab pos="331470" algn="l"/>
              </a:tabLst>
            </a:pPr>
            <a:r>
              <a:rPr dirty="0" sz="2000">
                <a:latin typeface="Times New Roman"/>
                <a:cs typeface="Times New Roman"/>
              </a:rPr>
              <a:t>общие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требования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к</a:t>
            </a:r>
            <a:r>
              <a:rPr dirty="0" sz="2000" spc="-5">
                <a:latin typeface="Times New Roman"/>
                <a:cs typeface="Times New Roman"/>
              </a:rPr>
              <a:t> территории;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2000" spc="-5">
                <a:latin typeface="Times New Roman"/>
                <a:cs typeface="Times New Roman"/>
              </a:rPr>
              <a:t>архитектурно-планировочным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решениям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зданий;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59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2000" spc="-15">
                <a:latin typeface="Times New Roman"/>
                <a:cs typeface="Times New Roman"/>
              </a:rPr>
              <a:t>оборудованию</a:t>
            </a:r>
            <a:r>
              <a:rPr dirty="0" sz="2000" spc="-6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помещений;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2000" spc="5">
                <a:latin typeface="Times New Roman"/>
                <a:cs typeface="Times New Roman"/>
              </a:rPr>
              <a:t>естественной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искусственной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освещенности;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2000" spc="-10">
                <a:latin typeface="Times New Roman"/>
                <a:cs typeface="Times New Roman"/>
              </a:rPr>
              <a:t>микроклимату;</a:t>
            </a:r>
            <a:endParaRPr sz="20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dirty="0" sz="2000" spc="-10">
                <a:latin typeface="Times New Roman"/>
                <a:cs typeface="Times New Roman"/>
              </a:rPr>
              <a:t>водоснабжению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-5">
                <a:latin typeface="Times New Roman"/>
                <a:cs typeface="Times New Roman"/>
              </a:rPr>
              <a:t> канализованию;</a:t>
            </a:r>
            <a:endParaRPr sz="20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4999"/>
              </a:lnSpc>
              <a:spcBef>
                <a:spcPts val="5"/>
              </a:spcBef>
              <a:buFont typeface="Wingdings"/>
              <a:buChar char=""/>
              <a:tabLst>
                <a:tab pos="354965" algn="l"/>
                <a:tab pos="355600" algn="l"/>
                <a:tab pos="2774315" algn="l"/>
                <a:tab pos="5857240" algn="l"/>
              </a:tabLst>
            </a:pP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10">
                <a:latin typeface="Times New Roman"/>
                <a:cs typeface="Times New Roman"/>
              </a:rPr>
              <a:t>р</a:t>
            </a:r>
            <a:r>
              <a:rPr dirty="0" sz="2000" spc="-5">
                <a:latin typeface="Times New Roman"/>
                <a:cs typeface="Times New Roman"/>
              </a:rPr>
              <a:t>г</a:t>
            </a:r>
            <a:r>
              <a:rPr dirty="0" sz="2000" spc="-10">
                <a:latin typeface="Times New Roman"/>
                <a:cs typeface="Times New Roman"/>
              </a:rPr>
              <a:t>а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зации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про</a:t>
            </a:r>
            <a:r>
              <a:rPr dirty="0" sz="2000" spc="-10">
                <a:latin typeface="Times New Roman"/>
                <a:cs typeface="Times New Roman"/>
              </a:rPr>
              <a:t>ф</a:t>
            </a:r>
            <a:r>
              <a:rPr dirty="0" sz="2000" spc="-5">
                <a:latin typeface="Times New Roman"/>
                <a:cs typeface="Times New Roman"/>
              </a:rPr>
              <a:t>и</a:t>
            </a:r>
            <a:r>
              <a:rPr dirty="0" sz="2000" spc="-10">
                <a:latin typeface="Times New Roman"/>
                <a:cs typeface="Times New Roman"/>
              </a:rPr>
              <a:t>л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 spc="-30">
                <a:latin typeface="Times New Roman"/>
                <a:cs typeface="Times New Roman"/>
              </a:rPr>
              <a:t>к</a:t>
            </a:r>
            <a:r>
              <a:rPr dirty="0" sz="2000" spc="10">
                <a:latin typeface="Times New Roman"/>
                <a:cs typeface="Times New Roman"/>
              </a:rPr>
              <a:t>т</a:t>
            </a:r>
            <a:r>
              <a:rPr dirty="0" sz="2000" spc="-5">
                <a:latin typeface="Times New Roman"/>
                <a:cs typeface="Times New Roman"/>
              </a:rPr>
              <a:t>ич</a:t>
            </a:r>
            <a:r>
              <a:rPr dirty="0" sz="2000" spc="35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100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ой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и  </a:t>
            </a:r>
            <a:r>
              <a:rPr dirty="0" sz="2000" spc="-5">
                <a:latin typeface="Times New Roman"/>
                <a:cs typeface="Times New Roman"/>
              </a:rPr>
              <a:t>противоэпидемической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работы.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52372" y="4338828"/>
            <a:ext cx="3736848" cy="2331720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8061706" y="5709920"/>
            <a:ext cx="3757929" cy="9258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93725" indent="-99060">
              <a:lnSpc>
                <a:spcPts val="2470"/>
              </a:lnSpc>
              <a:spcBef>
                <a:spcPts val="95"/>
              </a:spcBef>
              <a:buSzPct val="95454"/>
              <a:buFont typeface="Arial"/>
              <a:buChar char="•"/>
              <a:tabLst>
                <a:tab pos="594360" algn="l"/>
              </a:tabLst>
            </a:pPr>
            <a:r>
              <a:rPr dirty="0" sz="2200" spc="-10">
                <a:latin typeface="Times New Roman"/>
                <a:cs typeface="Times New Roman"/>
              </a:rPr>
              <a:t>проведению</a:t>
            </a:r>
            <a:r>
              <a:rPr dirty="0" sz="2200" spc="-5">
                <a:latin typeface="Times New Roman"/>
                <a:cs typeface="Times New Roman"/>
              </a:rPr>
              <a:t> </a:t>
            </a:r>
            <a:r>
              <a:rPr dirty="0" sz="2200" spc="-10">
                <a:latin typeface="Times New Roman"/>
                <a:cs typeface="Times New Roman"/>
              </a:rPr>
              <a:t>массовых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ts val="2470"/>
              </a:lnSpc>
            </a:pPr>
            <a:r>
              <a:rPr dirty="0" sz="2200" spc="-5">
                <a:latin typeface="Times New Roman"/>
                <a:cs typeface="Times New Roman"/>
              </a:rPr>
              <a:t>мероприятий</a:t>
            </a:r>
            <a:r>
              <a:rPr dirty="0" sz="2200" spc="-2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с</a:t>
            </a:r>
            <a:r>
              <a:rPr dirty="0" sz="2200" spc="-1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участием</a:t>
            </a:r>
            <a:r>
              <a:rPr dirty="0" sz="2200" spc="-15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детей.</a:t>
            </a:r>
            <a:endParaRPr sz="2200">
              <a:latin typeface="Times New Roman"/>
              <a:cs typeface="Times New Roman"/>
            </a:endParaRPr>
          </a:p>
          <a:p>
            <a:pPr algn="r" marR="549275">
              <a:lnSpc>
                <a:spcPct val="100000"/>
              </a:lnSpc>
              <a:spcBef>
                <a:spcPts val="705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516" y="6369507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07642" y="135763"/>
            <a:ext cx="86626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/>
              <a:t>Требования</a:t>
            </a:r>
            <a:r>
              <a:rPr dirty="0" sz="3200" spc="-30"/>
              <a:t> </a:t>
            </a:r>
            <a:r>
              <a:rPr dirty="0" sz="3200"/>
              <a:t>для </a:t>
            </a:r>
            <a:r>
              <a:rPr dirty="0" sz="3200" spc="-10"/>
              <a:t>отдельных</a:t>
            </a:r>
            <a:r>
              <a:rPr dirty="0" sz="3200" spc="-20"/>
              <a:t> видов</a:t>
            </a:r>
            <a:r>
              <a:rPr dirty="0" sz="3200" spc="-15"/>
              <a:t> </a:t>
            </a:r>
            <a:r>
              <a:rPr dirty="0" sz="3200"/>
              <a:t>организаций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208788" y="1274063"/>
            <a:ext cx="5453380" cy="5534025"/>
            <a:chOff x="208788" y="1274063"/>
            <a:chExt cx="5453380" cy="5534025"/>
          </a:xfrm>
        </p:grpSpPr>
        <p:sp>
          <p:nvSpPr>
            <p:cNvPr id="4" name="object 4"/>
            <p:cNvSpPr/>
            <p:nvPr/>
          </p:nvSpPr>
          <p:spPr>
            <a:xfrm>
              <a:off x="214884" y="1970531"/>
              <a:ext cx="5440680" cy="1969135"/>
            </a:xfrm>
            <a:custGeom>
              <a:avLst/>
              <a:gdLst/>
              <a:ahLst/>
              <a:cxnLst/>
              <a:rect l="l" t="t" r="r" b="b"/>
              <a:pathLst>
                <a:path w="5440680" h="1969135">
                  <a:moveTo>
                    <a:pt x="0" y="1969008"/>
                  </a:moveTo>
                  <a:lnTo>
                    <a:pt x="5440680" y="1969008"/>
                  </a:lnTo>
                  <a:lnTo>
                    <a:pt x="5440680" y="0"/>
                  </a:lnTo>
                  <a:lnTo>
                    <a:pt x="0" y="0"/>
                  </a:lnTo>
                  <a:lnTo>
                    <a:pt x="0" y="1969008"/>
                  </a:lnTo>
                  <a:close/>
                </a:path>
              </a:pathLst>
            </a:custGeom>
            <a:ln w="12191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8988" y="4456175"/>
              <a:ext cx="1999488" cy="19914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3716" y="4026408"/>
              <a:ext cx="1799843" cy="1523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6003" y="4704587"/>
              <a:ext cx="280415" cy="4785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944" y="4050791"/>
              <a:ext cx="1435608" cy="27569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1360" y="3817619"/>
              <a:ext cx="1277556" cy="127753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2799" y="5466587"/>
              <a:ext cx="1827276" cy="10287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4884" y="1280159"/>
              <a:ext cx="5440680" cy="646430"/>
            </a:xfrm>
            <a:custGeom>
              <a:avLst/>
              <a:gdLst/>
              <a:ahLst/>
              <a:cxnLst/>
              <a:rect l="l" t="t" r="r" b="b"/>
              <a:pathLst>
                <a:path w="5440680" h="646430">
                  <a:moveTo>
                    <a:pt x="0" y="646176"/>
                  </a:moveTo>
                  <a:lnTo>
                    <a:pt x="5440680" y="646176"/>
                  </a:lnTo>
                  <a:lnTo>
                    <a:pt x="5440680" y="0"/>
                  </a:lnTo>
                  <a:lnTo>
                    <a:pt x="0" y="0"/>
                  </a:lnTo>
                  <a:lnTo>
                    <a:pt x="0" y="646176"/>
                  </a:lnTo>
                  <a:close/>
                </a:path>
              </a:pathLst>
            </a:custGeom>
            <a:ln w="12192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20979" y="880019"/>
            <a:ext cx="5428615" cy="299847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89685">
              <a:lnSpc>
                <a:spcPct val="100000"/>
              </a:lnSpc>
              <a:spcBef>
                <a:spcPts val="695"/>
              </a:spcBef>
            </a:pPr>
            <a:r>
              <a:rPr dirty="0" sz="1800" spc="-5" b="1">
                <a:solidFill>
                  <a:srgbClr val="C00000"/>
                </a:solidFill>
                <a:latin typeface="Times New Roman"/>
                <a:cs typeface="Times New Roman"/>
              </a:rPr>
              <a:t>Для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 дошкольных</a:t>
            </a:r>
            <a:r>
              <a:rPr dirty="0" sz="1800" spc="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организаций</a:t>
            </a:r>
            <a:endParaRPr sz="180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  <a:spcBef>
                <a:spcPts val="595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увеличена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два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раза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кратность</a:t>
            </a:r>
            <a:r>
              <a:rPr dirty="0" sz="1800" spc="2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обработки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столов</a:t>
            </a:r>
            <a:endParaRPr sz="1800">
              <a:latin typeface="Times New Roman"/>
              <a:cs typeface="Times New Roman"/>
            </a:endParaRPr>
          </a:p>
          <a:p>
            <a:pPr marL="84455">
              <a:lnSpc>
                <a:spcPct val="100000"/>
              </a:lnSpc>
            </a:pP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приема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пищи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(СП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2.4.3648-20,</a:t>
            </a:r>
            <a:r>
              <a:rPr dirty="0" sz="1400" spc="-5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п.2.11.2)</a:t>
            </a:r>
            <a:endParaRPr sz="1400">
              <a:latin typeface="Times New Roman"/>
              <a:cs typeface="Times New Roman"/>
            </a:endParaRPr>
          </a:p>
          <a:p>
            <a:pPr algn="just" marL="84455" marR="76200">
              <a:lnSpc>
                <a:spcPct val="100000"/>
              </a:lnSpc>
              <a:spcBef>
                <a:spcPts val="1115"/>
              </a:spcBef>
            </a:pPr>
            <a:r>
              <a:rPr dirty="0" sz="1800" spc="-5">
                <a:latin typeface="Times New Roman"/>
                <a:cs typeface="Times New Roman"/>
              </a:rPr>
              <a:t>введено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требование</a:t>
            </a:r>
            <a:r>
              <a:rPr dirty="0" sz="1800">
                <a:latin typeface="Times New Roman"/>
                <a:cs typeface="Times New Roman"/>
              </a:rPr>
              <a:t> к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наличию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дополнительных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0000FF"/>
                </a:solidFill>
                <a:latin typeface="Times New Roman"/>
                <a:cs typeface="Times New Roman"/>
              </a:rPr>
              <a:t>комплектов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спецодежды </a:t>
            </a:r>
            <a:r>
              <a:rPr dirty="0" sz="1800">
                <a:latin typeface="Times New Roman"/>
                <a:cs typeface="Times New Roman"/>
              </a:rPr>
              <a:t>у </a:t>
            </a:r>
            <a:r>
              <a:rPr dirty="0" sz="1800" spc="-20">
                <a:latin typeface="Times New Roman"/>
                <a:cs typeface="Times New Roman"/>
              </a:rPr>
              <a:t>помощников </a:t>
            </a:r>
            <a:r>
              <a:rPr dirty="0" sz="1800" spc="-5">
                <a:latin typeface="Times New Roman"/>
                <a:cs typeface="Times New Roman"/>
              </a:rPr>
              <a:t>воспитателя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фартука,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25">
                <a:latin typeface="Times New Roman"/>
                <a:cs typeface="Times New Roman"/>
              </a:rPr>
              <a:t>колпака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или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косынки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надевания</a:t>
            </a:r>
            <a:r>
              <a:rPr dirty="0" sz="1800" spc="43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во </a:t>
            </a:r>
            <a:r>
              <a:rPr dirty="0" sz="1800" spc="-5">
                <a:latin typeface="Times New Roman"/>
                <a:cs typeface="Times New Roman"/>
              </a:rPr>
              <a:t> время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раздачи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пищи,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фартука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для мытья </a:t>
            </a:r>
            <a:r>
              <a:rPr dirty="0" sz="1800" spc="-20">
                <a:latin typeface="Times New Roman"/>
                <a:cs typeface="Times New Roman"/>
              </a:rPr>
              <a:t>посуды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отдельного </a:t>
            </a:r>
            <a:r>
              <a:rPr dirty="0" sz="1800" spc="-10">
                <a:latin typeface="Times New Roman"/>
                <a:cs typeface="Times New Roman"/>
              </a:rPr>
              <a:t>халата </a:t>
            </a:r>
            <a:r>
              <a:rPr dirty="0" sz="1800" spc="-5">
                <a:latin typeface="Times New Roman"/>
                <a:cs typeface="Times New Roman"/>
              </a:rPr>
              <a:t>для уборки помещений</a:t>
            </a:r>
            <a:r>
              <a:rPr dirty="0" sz="1800" spc="-5" b="1">
                <a:latin typeface="Times New Roman"/>
                <a:cs typeface="Times New Roman"/>
              </a:rPr>
              <a:t>, </a:t>
            </a:r>
            <a:r>
              <a:rPr dirty="0" sz="1800" spc="-10">
                <a:latin typeface="Times New Roman"/>
                <a:cs typeface="Times New Roman"/>
              </a:rPr>
              <a:t>наряду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2-мя </a:t>
            </a:r>
            <a:r>
              <a:rPr dirty="0" sz="1800" spc="-15">
                <a:latin typeface="Times New Roman"/>
                <a:cs typeface="Times New Roman"/>
              </a:rPr>
              <a:t>комплектами</a:t>
            </a:r>
            <a:r>
              <a:rPr dirty="0" sz="1800">
                <a:latin typeface="Times New Roman"/>
                <a:cs typeface="Times New Roman"/>
              </a:rPr>
              <a:t> специальной</a:t>
            </a:r>
            <a:r>
              <a:rPr dirty="0" sz="1800" spc="-15">
                <a:latin typeface="Times New Roman"/>
                <a:cs typeface="Times New Roman"/>
              </a:rPr>
              <a:t> одежды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1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человека</a:t>
            </a:r>
            <a:endParaRPr sz="1800">
              <a:latin typeface="Times New Roman"/>
              <a:cs typeface="Times New Roman"/>
            </a:endParaRPr>
          </a:p>
          <a:p>
            <a:pPr algn="just" marL="84455">
              <a:lnSpc>
                <a:spcPts val="1660"/>
              </a:lnSpc>
            </a:pP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3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6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п.3.1.9.)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75959" y="4119371"/>
            <a:ext cx="6096000" cy="2307590"/>
          </a:xfrm>
          <a:prstGeom prst="rect">
            <a:avLst/>
          </a:prstGeom>
          <a:ln w="12192">
            <a:solidFill>
              <a:srgbClr val="5B9BD4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algn="just" marL="92075" marR="81280">
              <a:lnSpc>
                <a:spcPct val="100000"/>
              </a:lnSpc>
              <a:spcBef>
                <a:spcPts val="300"/>
              </a:spcBef>
            </a:pPr>
            <a:r>
              <a:rPr dirty="0" sz="1800" spc="-5">
                <a:latin typeface="Times New Roman"/>
                <a:cs typeface="Times New Roman"/>
              </a:rPr>
              <a:t>Для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групп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дошкольных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организаций</a:t>
            </a:r>
            <a:r>
              <a:rPr dirty="0" sz="1800">
                <a:latin typeface="Times New Roman"/>
                <a:cs typeface="Times New Roman"/>
              </a:rPr>
              <a:t> 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организаций,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осуществляющих </a:t>
            </a:r>
            <a:r>
              <a:rPr dirty="0" sz="1800" spc="-5">
                <a:latin typeface="Times New Roman"/>
                <a:cs typeface="Times New Roman"/>
              </a:rPr>
              <a:t>присмотр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30">
                <a:latin typeface="Times New Roman"/>
                <a:cs typeface="Times New Roman"/>
              </a:rPr>
              <a:t>уход </a:t>
            </a:r>
            <a:r>
              <a:rPr dirty="0" sz="1800" spc="-5">
                <a:latin typeface="Times New Roman"/>
                <a:cs typeface="Times New Roman"/>
              </a:rPr>
              <a:t>за детьми, размещенных </a:t>
            </a:r>
            <a:r>
              <a:rPr dirty="0" sz="1800">
                <a:latin typeface="Times New Roman"/>
                <a:cs typeface="Times New Roman"/>
              </a:rPr>
              <a:t> 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жилых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нежилых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помещениях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жилищного</a:t>
            </a:r>
            <a:r>
              <a:rPr dirty="0" sz="1800" spc="-5">
                <a:latin typeface="Times New Roman"/>
                <a:cs typeface="Times New Roman"/>
              </a:rPr>
              <a:t> фонда</a:t>
            </a:r>
            <a:r>
              <a:rPr dirty="0" sz="1800">
                <a:latin typeface="Times New Roman"/>
                <a:cs typeface="Times New Roman"/>
              </a:rPr>
              <a:t> и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нежилых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зданий,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а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также</a:t>
            </a:r>
            <a:r>
              <a:rPr dirty="0" sz="1800">
                <a:latin typeface="Times New Roman"/>
                <a:cs typeface="Times New Roman"/>
              </a:rPr>
              <a:t> семейных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дошкольных</a:t>
            </a:r>
            <a:r>
              <a:rPr dirty="0" sz="1800" spc="-1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групп </a:t>
            </a:r>
            <a:r>
              <a:rPr dirty="0" sz="1800" spc="-5">
                <a:latin typeface="Times New Roman"/>
                <a:cs typeface="Times New Roman"/>
              </a:rPr>
              <a:t> предусмотрена 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возможность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организации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питания детей 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на кухне</a:t>
            </a:r>
            <a:r>
              <a:rPr dirty="0" sz="1800" spc="-5">
                <a:latin typeface="Times New Roman"/>
                <a:cs typeface="Times New Roman"/>
              </a:rPr>
              <a:t>, </a:t>
            </a:r>
            <a:r>
              <a:rPr dirty="0" sz="1800" spc="10">
                <a:latin typeface="Times New Roman"/>
                <a:cs typeface="Times New Roman"/>
              </a:rPr>
              <a:t>если </a:t>
            </a:r>
            <a:r>
              <a:rPr dirty="0" sz="1800" spc="-5">
                <a:latin typeface="Times New Roman"/>
                <a:cs typeface="Times New Roman"/>
              </a:rPr>
              <a:t>на </a:t>
            </a:r>
            <a:r>
              <a:rPr dirty="0" sz="1800" spc="-15">
                <a:latin typeface="Times New Roman"/>
                <a:cs typeface="Times New Roman"/>
              </a:rPr>
              <a:t>одно </a:t>
            </a:r>
            <a:r>
              <a:rPr dirty="0" sz="1800" spc="-5">
                <a:latin typeface="Times New Roman"/>
                <a:cs typeface="Times New Roman"/>
              </a:rPr>
              <a:t>посадочное </a:t>
            </a:r>
            <a:r>
              <a:rPr dirty="0" sz="1800">
                <a:latin typeface="Times New Roman"/>
                <a:cs typeface="Times New Roman"/>
              </a:rPr>
              <a:t>место </a:t>
            </a:r>
            <a:r>
              <a:rPr dirty="0" sz="1800" spc="-15">
                <a:latin typeface="Times New Roman"/>
                <a:cs typeface="Times New Roman"/>
              </a:rPr>
              <a:t>приходится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не </a:t>
            </a:r>
            <a:r>
              <a:rPr dirty="0" sz="1800">
                <a:latin typeface="Times New Roman"/>
                <a:cs typeface="Times New Roman"/>
              </a:rPr>
              <a:t> менее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0,7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м</a:t>
            </a:r>
            <a:r>
              <a:rPr dirty="0" baseline="25462" sz="1800" spc="-7">
                <a:latin typeface="Times New Roman"/>
                <a:cs typeface="Times New Roman"/>
              </a:rPr>
              <a:t>2</a:t>
            </a:r>
            <a:r>
              <a:rPr dirty="0" sz="1800" spc="-5">
                <a:latin typeface="Times New Roman"/>
                <a:cs typeface="Times New Roman"/>
              </a:rPr>
              <a:t>,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при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одновременном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приеме</a:t>
            </a:r>
            <a:r>
              <a:rPr dirty="0" sz="1800" spc="-5">
                <a:latin typeface="Times New Roman"/>
                <a:cs typeface="Times New Roman"/>
              </a:rPr>
              <a:t> пищи</a:t>
            </a:r>
            <a:r>
              <a:rPr dirty="0" sz="1800" spc="44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всеми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детьми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1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30" i="1">
                <a:latin typeface="Times New Roman"/>
                <a:cs typeface="Times New Roman"/>
              </a:rPr>
              <a:t> </a:t>
            </a:r>
            <a:r>
              <a:rPr dirty="0" sz="1400" spc="-10" i="1">
                <a:latin typeface="Times New Roman"/>
                <a:cs typeface="Times New Roman"/>
              </a:rPr>
              <a:t>п.3.1.11</a:t>
            </a:r>
            <a:r>
              <a:rPr dirty="0" sz="1400" spc="-1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03620" y="998219"/>
            <a:ext cx="5440680" cy="305257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19800" y="1237488"/>
            <a:ext cx="5934456" cy="29535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7743" y="1568196"/>
            <a:ext cx="5701665" cy="923925"/>
          </a:xfrm>
          <a:prstGeom prst="rect">
            <a:avLst/>
          </a:prstGeom>
          <a:ln w="12192">
            <a:solidFill>
              <a:srgbClr val="5B9BD4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91440" marR="110489">
              <a:lnSpc>
                <a:spcPct val="99700"/>
              </a:lnSpc>
              <a:spcBef>
                <a:spcPts val="300"/>
              </a:spcBef>
            </a:pPr>
            <a:r>
              <a:rPr dirty="0" sz="2000" spc="-5">
                <a:latin typeface="Times New Roman"/>
                <a:cs typeface="Times New Roman"/>
              </a:rPr>
              <a:t>введено </a:t>
            </a:r>
            <a:r>
              <a:rPr dirty="0" sz="2000">
                <a:latin typeface="Times New Roman"/>
                <a:cs typeface="Times New Roman"/>
              </a:rPr>
              <a:t>требование к </a:t>
            </a:r>
            <a:r>
              <a:rPr dirty="0" sz="2000" spc="-5">
                <a:latin typeface="Times New Roman"/>
                <a:cs typeface="Times New Roman"/>
              </a:rPr>
              <a:t>обязательности организации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питьевого </a:t>
            </a:r>
            <a:r>
              <a:rPr dirty="0" sz="2000" spc="-5">
                <a:latin typeface="Times New Roman"/>
                <a:cs typeface="Times New Roman"/>
              </a:rPr>
              <a:t>режима при проведении экзаменов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 </a:t>
            </a:r>
            <a:r>
              <a:rPr dirty="0" sz="1400" spc="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5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</a:t>
            </a:r>
            <a:r>
              <a:rPr dirty="0" sz="1400" spc="-1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3.4.16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89903" y="4654296"/>
            <a:ext cx="5951220" cy="1851660"/>
            <a:chOff x="6089903" y="4654296"/>
            <a:chExt cx="5951220" cy="1851660"/>
          </a:xfrm>
        </p:grpSpPr>
        <p:sp>
          <p:nvSpPr>
            <p:cNvPr id="5" name="object 5"/>
            <p:cNvSpPr/>
            <p:nvPr/>
          </p:nvSpPr>
          <p:spPr>
            <a:xfrm>
              <a:off x="6095999" y="4660392"/>
              <a:ext cx="5939155" cy="1839595"/>
            </a:xfrm>
            <a:custGeom>
              <a:avLst/>
              <a:gdLst/>
              <a:ahLst/>
              <a:cxnLst/>
              <a:rect l="l" t="t" r="r" b="b"/>
              <a:pathLst>
                <a:path w="5939155" h="1839595">
                  <a:moveTo>
                    <a:pt x="5939028" y="0"/>
                  </a:moveTo>
                  <a:lnTo>
                    <a:pt x="0" y="0"/>
                  </a:lnTo>
                  <a:lnTo>
                    <a:pt x="0" y="1839467"/>
                  </a:lnTo>
                  <a:lnTo>
                    <a:pt x="5939028" y="1839467"/>
                  </a:lnTo>
                  <a:lnTo>
                    <a:pt x="5939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095999" y="4660392"/>
              <a:ext cx="5939155" cy="1839595"/>
            </a:xfrm>
            <a:custGeom>
              <a:avLst/>
              <a:gdLst/>
              <a:ahLst/>
              <a:cxnLst/>
              <a:rect l="l" t="t" r="r" b="b"/>
              <a:pathLst>
                <a:path w="5939155" h="1839595">
                  <a:moveTo>
                    <a:pt x="0" y="1839467"/>
                  </a:moveTo>
                  <a:lnTo>
                    <a:pt x="5939028" y="1839467"/>
                  </a:lnTo>
                  <a:lnTo>
                    <a:pt x="5939028" y="0"/>
                  </a:lnTo>
                  <a:lnTo>
                    <a:pt x="0" y="0"/>
                  </a:lnTo>
                  <a:lnTo>
                    <a:pt x="0" y="1839467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188075" y="4666094"/>
            <a:ext cx="5768340" cy="60896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235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Для</a:t>
            </a:r>
            <a:r>
              <a:rPr dirty="0" sz="1800" spc="7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детей-сирот</a:t>
            </a:r>
            <a:r>
              <a:rPr dirty="0" sz="1800" spc="7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1800" spc="7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детей,</a:t>
            </a:r>
            <a:r>
              <a:rPr dirty="0" sz="1800" spc="8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оставшихся</a:t>
            </a:r>
            <a:r>
              <a:rPr dirty="0" sz="1800" spc="8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без</a:t>
            </a:r>
            <a:r>
              <a:rPr dirty="0" sz="1800" spc="7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попечения</a:t>
            </a:r>
            <a:endParaRPr sz="18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135"/>
              </a:spcBef>
              <a:tabLst>
                <a:tab pos="1410970" algn="l"/>
                <a:tab pos="2736850" algn="l"/>
                <a:tab pos="4418330" algn="l"/>
              </a:tabLst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р</a:t>
            </a:r>
            <a:r>
              <a:rPr dirty="0" sz="1800" spc="-55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ди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ел</a:t>
            </a:r>
            <a:r>
              <a:rPr dirty="0" sz="1800" spc="15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й	(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бо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ь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х	хро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ич</a:t>
            </a:r>
            <a:r>
              <a:rPr dirty="0" sz="1800" spc="25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с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ой	ди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ери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й,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88075" y="5265801"/>
            <a:ext cx="39211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688464" algn="l"/>
                <a:tab pos="3287395" algn="l"/>
              </a:tabLst>
            </a:pPr>
            <a:r>
              <a:rPr dirty="0" sz="1800" spc="-3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ер</a:t>
            </a:r>
            <a:r>
              <a:rPr dirty="0" sz="1800" spc="-30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1800" spc="-40" b="1">
                <a:solidFill>
                  <a:srgbClr val="0000FF"/>
                </a:solidFill>
                <a:latin typeface="Times New Roman"/>
                <a:cs typeface="Times New Roman"/>
              </a:rPr>
              <a:t>у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ле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з</a:t>
            </a:r>
            <a:r>
              <a:rPr dirty="0" sz="1800" spc="-4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м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,	осла</a:t>
            </a:r>
            <a:r>
              <a:rPr dirty="0" sz="1800" spc="-4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лен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ых	д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е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тей,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8075" y="5249011"/>
            <a:ext cx="5768340" cy="607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 indent="4154804">
              <a:lnSpc>
                <a:spcPct val="106100"/>
              </a:lnSpc>
              <a:spcBef>
                <a:spcPts val="100"/>
              </a:spcBef>
              <a:tabLst>
                <a:tab pos="1307465" algn="l"/>
                <a:tab pos="2337435" algn="l"/>
                <a:tab pos="4105910" algn="l"/>
                <a:tab pos="4514215" algn="l"/>
                <a:tab pos="4642485" algn="l"/>
                <a:tab pos="5384800" algn="l"/>
              </a:tabLst>
            </a:pP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а	</a:t>
            </a:r>
            <a:r>
              <a:rPr dirty="0" sz="1800" spc="10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к</a:t>
            </a:r>
            <a:r>
              <a:rPr dirty="0" sz="1800" spc="-50" b="1">
                <a:solidFill>
                  <a:srgbClr val="0000FF"/>
                </a:solidFill>
                <a:latin typeface="Times New Roman"/>
                <a:cs typeface="Times New Roman"/>
              </a:rPr>
              <a:t>ж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	д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я  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бо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ь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х	д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ет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ей,	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на</a:t>
            </a:r>
            <a:r>
              <a:rPr dirty="0" sz="1800" spc="-80" b="1">
                <a:solidFill>
                  <a:srgbClr val="0000FF"/>
                </a:solidFill>
                <a:latin typeface="Times New Roman"/>
                <a:cs typeface="Times New Roman"/>
              </a:rPr>
              <a:t>х</a:t>
            </a:r>
            <a:r>
              <a:rPr dirty="0" sz="1800" spc="-5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я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щ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1800" spc="-55" b="1">
                <a:solidFill>
                  <a:srgbClr val="0000FF"/>
                </a:solidFill>
                <a:latin typeface="Times New Roman"/>
                <a:cs typeface="Times New Roman"/>
              </a:rPr>
              <a:t>х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ся	в		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1800" spc="-25" b="1">
                <a:solidFill>
                  <a:srgbClr val="0000FF"/>
                </a:solidFill>
                <a:latin typeface="Times New Roman"/>
                <a:cs typeface="Times New Roman"/>
              </a:rPr>
              <a:t>зо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1800" spc="5" b="1">
                <a:solidFill>
                  <a:srgbClr val="0000FF"/>
                </a:solidFill>
                <a:latin typeface="Times New Roman"/>
                <a:cs typeface="Times New Roman"/>
              </a:rPr>
              <a:t>я</a:t>
            </a:r>
            <a:r>
              <a:rPr dirty="0" sz="1800" spc="-3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оре)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88075" y="5829135"/>
            <a:ext cx="5769610" cy="60896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  <a:tabLst>
                <a:tab pos="1852930" algn="l"/>
                <a:tab pos="3534410" algn="l"/>
                <a:tab pos="4657725" algn="l"/>
                <a:tab pos="5019040" algn="l"/>
              </a:tabLst>
            </a:pPr>
            <a:r>
              <a:rPr dirty="0" sz="1800" spc="5">
                <a:latin typeface="Times New Roman"/>
                <a:cs typeface="Times New Roman"/>
              </a:rPr>
              <a:t>у</a:t>
            </a:r>
            <a:r>
              <a:rPr dirty="0" sz="1800" spc="-10">
                <a:latin typeface="Times New Roman"/>
                <a:cs typeface="Times New Roman"/>
              </a:rPr>
              <a:t>с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ана</a:t>
            </a:r>
            <a:r>
              <a:rPr dirty="0" sz="1800" spc="-2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ли</a:t>
            </a:r>
            <a:r>
              <a:rPr dirty="0" sz="1800" spc="-4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ае</a:t>
            </a:r>
            <a:r>
              <a:rPr dirty="0" sz="1800" spc="20">
                <a:latin typeface="Times New Roman"/>
                <a:cs typeface="Times New Roman"/>
              </a:rPr>
              <a:t>т</a:t>
            </a:r>
            <a:r>
              <a:rPr dirty="0" sz="1800" spc="-10">
                <a:latin typeface="Times New Roman"/>
                <a:cs typeface="Times New Roman"/>
              </a:rPr>
              <a:t>с</a:t>
            </a:r>
            <a:r>
              <a:rPr dirty="0" sz="1800">
                <a:latin typeface="Times New Roman"/>
                <a:cs typeface="Times New Roman"/>
              </a:rPr>
              <a:t>я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5">
                <a:latin typeface="Times New Roman"/>
                <a:cs typeface="Times New Roman"/>
              </a:rPr>
              <a:t>15-п</a:t>
            </a:r>
            <a:r>
              <a:rPr dirty="0" sz="1800" spc="-10">
                <a:latin typeface="Times New Roman"/>
                <a:cs typeface="Times New Roman"/>
              </a:rPr>
              <a:t>р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10">
                <a:latin typeface="Times New Roman"/>
                <a:cs typeface="Times New Roman"/>
              </a:rPr>
              <a:t>ц</a:t>
            </a:r>
            <a:r>
              <a:rPr dirty="0" sz="1800">
                <a:latin typeface="Times New Roman"/>
                <a:cs typeface="Times New Roman"/>
              </a:rPr>
              <a:t>ентная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5">
                <a:latin typeface="Times New Roman"/>
                <a:cs typeface="Times New Roman"/>
              </a:rPr>
              <a:t>на</a:t>
            </a:r>
            <a:r>
              <a:rPr dirty="0" sz="1800" spc="-10">
                <a:latin typeface="Times New Roman"/>
                <a:cs typeface="Times New Roman"/>
              </a:rPr>
              <a:t>д</a:t>
            </a:r>
            <a:r>
              <a:rPr dirty="0" sz="1800" spc="-5">
                <a:latin typeface="Times New Roman"/>
                <a:cs typeface="Times New Roman"/>
              </a:rPr>
              <a:t>б</a:t>
            </a:r>
            <a:r>
              <a:rPr dirty="0" sz="1800">
                <a:latin typeface="Times New Roman"/>
                <a:cs typeface="Times New Roman"/>
              </a:rPr>
              <a:t>ав</a:t>
            </a:r>
            <a:r>
              <a:rPr dirty="0" sz="1800" spc="-35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	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 spc="-10">
                <a:latin typeface="Times New Roman"/>
                <a:cs typeface="Times New Roman"/>
              </a:rPr>
              <a:t>о</a:t>
            </a:r>
            <a:r>
              <a:rPr dirty="0" sz="1800" spc="-30">
                <a:latin typeface="Times New Roman"/>
                <a:cs typeface="Times New Roman"/>
              </a:rPr>
              <a:t>р</a:t>
            </a:r>
            <a:r>
              <a:rPr dirty="0" sz="1800" spc="-15">
                <a:latin typeface="Times New Roman"/>
                <a:cs typeface="Times New Roman"/>
              </a:rPr>
              <a:t>м</a:t>
            </a:r>
            <a:r>
              <a:rPr dirty="0" sz="1800">
                <a:latin typeface="Times New Roman"/>
                <a:cs typeface="Times New Roman"/>
              </a:rPr>
              <a:t>ам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1800" spc="-5">
                <a:latin typeface="Times New Roman"/>
                <a:cs typeface="Times New Roman"/>
              </a:rPr>
              <a:t>обеспечения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СанПиН</a:t>
            </a:r>
            <a:r>
              <a:rPr dirty="0" sz="1400" spc="-2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2.3/2.4.3590-20,</a:t>
            </a:r>
            <a:r>
              <a:rPr dirty="0" sz="1400" spc="-5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п.8.1.2.6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3840" y="5457444"/>
            <a:ext cx="5699760" cy="923925"/>
          </a:xfrm>
          <a:custGeom>
            <a:avLst/>
            <a:gdLst/>
            <a:ahLst/>
            <a:cxnLst/>
            <a:rect l="l" t="t" r="r" b="b"/>
            <a:pathLst>
              <a:path w="5699760" h="923925">
                <a:moveTo>
                  <a:pt x="0" y="923543"/>
                </a:moveTo>
                <a:lnTo>
                  <a:pt x="5699760" y="923543"/>
                </a:lnTo>
                <a:lnTo>
                  <a:pt x="5699760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34670" y="5483758"/>
            <a:ext cx="553212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Times New Roman"/>
                <a:cs typeface="Times New Roman"/>
              </a:rPr>
              <a:t>должно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быть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организовано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двухразовое</a:t>
            </a:r>
            <a:r>
              <a:rPr dirty="0" sz="1800" spc="434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горячее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питание,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а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для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проживающих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общежитии</a:t>
            </a:r>
            <a:r>
              <a:rPr dirty="0" sz="1800">
                <a:latin typeface="Times New Roman"/>
                <a:cs typeface="Times New Roman"/>
              </a:rPr>
              <a:t> -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пятиразовое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горячее </a:t>
            </a:r>
            <a:r>
              <a:rPr dirty="0" sz="1800">
                <a:latin typeface="Times New Roman"/>
                <a:cs typeface="Times New Roman"/>
              </a:rPr>
              <a:t>питание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1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4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</a:t>
            </a:r>
            <a:r>
              <a:rPr dirty="0" sz="1400" spc="-5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3.9)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2921" y="1168730"/>
            <a:ext cx="418337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Для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общеобразовательных</a:t>
            </a:r>
            <a:r>
              <a:rPr dirty="0" sz="1800" spc="3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организаций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4652" y="4888433"/>
            <a:ext cx="3568700" cy="568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dirty="0" sz="1800" spc="-5" b="1">
                <a:latin typeface="Times New Roman"/>
                <a:cs typeface="Times New Roman"/>
              </a:rPr>
              <a:t>Для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-15" b="1">
                <a:latin typeface="Times New Roman"/>
                <a:cs typeface="Times New Roman"/>
              </a:rPr>
              <a:t>обучающихся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1800" spc="-1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организациях</a:t>
            </a:r>
            <a:endParaRPr sz="1800">
              <a:latin typeface="Times New Roman"/>
              <a:cs typeface="Times New Roman"/>
            </a:endParaRPr>
          </a:p>
          <a:p>
            <a:pPr marL="88900">
              <a:lnSpc>
                <a:spcPts val="2135"/>
              </a:lnSpc>
            </a:pPr>
            <a:r>
              <a:rPr dirty="0" sz="1800" spc="-5" b="1">
                <a:solidFill>
                  <a:srgbClr val="0000FF"/>
                </a:solidFill>
                <a:latin typeface="Times New Roman"/>
                <a:cs typeface="Times New Roman"/>
              </a:rPr>
              <a:t>профессионального</a:t>
            </a:r>
            <a:r>
              <a:rPr dirty="0" sz="1800" spc="-10" b="1">
                <a:solidFill>
                  <a:srgbClr val="0000FF"/>
                </a:solidFill>
                <a:latin typeface="Times New Roman"/>
                <a:cs typeface="Times New Roman"/>
              </a:rPr>
              <a:t> образования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07642" y="135763"/>
            <a:ext cx="86626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/>
              <a:t>Требования</a:t>
            </a:r>
            <a:r>
              <a:rPr dirty="0" sz="3200" spc="-30"/>
              <a:t> </a:t>
            </a:r>
            <a:r>
              <a:rPr dirty="0" sz="3200"/>
              <a:t>для </a:t>
            </a:r>
            <a:r>
              <a:rPr dirty="0" sz="3200" spc="-10"/>
              <a:t>отдельных</a:t>
            </a:r>
            <a:r>
              <a:rPr dirty="0" sz="3200" spc="-20"/>
              <a:t> видов</a:t>
            </a:r>
            <a:r>
              <a:rPr dirty="0" sz="3200" spc="-15"/>
              <a:t> </a:t>
            </a:r>
            <a:r>
              <a:rPr dirty="0" sz="3200"/>
              <a:t>организаций</a:t>
            </a:r>
            <a:endParaRPr sz="3200"/>
          </a:p>
        </p:txBody>
      </p:sp>
      <p:grpSp>
        <p:nvGrpSpPr>
          <p:cNvPr id="16" name="object 16"/>
          <p:cNvGrpSpPr/>
          <p:nvPr/>
        </p:nvGrpSpPr>
        <p:grpSpPr>
          <a:xfrm>
            <a:off x="568246" y="2537047"/>
            <a:ext cx="5037455" cy="2387600"/>
            <a:chOff x="568246" y="2537047"/>
            <a:chExt cx="5037455" cy="238760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246" y="2537047"/>
              <a:ext cx="1745021" cy="23869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471" y="3555491"/>
              <a:ext cx="278891" cy="47853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3912" y="2540507"/>
              <a:ext cx="3261360" cy="23627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0931" y="3154679"/>
              <a:ext cx="1138428" cy="85496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41</a:t>
            </a:fld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263" y="1175003"/>
            <a:ext cx="6096000" cy="1539240"/>
          </a:xfrm>
          <a:custGeom>
            <a:avLst/>
            <a:gdLst/>
            <a:ahLst/>
            <a:cxnLst/>
            <a:rect l="l" t="t" r="r" b="b"/>
            <a:pathLst>
              <a:path w="6096000" h="1539239">
                <a:moveTo>
                  <a:pt x="0" y="1539239"/>
                </a:moveTo>
                <a:lnTo>
                  <a:pt x="6096000" y="1539239"/>
                </a:lnTo>
                <a:lnTo>
                  <a:pt x="6096000" y="0"/>
                </a:lnTo>
                <a:lnTo>
                  <a:pt x="0" y="0"/>
                </a:lnTo>
                <a:lnTo>
                  <a:pt x="0" y="1539239"/>
                </a:lnTo>
                <a:close/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6004" y="1198880"/>
            <a:ext cx="593915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45614" algn="l"/>
                <a:tab pos="2516505" algn="l"/>
                <a:tab pos="3633470" algn="l"/>
                <a:tab pos="3906520" algn="l"/>
                <a:tab pos="5071110" algn="l"/>
              </a:tabLst>
            </a:pPr>
            <a:r>
              <a:rPr dirty="0" sz="2000">
                <a:latin typeface="Times New Roman"/>
                <a:cs typeface="Times New Roman"/>
              </a:rPr>
              <a:t>Минимальный	</a:t>
            </a:r>
            <a:r>
              <a:rPr dirty="0" sz="2000" spc="-5">
                <a:latin typeface="Times New Roman"/>
                <a:cs typeface="Times New Roman"/>
              </a:rPr>
              <a:t>набор	</a:t>
            </a:r>
            <a:r>
              <a:rPr dirty="0" sz="2000" spc="-10">
                <a:latin typeface="Times New Roman"/>
                <a:cs typeface="Times New Roman"/>
              </a:rPr>
              <a:t>столовой	</a:t>
            </a:r>
            <a:r>
              <a:rPr dirty="0" sz="2000">
                <a:latin typeface="Times New Roman"/>
                <a:cs typeface="Times New Roman"/>
              </a:rPr>
              <a:t>и	</a:t>
            </a:r>
            <a:r>
              <a:rPr dirty="0" sz="2000" spc="-15">
                <a:latin typeface="Times New Roman"/>
                <a:cs typeface="Times New Roman"/>
              </a:rPr>
              <a:t>кухонной	</a:t>
            </a:r>
            <a:r>
              <a:rPr dirty="0" sz="2000" spc="-20">
                <a:latin typeface="Times New Roman"/>
                <a:cs typeface="Times New Roman"/>
              </a:rPr>
              <a:t>посуды,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6004" y="1808733"/>
            <a:ext cx="402399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05380" algn="l"/>
                <a:tab pos="3148965" algn="l"/>
              </a:tabLst>
            </a:pP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при</a:t>
            </a:r>
            <a:r>
              <a:rPr dirty="0" sz="2000" spc="-65" b="1">
                <a:solidFill>
                  <a:srgbClr val="0000FF"/>
                </a:solidFill>
                <a:latin typeface="Times New Roman"/>
                <a:cs typeface="Times New Roman"/>
              </a:rPr>
              <a:t>г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о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т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ли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в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ае</a:t>
            </a:r>
            <a:r>
              <a:rPr dirty="0" sz="2000" spc="5" b="1">
                <a:solidFill>
                  <a:srgbClr val="0000FF"/>
                </a:solidFill>
                <a:latin typeface="Times New Roman"/>
                <a:cs typeface="Times New Roman"/>
              </a:rPr>
              <a:t>м</a:t>
            </a:r>
            <a:r>
              <a:rPr dirty="0" sz="2000" spc="-20" b="1">
                <a:solidFill>
                  <a:srgbClr val="0000FF"/>
                </a:solidFill>
                <a:latin typeface="Times New Roman"/>
                <a:cs typeface="Times New Roman"/>
              </a:rPr>
              <a:t>ы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х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55" b="1">
                <a:solidFill>
                  <a:srgbClr val="0000FF"/>
                </a:solidFill>
                <a:latin typeface="Times New Roman"/>
                <a:cs typeface="Times New Roman"/>
              </a:rPr>
              <a:t>б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л</a:t>
            </a:r>
            <a:r>
              <a:rPr dirty="0" sz="2000" spc="-114" b="1">
                <a:solidFill>
                  <a:srgbClr val="0000FF"/>
                </a:solidFill>
                <a:latin typeface="Times New Roman"/>
                <a:cs typeface="Times New Roman"/>
              </a:rPr>
              <a:t>ю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д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dirty="0" sz="2000" spc="-15">
                <a:latin typeface="Times New Roman"/>
                <a:cs typeface="Times New Roman"/>
              </a:rPr>
              <a:t>д</a:t>
            </a:r>
            <a:r>
              <a:rPr dirty="0" sz="2000" spc="-2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л</a:t>
            </a:r>
            <a:r>
              <a:rPr dirty="0" sz="2000" spc="-10">
                <a:latin typeface="Times New Roman"/>
                <a:cs typeface="Times New Roman"/>
              </a:rPr>
              <a:t>ж</a:t>
            </a:r>
            <a:r>
              <a:rPr dirty="0" sz="2000" spc="-5">
                <a:latin typeface="Times New Roman"/>
                <a:cs typeface="Times New Roman"/>
              </a:rPr>
              <a:t>ны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004" y="1503933"/>
            <a:ext cx="593915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"/>
              </a:spcBef>
              <a:tabLst>
                <a:tab pos="1516380" algn="l"/>
                <a:tab pos="1970405" algn="l"/>
                <a:tab pos="2945765" algn="l"/>
                <a:tab pos="4166870" algn="l"/>
              </a:tabLst>
            </a:pPr>
            <a:r>
              <a:rPr dirty="0" sz="2000">
                <a:latin typeface="Times New Roman"/>
                <a:cs typeface="Times New Roman"/>
              </a:rPr>
              <a:t>инвентаря,	а	</a:t>
            </a:r>
            <a:r>
              <a:rPr dirty="0" sz="2000" spc="-5">
                <a:latin typeface="Times New Roman"/>
                <a:cs typeface="Times New Roman"/>
              </a:rPr>
              <a:t>также	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объемы	</a:t>
            </a:r>
            <a:r>
              <a:rPr dirty="0" sz="2000" spc="-15" b="1">
                <a:solidFill>
                  <a:srgbClr val="0000FF"/>
                </a:solidFill>
                <a:latin typeface="Times New Roman"/>
                <a:cs typeface="Times New Roman"/>
              </a:rPr>
              <a:t>единовременно</a:t>
            </a:r>
            <a:endParaRPr sz="20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соответствовать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6004" y="2113533"/>
            <a:ext cx="5937885" cy="5429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395"/>
              </a:lnSpc>
              <a:spcBef>
                <a:spcPts val="105"/>
              </a:spcBef>
            </a:pPr>
            <a:r>
              <a:rPr dirty="0" sz="2000" spc="-15">
                <a:latin typeface="Times New Roman"/>
                <a:cs typeface="Times New Roman"/>
              </a:rPr>
              <a:t>количеству</a:t>
            </a:r>
            <a:r>
              <a:rPr dirty="0" sz="2000">
                <a:latin typeface="Times New Roman"/>
                <a:cs typeface="Times New Roman"/>
              </a:rPr>
              <a:t> непосредственно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принимающих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пищу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лиц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dirty="0" sz="1400">
                <a:latin typeface="Times New Roman"/>
                <a:cs typeface="Times New Roman"/>
              </a:rPr>
              <a:t>(</a:t>
            </a:r>
            <a:r>
              <a:rPr dirty="0" sz="1400" i="1">
                <a:latin typeface="Times New Roman"/>
                <a:cs typeface="Times New Roman"/>
              </a:rPr>
              <a:t>СП</a:t>
            </a:r>
            <a:r>
              <a:rPr dirty="0" sz="1400" spc="-3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2.4.3648-20,</a:t>
            </a:r>
            <a:r>
              <a:rPr dirty="0" sz="1400" spc="-60" i="1">
                <a:latin typeface="Times New Roman"/>
                <a:cs typeface="Times New Roman"/>
              </a:rPr>
              <a:t> </a:t>
            </a:r>
            <a:r>
              <a:rPr dirty="0" sz="1400" i="1">
                <a:latin typeface="Times New Roman"/>
                <a:cs typeface="Times New Roman"/>
              </a:rPr>
              <a:t>п.2.4.6.2</a:t>
            </a:r>
            <a:r>
              <a:rPr dirty="0" sz="1400">
                <a:latin typeface="Times New Roman"/>
                <a:cs typeface="Times New Roman"/>
              </a:rPr>
              <a:t>)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453453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/>
              <a:t>Основные</a:t>
            </a:r>
            <a:r>
              <a:rPr dirty="0" sz="3200" spc="-70"/>
              <a:t> </a:t>
            </a:r>
            <a:r>
              <a:rPr dirty="0" sz="3200" spc="-20"/>
              <a:t>нововведения</a:t>
            </a:r>
            <a:endParaRPr sz="3200"/>
          </a:p>
        </p:txBody>
      </p:sp>
      <p:grpSp>
        <p:nvGrpSpPr>
          <p:cNvPr id="8" name="object 8"/>
          <p:cNvGrpSpPr/>
          <p:nvPr/>
        </p:nvGrpSpPr>
        <p:grpSpPr>
          <a:xfrm>
            <a:off x="178307" y="2456688"/>
            <a:ext cx="11816080" cy="3930650"/>
            <a:chOff x="178307" y="2456688"/>
            <a:chExt cx="11816080" cy="39306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307" y="2456688"/>
              <a:ext cx="4559808" cy="393039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21196" y="4888992"/>
              <a:ext cx="5466715" cy="1231900"/>
            </a:xfrm>
            <a:custGeom>
              <a:avLst/>
              <a:gdLst/>
              <a:ahLst/>
              <a:cxnLst/>
              <a:rect l="l" t="t" r="r" b="b"/>
              <a:pathLst>
                <a:path w="5466715" h="1231900">
                  <a:moveTo>
                    <a:pt x="0" y="1231391"/>
                  </a:moveTo>
                  <a:lnTo>
                    <a:pt x="5466588" y="1231391"/>
                  </a:lnTo>
                  <a:lnTo>
                    <a:pt x="5466588" y="0"/>
                  </a:lnTo>
                  <a:lnTo>
                    <a:pt x="0" y="0"/>
                  </a:lnTo>
                  <a:lnTo>
                    <a:pt x="0" y="1231391"/>
                  </a:lnTo>
                  <a:close/>
                </a:path>
              </a:pathLst>
            </a:custGeom>
            <a:ln w="12191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599935" y="4913833"/>
            <a:ext cx="5160010" cy="11531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Санитарные </a:t>
            </a:r>
            <a:r>
              <a:rPr dirty="0" sz="2000" spc="-5">
                <a:latin typeface="Times New Roman"/>
                <a:cs typeface="Times New Roman"/>
              </a:rPr>
              <a:t>правила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расширили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формы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организации 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питьевого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режима</a:t>
            </a:r>
            <a:r>
              <a:rPr dirty="0" sz="2000" spc="-5">
                <a:latin typeface="Times New Roman"/>
                <a:cs typeface="Times New Roman"/>
              </a:rPr>
              <a:t>, дополнив их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возможностью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использования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кипяченой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воды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1670"/>
              </a:lnSpc>
            </a:pPr>
            <a:r>
              <a:rPr dirty="0" sz="1400">
                <a:latin typeface="Times New Roman"/>
                <a:cs typeface="Times New Roman"/>
              </a:rPr>
              <a:t>(СП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2.4.3648-20,</a:t>
            </a:r>
            <a:r>
              <a:rPr dirty="0" sz="1400" spc="-6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п.2.6.6.)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49752" y="1047182"/>
            <a:ext cx="8519160" cy="5149850"/>
            <a:chOff x="3349752" y="1047182"/>
            <a:chExt cx="8519160" cy="514985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9840" y="1231392"/>
              <a:ext cx="1297443" cy="23576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7480" y="1069848"/>
              <a:ext cx="1551431" cy="25709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69708" y="2545080"/>
              <a:ext cx="2869692" cy="23576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1084" y="1047182"/>
              <a:ext cx="834625" cy="8575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49752" y="2647188"/>
              <a:ext cx="3547872" cy="354939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87018" y="6212078"/>
            <a:ext cx="10763885" cy="668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321050">
              <a:lnSpc>
                <a:spcPts val="180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27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42</a:t>
            </a:fld>
            <a:endParaRPr sz="1200">
              <a:latin typeface="Calibri"/>
              <a:cs typeface="Calibri"/>
            </a:endParaRPr>
          </a:p>
          <a:p>
            <a:pPr marL="12700">
              <a:lnSpc>
                <a:spcPts val="1995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487870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/>
              <a:t>Документация</a:t>
            </a:r>
            <a:r>
              <a:rPr dirty="0" sz="3200" spc="-70"/>
              <a:t> </a:t>
            </a:r>
            <a:r>
              <a:rPr dirty="0" sz="3200" spc="-15"/>
              <a:t>пищеблока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447" y="1350997"/>
            <a:ext cx="6972300" cy="226240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92608" y="886967"/>
            <a:ext cx="11899900" cy="5433060"/>
            <a:chOff x="292608" y="886967"/>
            <a:chExt cx="11899900" cy="54330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460" y="3990043"/>
              <a:ext cx="8154019" cy="20286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85076" y="886967"/>
              <a:ext cx="1417320" cy="13609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21167" y="2069591"/>
              <a:ext cx="3496055" cy="21244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91700" y="3584447"/>
              <a:ext cx="2400300" cy="27355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8610" y="3886961"/>
              <a:ext cx="8194675" cy="727075"/>
            </a:xfrm>
            <a:custGeom>
              <a:avLst/>
              <a:gdLst/>
              <a:ahLst/>
              <a:cxnLst/>
              <a:rect l="l" t="t" r="r" b="b"/>
              <a:pathLst>
                <a:path w="8194675" h="727075">
                  <a:moveTo>
                    <a:pt x="0" y="363474"/>
                  </a:moveTo>
                  <a:lnTo>
                    <a:pt x="18755" y="328461"/>
                  </a:lnTo>
                  <a:lnTo>
                    <a:pt x="60027" y="301123"/>
                  </a:lnTo>
                  <a:lnTo>
                    <a:pt x="105726" y="281063"/>
                  </a:lnTo>
                  <a:lnTo>
                    <a:pt x="143008" y="267919"/>
                  </a:lnTo>
                  <a:lnTo>
                    <a:pt x="185614" y="254969"/>
                  </a:lnTo>
                  <a:lnTo>
                    <a:pt x="233434" y="242224"/>
                  </a:lnTo>
                  <a:lnTo>
                    <a:pt x="286359" y="229692"/>
                  </a:lnTo>
                  <a:lnTo>
                    <a:pt x="344278" y="217385"/>
                  </a:lnTo>
                  <a:lnTo>
                    <a:pt x="407083" y="205312"/>
                  </a:lnTo>
                  <a:lnTo>
                    <a:pt x="474662" y="193482"/>
                  </a:lnTo>
                  <a:lnTo>
                    <a:pt x="546906" y="181905"/>
                  </a:lnTo>
                  <a:lnTo>
                    <a:pt x="584743" y="176215"/>
                  </a:lnTo>
                  <a:lnTo>
                    <a:pt x="623705" y="170591"/>
                  </a:lnTo>
                  <a:lnTo>
                    <a:pt x="663778" y="165036"/>
                  </a:lnTo>
                  <a:lnTo>
                    <a:pt x="704949" y="159550"/>
                  </a:lnTo>
                  <a:lnTo>
                    <a:pt x="747204" y="154134"/>
                  </a:lnTo>
                  <a:lnTo>
                    <a:pt x="790529" y="148791"/>
                  </a:lnTo>
                  <a:lnTo>
                    <a:pt x="834910" y="143520"/>
                  </a:lnTo>
                  <a:lnTo>
                    <a:pt x="880334" y="138324"/>
                  </a:lnTo>
                  <a:lnTo>
                    <a:pt x="926787" y="133203"/>
                  </a:lnTo>
                  <a:lnTo>
                    <a:pt x="974255" y="128159"/>
                  </a:lnTo>
                  <a:lnTo>
                    <a:pt x="1022724" y="123192"/>
                  </a:lnTo>
                  <a:lnTo>
                    <a:pt x="1072181" y="118305"/>
                  </a:lnTo>
                  <a:lnTo>
                    <a:pt x="1122612" y="113498"/>
                  </a:lnTo>
                  <a:lnTo>
                    <a:pt x="1174003" y="108773"/>
                  </a:lnTo>
                  <a:lnTo>
                    <a:pt x="1226341" y="104131"/>
                  </a:lnTo>
                  <a:lnTo>
                    <a:pt x="1279611" y="99572"/>
                  </a:lnTo>
                  <a:lnTo>
                    <a:pt x="1333800" y="95099"/>
                  </a:lnTo>
                  <a:lnTo>
                    <a:pt x="1388895" y="90712"/>
                  </a:lnTo>
                  <a:lnTo>
                    <a:pt x="1444881" y="86412"/>
                  </a:lnTo>
                  <a:lnTo>
                    <a:pt x="1501745" y="82202"/>
                  </a:lnTo>
                  <a:lnTo>
                    <a:pt x="1559473" y="78081"/>
                  </a:lnTo>
                  <a:lnTo>
                    <a:pt x="1618051" y="74052"/>
                  </a:lnTo>
                  <a:lnTo>
                    <a:pt x="1677466" y="70116"/>
                  </a:lnTo>
                  <a:lnTo>
                    <a:pt x="1737704" y="66273"/>
                  </a:lnTo>
                  <a:lnTo>
                    <a:pt x="1798751" y="62525"/>
                  </a:lnTo>
                  <a:lnTo>
                    <a:pt x="1860593" y="58873"/>
                  </a:lnTo>
                  <a:lnTo>
                    <a:pt x="1923217" y="55319"/>
                  </a:lnTo>
                  <a:lnTo>
                    <a:pt x="1986609" y="51863"/>
                  </a:lnTo>
                  <a:lnTo>
                    <a:pt x="2050755" y="48507"/>
                  </a:lnTo>
                  <a:lnTo>
                    <a:pt x="2115642" y="45252"/>
                  </a:lnTo>
                  <a:lnTo>
                    <a:pt x="2181255" y="42099"/>
                  </a:lnTo>
                  <a:lnTo>
                    <a:pt x="2247581" y="39049"/>
                  </a:lnTo>
                  <a:lnTo>
                    <a:pt x="2314606" y="36105"/>
                  </a:lnTo>
                  <a:lnTo>
                    <a:pt x="2382317" y="33266"/>
                  </a:lnTo>
                  <a:lnTo>
                    <a:pt x="2450700" y="30534"/>
                  </a:lnTo>
                  <a:lnTo>
                    <a:pt x="2519741" y="27911"/>
                  </a:lnTo>
                  <a:lnTo>
                    <a:pt x="2589425" y="25397"/>
                  </a:lnTo>
                  <a:lnTo>
                    <a:pt x="2659741" y="22994"/>
                  </a:lnTo>
                  <a:lnTo>
                    <a:pt x="2730673" y="20703"/>
                  </a:lnTo>
                  <a:lnTo>
                    <a:pt x="2802209" y="18525"/>
                  </a:lnTo>
                  <a:lnTo>
                    <a:pt x="2874334" y="16462"/>
                  </a:lnTo>
                  <a:lnTo>
                    <a:pt x="2947034" y="14514"/>
                  </a:lnTo>
                  <a:lnTo>
                    <a:pt x="3020296" y="12683"/>
                  </a:lnTo>
                  <a:lnTo>
                    <a:pt x="3094107" y="10970"/>
                  </a:lnTo>
                  <a:lnTo>
                    <a:pt x="3168451" y="9376"/>
                  </a:lnTo>
                  <a:lnTo>
                    <a:pt x="3243317" y="7903"/>
                  </a:lnTo>
                  <a:lnTo>
                    <a:pt x="3318689" y="6552"/>
                  </a:lnTo>
                  <a:lnTo>
                    <a:pt x="3394555" y="5323"/>
                  </a:lnTo>
                  <a:lnTo>
                    <a:pt x="3470900" y="4219"/>
                  </a:lnTo>
                  <a:lnTo>
                    <a:pt x="3547711" y="3240"/>
                  </a:lnTo>
                  <a:lnTo>
                    <a:pt x="3624974" y="2388"/>
                  </a:lnTo>
                  <a:lnTo>
                    <a:pt x="3702675" y="1663"/>
                  </a:lnTo>
                  <a:lnTo>
                    <a:pt x="3780801" y="1067"/>
                  </a:lnTo>
                  <a:lnTo>
                    <a:pt x="3859337" y="602"/>
                  </a:lnTo>
                  <a:lnTo>
                    <a:pt x="3938270" y="268"/>
                  </a:lnTo>
                  <a:lnTo>
                    <a:pt x="4017587" y="67"/>
                  </a:lnTo>
                  <a:lnTo>
                    <a:pt x="4097274" y="0"/>
                  </a:lnTo>
                  <a:lnTo>
                    <a:pt x="4176960" y="67"/>
                  </a:lnTo>
                  <a:lnTo>
                    <a:pt x="4256277" y="268"/>
                  </a:lnTo>
                  <a:lnTo>
                    <a:pt x="4335210" y="602"/>
                  </a:lnTo>
                  <a:lnTo>
                    <a:pt x="4413746" y="1067"/>
                  </a:lnTo>
                  <a:lnTo>
                    <a:pt x="4491872" y="1663"/>
                  </a:lnTo>
                  <a:lnTo>
                    <a:pt x="4569573" y="2388"/>
                  </a:lnTo>
                  <a:lnTo>
                    <a:pt x="4646836" y="3240"/>
                  </a:lnTo>
                  <a:lnTo>
                    <a:pt x="4723647" y="4219"/>
                  </a:lnTo>
                  <a:lnTo>
                    <a:pt x="4799992" y="5323"/>
                  </a:lnTo>
                  <a:lnTo>
                    <a:pt x="4875858" y="6552"/>
                  </a:lnTo>
                  <a:lnTo>
                    <a:pt x="4951230" y="7903"/>
                  </a:lnTo>
                  <a:lnTo>
                    <a:pt x="5026096" y="9376"/>
                  </a:lnTo>
                  <a:lnTo>
                    <a:pt x="5100440" y="10970"/>
                  </a:lnTo>
                  <a:lnTo>
                    <a:pt x="5174251" y="12683"/>
                  </a:lnTo>
                  <a:lnTo>
                    <a:pt x="5247513" y="14514"/>
                  </a:lnTo>
                  <a:lnTo>
                    <a:pt x="5320213" y="16462"/>
                  </a:lnTo>
                  <a:lnTo>
                    <a:pt x="5392338" y="18525"/>
                  </a:lnTo>
                  <a:lnTo>
                    <a:pt x="5463874" y="20703"/>
                  </a:lnTo>
                  <a:lnTo>
                    <a:pt x="5534806" y="22994"/>
                  </a:lnTo>
                  <a:lnTo>
                    <a:pt x="5605122" y="25397"/>
                  </a:lnTo>
                  <a:lnTo>
                    <a:pt x="5674806" y="27911"/>
                  </a:lnTo>
                  <a:lnTo>
                    <a:pt x="5743847" y="30534"/>
                  </a:lnTo>
                  <a:lnTo>
                    <a:pt x="5812230" y="33266"/>
                  </a:lnTo>
                  <a:lnTo>
                    <a:pt x="5879941" y="36105"/>
                  </a:lnTo>
                  <a:lnTo>
                    <a:pt x="5946966" y="39049"/>
                  </a:lnTo>
                  <a:lnTo>
                    <a:pt x="6013292" y="42099"/>
                  </a:lnTo>
                  <a:lnTo>
                    <a:pt x="6078905" y="45252"/>
                  </a:lnTo>
                  <a:lnTo>
                    <a:pt x="6143792" y="48507"/>
                  </a:lnTo>
                  <a:lnTo>
                    <a:pt x="6207938" y="51863"/>
                  </a:lnTo>
                  <a:lnTo>
                    <a:pt x="6271330" y="55319"/>
                  </a:lnTo>
                  <a:lnTo>
                    <a:pt x="6333954" y="58873"/>
                  </a:lnTo>
                  <a:lnTo>
                    <a:pt x="6395796" y="62525"/>
                  </a:lnTo>
                  <a:lnTo>
                    <a:pt x="6456843" y="66273"/>
                  </a:lnTo>
                  <a:lnTo>
                    <a:pt x="6517081" y="70116"/>
                  </a:lnTo>
                  <a:lnTo>
                    <a:pt x="6576496" y="74052"/>
                  </a:lnTo>
                  <a:lnTo>
                    <a:pt x="6635074" y="78081"/>
                  </a:lnTo>
                  <a:lnTo>
                    <a:pt x="6692802" y="82202"/>
                  </a:lnTo>
                  <a:lnTo>
                    <a:pt x="6749666" y="86412"/>
                  </a:lnTo>
                  <a:lnTo>
                    <a:pt x="6805652" y="90712"/>
                  </a:lnTo>
                  <a:lnTo>
                    <a:pt x="6860747" y="95099"/>
                  </a:lnTo>
                  <a:lnTo>
                    <a:pt x="6914936" y="99572"/>
                  </a:lnTo>
                  <a:lnTo>
                    <a:pt x="6968206" y="104131"/>
                  </a:lnTo>
                  <a:lnTo>
                    <a:pt x="7020544" y="108773"/>
                  </a:lnTo>
                  <a:lnTo>
                    <a:pt x="7071935" y="113498"/>
                  </a:lnTo>
                  <a:lnTo>
                    <a:pt x="7122366" y="118305"/>
                  </a:lnTo>
                  <a:lnTo>
                    <a:pt x="7171823" y="123192"/>
                  </a:lnTo>
                  <a:lnTo>
                    <a:pt x="7220292" y="128159"/>
                  </a:lnTo>
                  <a:lnTo>
                    <a:pt x="7267760" y="133203"/>
                  </a:lnTo>
                  <a:lnTo>
                    <a:pt x="7314213" y="138324"/>
                  </a:lnTo>
                  <a:lnTo>
                    <a:pt x="7359637" y="143520"/>
                  </a:lnTo>
                  <a:lnTo>
                    <a:pt x="7404018" y="148791"/>
                  </a:lnTo>
                  <a:lnTo>
                    <a:pt x="7447343" y="154134"/>
                  </a:lnTo>
                  <a:lnTo>
                    <a:pt x="7489598" y="159550"/>
                  </a:lnTo>
                  <a:lnTo>
                    <a:pt x="7530769" y="165036"/>
                  </a:lnTo>
                  <a:lnTo>
                    <a:pt x="7570842" y="170591"/>
                  </a:lnTo>
                  <a:lnTo>
                    <a:pt x="7609804" y="176215"/>
                  </a:lnTo>
                  <a:lnTo>
                    <a:pt x="7647641" y="181905"/>
                  </a:lnTo>
                  <a:lnTo>
                    <a:pt x="7719885" y="193482"/>
                  </a:lnTo>
                  <a:lnTo>
                    <a:pt x="7787464" y="205312"/>
                  </a:lnTo>
                  <a:lnTo>
                    <a:pt x="7850269" y="217385"/>
                  </a:lnTo>
                  <a:lnTo>
                    <a:pt x="7908188" y="229692"/>
                  </a:lnTo>
                  <a:lnTo>
                    <a:pt x="7961113" y="242224"/>
                  </a:lnTo>
                  <a:lnTo>
                    <a:pt x="8008933" y="254969"/>
                  </a:lnTo>
                  <a:lnTo>
                    <a:pt x="8051539" y="267919"/>
                  </a:lnTo>
                  <a:lnTo>
                    <a:pt x="8088821" y="281063"/>
                  </a:lnTo>
                  <a:lnTo>
                    <a:pt x="8134520" y="301123"/>
                  </a:lnTo>
                  <a:lnTo>
                    <a:pt x="8167621" y="321567"/>
                  </a:lnTo>
                  <a:lnTo>
                    <a:pt x="8193788" y="356403"/>
                  </a:lnTo>
                  <a:lnTo>
                    <a:pt x="8194548" y="363474"/>
                  </a:lnTo>
                  <a:lnTo>
                    <a:pt x="8193788" y="370544"/>
                  </a:lnTo>
                  <a:lnTo>
                    <a:pt x="8167621" y="405380"/>
                  </a:lnTo>
                  <a:lnTo>
                    <a:pt x="8134520" y="425824"/>
                  </a:lnTo>
                  <a:lnTo>
                    <a:pt x="8088821" y="445884"/>
                  </a:lnTo>
                  <a:lnTo>
                    <a:pt x="8051539" y="459028"/>
                  </a:lnTo>
                  <a:lnTo>
                    <a:pt x="8008933" y="471978"/>
                  </a:lnTo>
                  <a:lnTo>
                    <a:pt x="7961113" y="484723"/>
                  </a:lnTo>
                  <a:lnTo>
                    <a:pt x="7908188" y="497255"/>
                  </a:lnTo>
                  <a:lnTo>
                    <a:pt x="7850269" y="509562"/>
                  </a:lnTo>
                  <a:lnTo>
                    <a:pt x="7787464" y="521635"/>
                  </a:lnTo>
                  <a:lnTo>
                    <a:pt x="7719885" y="533465"/>
                  </a:lnTo>
                  <a:lnTo>
                    <a:pt x="7647641" y="545042"/>
                  </a:lnTo>
                  <a:lnTo>
                    <a:pt x="7609804" y="550732"/>
                  </a:lnTo>
                  <a:lnTo>
                    <a:pt x="7570842" y="556356"/>
                  </a:lnTo>
                  <a:lnTo>
                    <a:pt x="7530769" y="561911"/>
                  </a:lnTo>
                  <a:lnTo>
                    <a:pt x="7489598" y="567397"/>
                  </a:lnTo>
                  <a:lnTo>
                    <a:pt x="7447343" y="572813"/>
                  </a:lnTo>
                  <a:lnTo>
                    <a:pt x="7404018" y="578156"/>
                  </a:lnTo>
                  <a:lnTo>
                    <a:pt x="7359637" y="583427"/>
                  </a:lnTo>
                  <a:lnTo>
                    <a:pt x="7314213" y="588623"/>
                  </a:lnTo>
                  <a:lnTo>
                    <a:pt x="7267760" y="593744"/>
                  </a:lnTo>
                  <a:lnTo>
                    <a:pt x="7220292" y="598788"/>
                  </a:lnTo>
                  <a:lnTo>
                    <a:pt x="7171823" y="603755"/>
                  </a:lnTo>
                  <a:lnTo>
                    <a:pt x="7122366" y="608642"/>
                  </a:lnTo>
                  <a:lnTo>
                    <a:pt x="7071935" y="613449"/>
                  </a:lnTo>
                  <a:lnTo>
                    <a:pt x="7020544" y="618174"/>
                  </a:lnTo>
                  <a:lnTo>
                    <a:pt x="6968206" y="622816"/>
                  </a:lnTo>
                  <a:lnTo>
                    <a:pt x="6914936" y="627375"/>
                  </a:lnTo>
                  <a:lnTo>
                    <a:pt x="6860747" y="631848"/>
                  </a:lnTo>
                  <a:lnTo>
                    <a:pt x="6805652" y="636235"/>
                  </a:lnTo>
                  <a:lnTo>
                    <a:pt x="6749666" y="640535"/>
                  </a:lnTo>
                  <a:lnTo>
                    <a:pt x="6692802" y="644745"/>
                  </a:lnTo>
                  <a:lnTo>
                    <a:pt x="6635074" y="648866"/>
                  </a:lnTo>
                  <a:lnTo>
                    <a:pt x="6576496" y="652895"/>
                  </a:lnTo>
                  <a:lnTo>
                    <a:pt x="6517081" y="656831"/>
                  </a:lnTo>
                  <a:lnTo>
                    <a:pt x="6456843" y="660674"/>
                  </a:lnTo>
                  <a:lnTo>
                    <a:pt x="6395796" y="664422"/>
                  </a:lnTo>
                  <a:lnTo>
                    <a:pt x="6333954" y="668074"/>
                  </a:lnTo>
                  <a:lnTo>
                    <a:pt x="6271330" y="671628"/>
                  </a:lnTo>
                  <a:lnTo>
                    <a:pt x="6207938" y="675084"/>
                  </a:lnTo>
                  <a:lnTo>
                    <a:pt x="6143792" y="678440"/>
                  </a:lnTo>
                  <a:lnTo>
                    <a:pt x="6078905" y="681695"/>
                  </a:lnTo>
                  <a:lnTo>
                    <a:pt x="6013292" y="684848"/>
                  </a:lnTo>
                  <a:lnTo>
                    <a:pt x="5946966" y="687898"/>
                  </a:lnTo>
                  <a:lnTo>
                    <a:pt x="5879941" y="690842"/>
                  </a:lnTo>
                  <a:lnTo>
                    <a:pt x="5812230" y="693681"/>
                  </a:lnTo>
                  <a:lnTo>
                    <a:pt x="5743847" y="696413"/>
                  </a:lnTo>
                  <a:lnTo>
                    <a:pt x="5674806" y="699036"/>
                  </a:lnTo>
                  <a:lnTo>
                    <a:pt x="5605122" y="701550"/>
                  </a:lnTo>
                  <a:lnTo>
                    <a:pt x="5534806" y="703953"/>
                  </a:lnTo>
                  <a:lnTo>
                    <a:pt x="5463874" y="706244"/>
                  </a:lnTo>
                  <a:lnTo>
                    <a:pt x="5392338" y="708422"/>
                  </a:lnTo>
                  <a:lnTo>
                    <a:pt x="5320213" y="710485"/>
                  </a:lnTo>
                  <a:lnTo>
                    <a:pt x="5247513" y="712433"/>
                  </a:lnTo>
                  <a:lnTo>
                    <a:pt x="5174251" y="714264"/>
                  </a:lnTo>
                  <a:lnTo>
                    <a:pt x="5100440" y="715977"/>
                  </a:lnTo>
                  <a:lnTo>
                    <a:pt x="5026096" y="717571"/>
                  </a:lnTo>
                  <a:lnTo>
                    <a:pt x="4951230" y="719044"/>
                  </a:lnTo>
                  <a:lnTo>
                    <a:pt x="4875858" y="720395"/>
                  </a:lnTo>
                  <a:lnTo>
                    <a:pt x="4799992" y="721624"/>
                  </a:lnTo>
                  <a:lnTo>
                    <a:pt x="4723647" y="722728"/>
                  </a:lnTo>
                  <a:lnTo>
                    <a:pt x="4646836" y="723707"/>
                  </a:lnTo>
                  <a:lnTo>
                    <a:pt x="4569573" y="724559"/>
                  </a:lnTo>
                  <a:lnTo>
                    <a:pt x="4491872" y="725284"/>
                  </a:lnTo>
                  <a:lnTo>
                    <a:pt x="4413746" y="725880"/>
                  </a:lnTo>
                  <a:lnTo>
                    <a:pt x="4335210" y="726345"/>
                  </a:lnTo>
                  <a:lnTo>
                    <a:pt x="4256277" y="726679"/>
                  </a:lnTo>
                  <a:lnTo>
                    <a:pt x="4176960" y="726880"/>
                  </a:lnTo>
                  <a:lnTo>
                    <a:pt x="4097274" y="726948"/>
                  </a:lnTo>
                  <a:lnTo>
                    <a:pt x="4017587" y="726880"/>
                  </a:lnTo>
                  <a:lnTo>
                    <a:pt x="3938270" y="726679"/>
                  </a:lnTo>
                  <a:lnTo>
                    <a:pt x="3859337" y="726345"/>
                  </a:lnTo>
                  <a:lnTo>
                    <a:pt x="3780801" y="725880"/>
                  </a:lnTo>
                  <a:lnTo>
                    <a:pt x="3702675" y="725284"/>
                  </a:lnTo>
                  <a:lnTo>
                    <a:pt x="3624974" y="724559"/>
                  </a:lnTo>
                  <a:lnTo>
                    <a:pt x="3547711" y="723707"/>
                  </a:lnTo>
                  <a:lnTo>
                    <a:pt x="3470900" y="722728"/>
                  </a:lnTo>
                  <a:lnTo>
                    <a:pt x="3394555" y="721624"/>
                  </a:lnTo>
                  <a:lnTo>
                    <a:pt x="3318689" y="720395"/>
                  </a:lnTo>
                  <a:lnTo>
                    <a:pt x="3243317" y="719044"/>
                  </a:lnTo>
                  <a:lnTo>
                    <a:pt x="3168451" y="717571"/>
                  </a:lnTo>
                  <a:lnTo>
                    <a:pt x="3094107" y="715977"/>
                  </a:lnTo>
                  <a:lnTo>
                    <a:pt x="3020296" y="714264"/>
                  </a:lnTo>
                  <a:lnTo>
                    <a:pt x="2947034" y="712433"/>
                  </a:lnTo>
                  <a:lnTo>
                    <a:pt x="2874334" y="710485"/>
                  </a:lnTo>
                  <a:lnTo>
                    <a:pt x="2802209" y="708422"/>
                  </a:lnTo>
                  <a:lnTo>
                    <a:pt x="2730673" y="706244"/>
                  </a:lnTo>
                  <a:lnTo>
                    <a:pt x="2659741" y="703953"/>
                  </a:lnTo>
                  <a:lnTo>
                    <a:pt x="2589425" y="701550"/>
                  </a:lnTo>
                  <a:lnTo>
                    <a:pt x="2519741" y="699036"/>
                  </a:lnTo>
                  <a:lnTo>
                    <a:pt x="2450700" y="696413"/>
                  </a:lnTo>
                  <a:lnTo>
                    <a:pt x="2382317" y="693681"/>
                  </a:lnTo>
                  <a:lnTo>
                    <a:pt x="2314606" y="690842"/>
                  </a:lnTo>
                  <a:lnTo>
                    <a:pt x="2247581" y="687898"/>
                  </a:lnTo>
                  <a:lnTo>
                    <a:pt x="2181255" y="684848"/>
                  </a:lnTo>
                  <a:lnTo>
                    <a:pt x="2115642" y="681695"/>
                  </a:lnTo>
                  <a:lnTo>
                    <a:pt x="2050755" y="678440"/>
                  </a:lnTo>
                  <a:lnTo>
                    <a:pt x="1986609" y="675084"/>
                  </a:lnTo>
                  <a:lnTo>
                    <a:pt x="1923217" y="671628"/>
                  </a:lnTo>
                  <a:lnTo>
                    <a:pt x="1860593" y="668074"/>
                  </a:lnTo>
                  <a:lnTo>
                    <a:pt x="1798751" y="664422"/>
                  </a:lnTo>
                  <a:lnTo>
                    <a:pt x="1737704" y="660674"/>
                  </a:lnTo>
                  <a:lnTo>
                    <a:pt x="1677466" y="656831"/>
                  </a:lnTo>
                  <a:lnTo>
                    <a:pt x="1618051" y="652895"/>
                  </a:lnTo>
                  <a:lnTo>
                    <a:pt x="1559473" y="648866"/>
                  </a:lnTo>
                  <a:lnTo>
                    <a:pt x="1501745" y="644745"/>
                  </a:lnTo>
                  <a:lnTo>
                    <a:pt x="1444881" y="640535"/>
                  </a:lnTo>
                  <a:lnTo>
                    <a:pt x="1388895" y="636235"/>
                  </a:lnTo>
                  <a:lnTo>
                    <a:pt x="1333800" y="631848"/>
                  </a:lnTo>
                  <a:lnTo>
                    <a:pt x="1279611" y="627375"/>
                  </a:lnTo>
                  <a:lnTo>
                    <a:pt x="1226341" y="622816"/>
                  </a:lnTo>
                  <a:lnTo>
                    <a:pt x="1174003" y="618174"/>
                  </a:lnTo>
                  <a:lnTo>
                    <a:pt x="1122612" y="613449"/>
                  </a:lnTo>
                  <a:lnTo>
                    <a:pt x="1072181" y="608642"/>
                  </a:lnTo>
                  <a:lnTo>
                    <a:pt x="1022724" y="603755"/>
                  </a:lnTo>
                  <a:lnTo>
                    <a:pt x="974255" y="598788"/>
                  </a:lnTo>
                  <a:lnTo>
                    <a:pt x="926787" y="593744"/>
                  </a:lnTo>
                  <a:lnTo>
                    <a:pt x="880334" y="588623"/>
                  </a:lnTo>
                  <a:lnTo>
                    <a:pt x="834910" y="583427"/>
                  </a:lnTo>
                  <a:lnTo>
                    <a:pt x="790529" y="578156"/>
                  </a:lnTo>
                  <a:lnTo>
                    <a:pt x="747204" y="572813"/>
                  </a:lnTo>
                  <a:lnTo>
                    <a:pt x="704949" y="567397"/>
                  </a:lnTo>
                  <a:lnTo>
                    <a:pt x="663778" y="561911"/>
                  </a:lnTo>
                  <a:lnTo>
                    <a:pt x="623705" y="556356"/>
                  </a:lnTo>
                  <a:lnTo>
                    <a:pt x="584743" y="550732"/>
                  </a:lnTo>
                  <a:lnTo>
                    <a:pt x="546906" y="545042"/>
                  </a:lnTo>
                  <a:lnTo>
                    <a:pt x="474662" y="533465"/>
                  </a:lnTo>
                  <a:lnTo>
                    <a:pt x="407083" y="521635"/>
                  </a:lnTo>
                  <a:lnTo>
                    <a:pt x="344278" y="509562"/>
                  </a:lnTo>
                  <a:lnTo>
                    <a:pt x="286359" y="497255"/>
                  </a:lnTo>
                  <a:lnTo>
                    <a:pt x="233434" y="484723"/>
                  </a:lnTo>
                  <a:lnTo>
                    <a:pt x="185614" y="471978"/>
                  </a:lnTo>
                  <a:lnTo>
                    <a:pt x="143008" y="459028"/>
                  </a:lnTo>
                  <a:lnTo>
                    <a:pt x="105726" y="445884"/>
                  </a:lnTo>
                  <a:lnTo>
                    <a:pt x="60027" y="425824"/>
                  </a:lnTo>
                  <a:lnTo>
                    <a:pt x="26926" y="405380"/>
                  </a:lnTo>
                  <a:lnTo>
                    <a:pt x="759" y="370544"/>
                  </a:lnTo>
                  <a:lnTo>
                    <a:pt x="0" y="363474"/>
                  </a:lnTo>
                  <a:close/>
                </a:path>
              </a:pathLst>
            </a:custGeom>
            <a:ln w="3200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4395596" y="6212078"/>
            <a:ext cx="7454900" cy="431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0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43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43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661" y="1393337"/>
            <a:ext cx="1764853" cy="333446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4484" y="1099088"/>
            <a:ext cx="6760191" cy="198367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94292" y="4306823"/>
            <a:ext cx="1837944" cy="1591056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487870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/>
              <a:t>Документация</a:t>
            </a:r>
            <a:r>
              <a:rPr dirty="0" sz="3200" spc="-70"/>
              <a:t> </a:t>
            </a:r>
            <a:r>
              <a:rPr dirty="0" sz="3200" spc="-15"/>
              <a:t>пищеблока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5083" y="3282696"/>
            <a:ext cx="4280916" cy="30327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4492" y="6278600"/>
            <a:ext cx="741489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4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44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8661" y="1299972"/>
            <a:ext cx="11756390" cy="4616450"/>
            <a:chOff x="278661" y="1299972"/>
            <a:chExt cx="11756390" cy="4616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661" y="1393337"/>
              <a:ext cx="1764853" cy="33344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0491" y="1299972"/>
              <a:ext cx="10384536" cy="46085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3645" y="1544574"/>
              <a:ext cx="2441575" cy="1335405"/>
            </a:xfrm>
            <a:custGeom>
              <a:avLst/>
              <a:gdLst/>
              <a:ahLst/>
              <a:cxnLst/>
              <a:rect l="l" t="t" r="r" b="b"/>
              <a:pathLst>
                <a:path w="2441575" h="1335405">
                  <a:moveTo>
                    <a:pt x="0" y="667512"/>
                  </a:moveTo>
                  <a:lnTo>
                    <a:pt x="5928" y="601299"/>
                  </a:lnTo>
                  <a:lnTo>
                    <a:pt x="23341" y="536932"/>
                  </a:lnTo>
                  <a:lnTo>
                    <a:pt x="51679" y="474716"/>
                  </a:lnTo>
                  <a:lnTo>
                    <a:pt x="90383" y="414957"/>
                  </a:lnTo>
                  <a:lnTo>
                    <a:pt x="138894" y="357961"/>
                  </a:lnTo>
                  <a:lnTo>
                    <a:pt x="166652" y="330595"/>
                  </a:lnTo>
                  <a:lnTo>
                    <a:pt x="196652" y="304033"/>
                  </a:lnTo>
                  <a:lnTo>
                    <a:pt x="228823" y="278316"/>
                  </a:lnTo>
                  <a:lnTo>
                    <a:pt x="263097" y="253480"/>
                  </a:lnTo>
                  <a:lnTo>
                    <a:pt x="299404" y="229565"/>
                  </a:lnTo>
                  <a:lnTo>
                    <a:pt x="337672" y="206607"/>
                  </a:lnTo>
                  <a:lnTo>
                    <a:pt x="377833" y="184647"/>
                  </a:lnTo>
                  <a:lnTo>
                    <a:pt x="419816" y="163721"/>
                  </a:lnTo>
                  <a:lnTo>
                    <a:pt x="463552" y="143868"/>
                  </a:lnTo>
                  <a:lnTo>
                    <a:pt x="508971" y="125126"/>
                  </a:lnTo>
                  <a:lnTo>
                    <a:pt x="556002" y="107534"/>
                  </a:lnTo>
                  <a:lnTo>
                    <a:pt x="604576" y="91129"/>
                  </a:lnTo>
                  <a:lnTo>
                    <a:pt x="654623" y="75950"/>
                  </a:lnTo>
                  <a:lnTo>
                    <a:pt x="706073" y="62036"/>
                  </a:lnTo>
                  <a:lnTo>
                    <a:pt x="758856" y="49424"/>
                  </a:lnTo>
                  <a:lnTo>
                    <a:pt x="812902" y="38152"/>
                  </a:lnTo>
                  <a:lnTo>
                    <a:pt x="868142" y="28259"/>
                  </a:lnTo>
                  <a:lnTo>
                    <a:pt x="924505" y="19784"/>
                  </a:lnTo>
                  <a:lnTo>
                    <a:pt x="981921" y="12763"/>
                  </a:lnTo>
                  <a:lnTo>
                    <a:pt x="1040321" y="7236"/>
                  </a:lnTo>
                  <a:lnTo>
                    <a:pt x="1099635" y="3241"/>
                  </a:lnTo>
                  <a:lnTo>
                    <a:pt x="1159792" y="816"/>
                  </a:lnTo>
                  <a:lnTo>
                    <a:pt x="1220724" y="0"/>
                  </a:lnTo>
                  <a:lnTo>
                    <a:pt x="1281655" y="816"/>
                  </a:lnTo>
                  <a:lnTo>
                    <a:pt x="1341812" y="3241"/>
                  </a:lnTo>
                  <a:lnTo>
                    <a:pt x="1401126" y="7236"/>
                  </a:lnTo>
                  <a:lnTo>
                    <a:pt x="1459526" y="12763"/>
                  </a:lnTo>
                  <a:lnTo>
                    <a:pt x="1516942" y="19784"/>
                  </a:lnTo>
                  <a:lnTo>
                    <a:pt x="1573305" y="28259"/>
                  </a:lnTo>
                  <a:lnTo>
                    <a:pt x="1628545" y="38152"/>
                  </a:lnTo>
                  <a:lnTo>
                    <a:pt x="1682591" y="49424"/>
                  </a:lnTo>
                  <a:lnTo>
                    <a:pt x="1735374" y="62036"/>
                  </a:lnTo>
                  <a:lnTo>
                    <a:pt x="1786824" y="75950"/>
                  </a:lnTo>
                  <a:lnTo>
                    <a:pt x="1836871" y="91129"/>
                  </a:lnTo>
                  <a:lnTo>
                    <a:pt x="1885445" y="107534"/>
                  </a:lnTo>
                  <a:lnTo>
                    <a:pt x="1932476" y="125126"/>
                  </a:lnTo>
                  <a:lnTo>
                    <a:pt x="1977895" y="143868"/>
                  </a:lnTo>
                  <a:lnTo>
                    <a:pt x="2021631" y="163721"/>
                  </a:lnTo>
                  <a:lnTo>
                    <a:pt x="2063614" y="184647"/>
                  </a:lnTo>
                  <a:lnTo>
                    <a:pt x="2103775" y="206607"/>
                  </a:lnTo>
                  <a:lnTo>
                    <a:pt x="2142043" y="229565"/>
                  </a:lnTo>
                  <a:lnTo>
                    <a:pt x="2178350" y="253480"/>
                  </a:lnTo>
                  <a:lnTo>
                    <a:pt x="2212624" y="278316"/>
                  </a:lnTo>
                  <a:lnTo>
                    <a:pt x="2244795" y="304033"/>
                  </a:lnTo>
                  <a:lnTo>
                    <a:pt x="2274795" y="330595"/>
                  </a:lnTo>
                  <a:lnTo>
                    <a:pt x="2302553" y="357961"/>
                  </a:lnTo>
                  <a:lnTo>
                    <a:pt x="2351064" y="414957"/>
                  </a:lnTo>
                  <a:lnTo>
                    <a:pt x="2389768" y="474716"/>
                  </a:lnTo>
                  <a:lnTo>
                    <a:pt x="2418106" y="536932"/>
                  </a:lnTo>
                  <a:lnTo>
                    <a:pt x="2435519" y="601299"/>
                  </a:lnTo>
                  <a:lnTo>
                    <a:pt x="2441448" y="667512"/>
                  </a:lnTo>
                  <a:lnTo>
                    <a:pt x="2439954" y="700829"/>
                  </a:lnTo>
                  <a:lnTo>
                    <a:pt x="2428213" y="766157"/>
                  </a:lnTo>
                  <a:lnTo>
                    <a:pt x="2405268" y="829487"/>
                  </a:lnTo>
                  <a:lnTo>
                    <a:pt x="2371677" y="890512"/>
                  </a:lnTo>
                  <a:lnTo>
                    <a:pt x="2327999" y="948928"/>
                  </a:lnTo>
                  <a:lnTo>
                    <a:pt x="2274795" y="1004428"/>
                  </a:lnTo>
                  <a:lnTo>
                    <a:pt x="2244795" y="1030990"/>
                  </a:lnTo>
                  <a:lnTo>
                    <a:pt x="2212624" y="1056707"/>
                  </a:lnTo>
                  <a:lnTo>
                    <a:pt x="2178350" y="1081543"/>
                  </a:lnTo>
                  <a:lnTo>
                    <a:pt x="2142043" y="1105458"/>
                  </a:lnTo>
                  <a:lnTo>
                    <a:pt x="2103775" y="1128416"/>
                  </a:lnTo>
                  <a:lnTo>
                    <a:pt x="2063614" y="1150376"/>
                  </a:lnTo>
                  <a:lnTo>
                    <a:pt x="2021631" y="1171302"/>
                  </a:lnTo>
                  <a:lnTo>
                    <a:pt x="1977895" y="1191155"/>
                  </a:lnTo>
                  <a:lnTo>
                    <a:pt x="1932476" y="1209897"/>
                  </a:lnTo>
                  <a:lnTo>
                    <a:pt x="1885445" y="1227489"/>
                  </a:lnTo>
                  <a:lnTo>
                    <a:pt x="1836871" y="1243894"/>
                  </a:lnTo>
                  <a:lnTo>
                    <a:pt x="1786824" y="1259073"/>
                  </a:lnTo>
                  <a:lnTo>
                    <a:pt x="1735374" y="1272987"/>
                  </a:lnTo>
                  <a:lnTo>
                    <a:pt x="1682591" y="1285599"/>
                  </a:lnTo>
                  <a:lnTo>
                    <a:pt x="1628545" y="1296871"/>
                  </a:lnTo>
                  <a:lnTo>
                    <a:pt x="1573305" y="1306764"/>
                  </a:lnTo>
                  <a:lnTo>
                    <a:pt x="1516942" y="1315239"/>
                  </a:lnTo>
                  <a:lnTo>
                    <a:pt x="1459526" y="1322260"/>
                  </a:lnTo>
                  <a:lnTo>
                    <a:pt x="1401126" y="1327787"/>
                  </a:lnTo>
                  <a:lnTo>
                    <a:pt x="1341812" y="1331782"/>
                  </a:lnTo>
                  <a:lnTo>
                    <a:pt x="1281655" y="1334207"/>
                  </a:lnTo>
                  <a:lnTo>
                    <a:pt x="1220724" y="1335024"/>
                  </a:lnTo>
                  <a:lnTo>
                    <a:pt x="1159792" y="1334207"/>
                  </a:lnTo>
                  <a:lnTo>
                    <a:pt x="1099635" y="1331782"/>
                  </a:lnTo>
                  <a:lnTo>
                    <a:pt x="1040321" y="1327787"/>
                  </a:lnTo>
                  <a:lnTo>
                    <a:pt x="981921" y="1322260"/>
                  </a:lnTo>
                  <a:lnTo>
                    <a:pt x="924505" y="1315239"/>
                  </a:lnTo>
                  <a:lnTo>
                    <a:pt x="868142" y="1306764"/>
                  </a:lnTo>
                  <a:lnTo>
                    <a:pt x="812902" y="1296871"/>
                  </a:lnTo>
                  <a:lnTo>
                    <a:pt x="758856" y="1285599"/>
                  </a:lnTo>
                  <a:lnTo>
                    <a:pt x="706073" y="1272987"/>
                  </a:lnTo>
                  <a:lnTo>
                    <a:pt x="654623" y="1259073"/>
                  </a:lnTo>
                  <a:lnTo>
                    <a:pt x="604576" y="1243894"/>
                  </a:lnTo>
                  <a:lnTo>
                    <a:pt x="556002" y="1227489"/>
                  </a:lnTo>
                  <a:lnTo>
                    <a:pt x="508971" y="1209897"/>
                  </a:lnTo>
                  <a:lnTo>
                    <a:pt x="463552" y="1191155"/>
                  </a:lnTo>
                  <a:lnTo>
                    <a:pt x="419816" y="1171302"/>
                  </a:lnTo>
                  <a:lnTo>
                    <a:pt x="377833" y="1150376"/>
                  </a:lnTo>
                  <a:lnTo>
                    <a:pt x="337672" y="1128416"/>
                  </a:lnTo>
                  <a:lnTo>
                    <a:pt x="299404" y="1105458"/>
                  </a:lnTo>
                  <a:lnTo>
                    <a:pt x="263097" y="1081543"/>
                  </a:lnTo>
                  <a:lnTo>
                    <a:pt x="228823" y="1056707"/>
                  </a:lnTo>
                  <a:lnTo>
                    <a:pt x="196652" y="1030990"/>
                  </a:lnTo>
                  <a:lnTo>
                    <a:pt x="166652" y="1004428"/>
                  </a:lnTo>
                  <a:lnTo>
                    <a:pt x="138894" y="977062"/>
                  </a:lnTo>
                  <a:lnTo>
                    <a:pt x="90383" y="920066"/>
                  </a:lnTo>
                  <a:lnTo>
                    <a:pt x="51679" y="860307"/>
                  </a:lnTo>
                  <a:lnTo>
                    <a:pt x="23341" y="798091"/>
                  </a:lnTo>
                  <a:lnTo>
                    <a:pt x="5928" y="733724"/>
                  </a:lnTo>
                  <a:lnTo>
                    <a:pt x="0" y="667512"/>
                  </a:lnTo>
                  <a:close/>
                </a:path>
              </a:pathLst>
            </a:custGeom>
            <a:ln w="3505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0491" y="1307592"/>
              <a:ext cx="10384536" cy="46085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63645" y="1552194"/>
              <a:ext cx="7595870" cy="2615565"/>
            </a:xfrm>
            <a:custGeom>
              <a:avLst/>
              <a:gdLst/>
              <a:ahLst/>
              <a:cxnLst/>
              <a:rect l="l" t="t" r="r" b="b"/>
              <a:pathLst>
                <a:path w="7595870" h="2615565">
                  <a:moveTo>
                    <a:pt x="0" y="667511"/>
                  </a:moveTo>
                  <a:lnTo>
                    <a:pt x="5928" y="601299"/>
                  </a:lnTo>
                  <a:lnTo>
                    <a:pt x="23341" y="536932"/>
                  </a:lnTo>
                  <a:lnTo>
                    <a:pt x="51679" y="474716"/>
                  </a:lnTo>
                  <a:lnTo>
                    <a:pt x="90383" y="414957"/>
                  </a:lnTo>
                  <a:lnTo>
                    <a:pt x="138894" y="357961"/>
                  </a:lnTo>
                  <a:lnTo>
                    <a:pt x="166652" y="330595"/>
                  </a:lnTo>
                  <a:lnTo>
                    <a:pt x="196652" y="304033"/>
                  </a:lnTo>
                  <a:lnTo>
                    <a:pt x="228823" y="278316"/>
                  </a:lnTo>
                  <a:lnTo>
                    <a:pt x="263097" y="253480"/>
                  </a:lnTo>
                  <a:lnTo>
                    <a:pt x="299404" y="229565"/>
                  </a:lnTo>
                  <a:lnTo>
                    <a:pt x="337672" y="206607"/>
                  </a:lnTo>
                  <a:lnTo>
                    <a:pt x="377833" y="184647"/>
                  </a:lnTo>
                  <a:lnTo>
                    <a:pt x="419816" y="163721"/>
                  </a:lnTo>
                  <a:lnTo>
                    <a:pt x="463552" y="143868"/>
                  </a:lnTo>
                  <a:lnTo>
                    <a:pt x="508971" y="125126"/>
                  </a:lnTo>
                  <a:lnTo>
                    <a:pt x="556002" y="107534"/>
                  </a:lnTo>
                  <a:lnTo>
                    <a:pt x="604576" y="91129"/>
                  </a:lnTo>
                  <a:lnTo>
                    <a:pt x="654623" y="75950"/>
                  </a:lnTo>
                  <a:lnTo>
                    <a:pt x="706073" y="62036"/>
                  </a:lnTo>
                  <a:lnTo>
                    <a:pt x="758856" y="49424"/>
                  </a:lnTo>
                  <a:lnTo>
                    <a:pt x="812902" y="38152"/>
                  </a:lnTo>
                  <a:lnTo>
                    <a:pt x="868142" y="28259"/>
                  </a:lnTo>
                  <a:lnTo>
                    <a:pt x="924505" y="19784"/>
                  </a:lnTo>
                  <a:lnTo>
                    <a:pt x="981921" y="12763"/>
                  </a:lnTo>
                  <a:lnTo>
                    <a:pt x="1040321" y="7236"/>
                  </a:lnTo>
                  <a:lnTo>
                    <a:pt x="1099635" y="3241"/>
                  </a:lnTo>
                  <a:lnTo>
                    <a:pt x="1159792" y="816"/>
                  </a:lnTo>
                  <a:lnTo>
                    <a:pt x="1220724" y="0"/>
                  </a:lnTo>
                  <a:lnTo>
                    <a:pt x="1281655" y="816"/>
                  </a:lnTo>
                  <a:lnTo>
                    <a:pt x="1341812" y="3241"/>
                  </a:lnTo>
                  <a:lnTo>
                    <a:pt x="1401126" y="7236"/>
                  </a:lnTo>
                  <a:lnTo>
                    <a:pt x="1459526" y="12763"/>
                  </a:lnTo>
                  <a:lnTo>
                    <a:pt x="1516942" y="19784"/>
                  </a:lnTo>
                  <a:lnTo>
                    <a:pt x="1573305" y="28259"/>
                  </a:lnTo>
                  <a:lnTo>
                    <a:pt x="1628545" y="38152"/>
                  </a:lnTo>
                  <a:lnTo>
                    <a:pt x="1682591" y="49424"/>
                  </a:lnTo>
                  <a:lnTo>
                    <a:pt x="1735374" y="62036"/>
                  </a:lnTo>
                  <a:lnTo>
                    <a:pt x="1786824" y="75950"/>
                  </a:lnTo>
                  <a:lnTo>
                    <a:pt x="1836871" y="91129"/>
                  </a:lnTo>
                  <a:lnTo>
                    <a:pt x="1885445" y="107534"/>
                  </a:lnTo>
                  <a:lnTo>
                    <a:pt x="1932476" y="125126"/>
                  </a:lnTo>
                  <a:lnTo>
                    <a:pt x="1977895" y="143868"/>
                  </a:lnTo>
                  <a:lnTo>
                    <a:pt x="2021631" y="163721"/>
                  </a:lnTo>
                  <a:lnTo>
                    <a:pt x="2063614" y="184647"/>
                  </a:lnTo>
                  <a:lnTo>
                    <a:pt x="2103775" y="206607"/>
                  </a:lnTo>
                  <a:lnTo>
                    <a:pt x="2142043" y="229565"/>
                  </a:lnTo>
                  <a:lnTo>
                    <a:pt x="2178350" y="253480"/>
                  </a:lnTo>
                  <a:lnTo>
                    <a:pt x="2212624" y="278316"/>
                  </a:lnTo>
                  <a:lnTo>
                    <a:pt x="2244795" y="304033"/>
                  </a:lnTo>
                  <a:lnTo>
                    <a:pt x="2274795" y="330595"/>
                  </a:lnTo>
                  <a:lnTo>
                    <a:pt x="2302553" y="357961"/>
                  </a:lnTo>
                  <a:lnTo>
                    <a:pt x="2351064" y="414957"/>
                  </a:lnTo>
                  <a:lnTo>
                    <a:pt x="2389768" y="474716"/>
                  </a:lnTo>
                  <a:lnTo>
                    <a:pt x="2418106" y="536932"/>
                  </a:lnTo>
                  <a:lnTo>
                    <a:pt x="2435519" y="601299"/>
                  </a:lnTo>
                  <a:lnTo>
                    <a:pt x="2441448" y="667511"/>
                  </a:lnTo>
                  <a:lnTo>
                    <a:pt x="2439954" y="700829"/>
                  </a:lnTo>
                  <a:lnTo>
                    <a:pt x="2428213" y="766157"/>
                  </a:lnTo>
                  <a:lnTo>
                    <a:pt x="2405268" y="829487"/>
                  </a:lnTo>
                  <a:lnTo>
                    <a:pt x="2371677" y="890512"/>
                  </a:lnTo>
                  <a:lnTo>
                    <a:pt x="2327999" y="948928"/>
                  </a:lnTo>
                  <a:lnTo>
                    <a:pt x="2274795" y="1004428"/>
                  </a:lnTo>
                  <a:lnTo>
                    <a:pt x="2244795" y="1030990"/>
                  </a:lnTo>
                  <a:lnTo>
                    <a:pt x="2212624" y="1056707"/>
                  </a:lnTo>
                  <a:lnTo>
                    <a:pt x="2178350" y="1081543"/>
                  </a:lnTo>
                  <a:lnTo>
                    <a:pt x="2142043" y="1105458"/>
                  </a:lnTo>
                  <a:lnTo>
                    <a:pt x="2103775" y="1128416"/>
                  </a:lnTo>
                  <a:lnTo>
                    <a:pt x="2063614" y="1150376"/>
                  </a:lnTo>
                  <a:lnTo>
                    <a:pt x="2021631" y="1171302"/>
                  </a:lnTo>
                  <a:lnTo>
                    <a:pt x="1977895" y="1191155"/>
                  </a:lnTo>
                  <a:lnTo>
                    <a:pt x="1932476" y="1209897"/>
                  </a:lnTo>
                  <a:lnTo>
                    <a:pt x="1885445" y="1227489"/>
                  </a:lnTo>
                  <a:lnTo>
                    <a:pt x="1836871" y="1243894"/>
                  </a:lnTo>
                  <a:lnTo>
                    <a:pt x="1786824" y="1259073"/>
                  </a:lnTo>
                  <a:lnTo>
                    <a:pt x="1735374" y="1272987"/>
                  </a:lnTo>
                  <a:lnTo>
                    <a:pt x="1682591" y="1285599"/>
                  </a:lnTo>
                  <a:lnTo>
                    <a:pt x="1628545" y="1296871"/>
                  </a:lnTo>
                  <a:lnTo>
                    <a:pt x="1573305" y="1306764"/>
                  </a:lnTo>
                  <a:lnTo>
                    <a:pt x="1516942" y="1315239"/>
                  </a:lnTo>
                  <a:lnTo>
                    <a:pt x="1459526" y="1322260"/>
                  </a:lnTo>
                  <a:lnTo>
                    <a:pt x="1401126" y="1327787"/>
                  </a:lnTo>
                  <a:lnTo>
                    <a:pt x="1341812" y="1331782"/>
                  </a:lnTo>
                  <a:lnTo>
                    <a:pt x="1281655" y="1334207"/>
                  </a:lnTo>
                  <a:lnTo>
                    <a:pt x="1220724" y="1335023"/>
                  </a:lnTo>
                  <a:lnTo>
                    <a:pt x="1159792" y="1334207"/>
                  </a:lnTo>
                  <a:lnTo>
                    <a:pt x="1099635" y="1331782"/>
                  </a:lnTo>
                  <a:lnTo>
                    <a:pt x="1040321" y="1327787"/>
                  </a:lnTo>
                  <a:lnTo>
                    <a:pt x="981921" y="1322260"/>
                  </a:lnTo>
                  <a:lnTo>
                    <a:pt x="924505" y="1315239"/>
                  </a:lnTo>
                  <a:lnTo>
                    <a:pt x="868142" y="1306764"/>
                  </a:lnTo>
                  <a:lnTo>
                    <a:pt x="812902" y="1296871"/>
                  </a:lnTo>
                  <a:lnTo>
                    <a:pt x="758856" y="1285599"/>
                  </a:lnTo>
                  <a:lnTo>
                    <a:pt x="706073" y="1272987"/>
                  </a:lnTo>
                  <a:lnTo>
                    <a:pt x="654623" y="1259073"/>
                  </a:lnTo>
                  <a:lnTo>
                    <a:pt x="604576" y="1243894"/>
                  </a:lnTo>
                  <a:lnTo>
                    <a:pt x="556002" y="1227489"/>
                  </a:lnTo>
                  <a:lnTo>
                    <a:pt x="508971" y="1209897"/>
                  </a:lnTo>
                  <a:lnTo>
                    <a:pt x="463552" y="1191155"/>
                  </a:lnTo>
                  <a:lnTo>
                    <a:pt x="419816" y="1171302"/>
                  </a:lnTo>
                  <a:lnTo>
                    <a:pt x="377833" y="1150376"/>
                  </a:lnTo>
                  <a:lnTo>
                    <a:pt x="337672" y="1128416"/>
                  </a:lnTo>
                  <a:lnTo>
                    <a:pt x="299404" y="1105458"/>
                  </a:lnTo>
                  <a:lnTo>
                    <a:pt x="263097" y="1081543"/>
                  </a:lnTo>
                  <a:lnTo>
                    <a:pt x="228823" y="1056707"/>
                  </a:lnTo>
                  <a:lnTo>
                    <a:pt x="196652" y="1030990"/>
                  </a:lnTo>
                  <a:lnTo>
                    <a:pt x="166652" y="1004428"/>
                  </a:lnTo>
                  <a:lnTo>
                    <a:pt x="138894" y="977062"/>
                  </a:lnTo>
                  <a:lnTo>
                    <a:pt x="90383" y="920066"/>
                  </a:lnTo>
                  <a:lnTo>
                    <a:pt x="51679" y="860307"/>
                  </a:lnTo>
                  <a:lnTo>
                    <a:pt x="23341" y="798091"/>
                  </a:lnTo>
                  <a:lnTo>
                    <a:pt x="5928" y="733724"/>
                  </a:lnTo>
                  <a:lnTo>
                    <a:pt x="0" y="667511"/>
                  </a:lnTo>
                  <a:close/>
                </a:path>
                <a:path w="7595870" h="2615565">
                  <a:moveTo>
                    <a:pt x="6681215" y="1319783"/>
                  </a:moveTo>
                  <a:lnTo>
                    <a:pt x="6681849" y="1250990"/>
                  </a:lnTo>
                  <a:lnTo>
                    <a:pt x="6683730" y="1183131"/>
                  </a:lnTo>
                  <a:lnTo>
                    <a:pt x="6686825" y="1116296"/>
                  </a:lnTo>
                  <a:lnTo>
                    <a:pt x="6691104" y="1050575"/>
                  </a:lnTo>
                  <a:lnTo>
                    <a:pt x="6696534" y="986058"/>
                  </a:lnTo>
                  <a:lnTo>
                    <a:pt x="6703085" y="922834"/>
                  </a:lnTo>
                  <a:lnTo>
                    <a:pt x="6710724" y="860992"/>
                  </a:lnTo>
                  <a:lnTo>
                    <a:pt x="6719420" y="800622"/>
                  </a:lnTo>
                  <a:lnTo>
                    <a:pt x="6729141" y="741814"/>
                  </a:lnTo>
                  <a:lnTo>
                    <a:pt x="6739856" y="684657"/>
                  </a:lnTo>
                  <a:lnTo>
                    <a:pt x="6751533" y="629241"/>
                  </a:lnTo>
                  <a:lnTo>
                    <a:pt x="6764140" y="575656"/>
                  </a:lnTo>
                  <a:lnTo>
                    <a:pt x="6777647" y="523990"/>
                  </a:lnTo>
                  <a:lnTo>
                    <a:pt x="6792020" y="474333"/>
                  </a:lnTo>
                  <a:lnTo>
                    <a:pt x="6807229" y="426776"/>
                  </a:lnTo>
                  <a:lnTo>
                    <a:pt x="6823242" y="381407"/>
                  </a:lnTo>
                  <a:lnTo>
                    <a:pt x="6840027" y="338315"/>
                  </a:lnTo>
                  <a:lnTo>
                    <a:pt x="6857553" y="297592"/>
                  </a:lnTo>
                  <a:lnTo>
                    <a:pt x="6875789" y="259326"/>
                  </a:lnTo>
                  <a:lnTo>
                    <a:pt x="6894701" y="223606"/>
                  </a:lnTo>
                  <a:lnTo>
                    <a:pt x="6914260" y="190523"/>
                  </a:lnTo>
                  <a:lnTo>
                    <a:pt x="6955188" y="132623"/>
                  </a:lnTo>
                  <a:lnTo>
                    <a:pt x="6998321" y="86343"/>
                  </a:lnTo>
                  <a:lnTo>
                    <a:pt x="7043405" y="52399"/>
                  </a:lnTo>
                  <a:lnTo>
                    <a:pt x="7090188" y="31507"/>
                  </a:lnTo>
                  <a:lnTo>
                    <a:pt x="7138415" y="24383"/>
                  </a:lnTo>
                  <a:lnTo>
                    <a:pt x="7162694" y="26179"/>
                  </a:lnTo>
                  <a:lnTo>
                    <a:pt x="7210231" y="40276"/>
                  </a:lnTo>
                  <a:lnTo>
                    <a:pt x="7256196" y="67784"/>
                  </a:lnTo>
                  <a:lnTo>
                    <a:pt x="7300336" y="107986"/>
                  </a:lnTo>
                  <a:lnTo>
                    <a:pt x="7342398" y="160165"/>
                  </a:lnTo>
                  <a:lnTo>
                    <a:pt x="7382130" y="223606"/>
                  </a:lnTo>
                  <a:lnTo>
                    <a:pt x="7401042" y="259326"/>
                  </a:lnTo>
                  <a:lnTo>
                    <a:pt x="7419278" y="297592"/>
                  </a:lnTo>
                  <a:lnTo>
                    <a:pt x="7436804" y="338315"/>
                  </a:lnTo>
                  <a:lnTo>
                    <a:pt x="7453589" y="381407"/>
                  </a:lnTo>
                  <a:lnTo>
                    <a:pt x="7469602" y="426776"/>
                  </a:lnTo>
                  <a:lnTo>
                    <a:pt x="7484811" y="474333"/>
                  </a:lnTo>
                  <a:lnTo>
                    <a:pt x="7499184" y="523990"/>
                  </a:lnTo>
                  <a:lnTo>
                    <a:pt x="7512691" y="575656"/>
                  </a:lnTo>
                  <a:lnTo>
                    <a:pt x="7525298" y="629241"/>
                  </a:lnTo>
                  <a:lnTo>
                    <a:pt x="7536975" y="684657"/>
                  </a:lnTo>
                  <a:lnTo>
                    <a:pt x="7547690" y="741814"/>
                  </a:lnTo>
                  <a:lnTo>
                    <a:pt x="7557411" y="800622"/>
                  </a:lnTo>
                  <a:lnTo>
                    <a:pt x="7566107" y="860992"/>
                  </a:lnTo>
                  <a:lnTo>
                    <a:pt x="7573746" y="922834"/>
                  </a:lnTo>
                  <a:lnTo>
                    <a:pt x="7580297" y="986058"/>
                  </a:lnTo>
                  <a:lnTo>
                    <a:pt x="7585727" y="1050575"/>
                  </a:lnTo>
                  <a:lnTo>
                    <a:pt x="7590006" y="1116296"/>
                  </a:lnTo>
                  <a:lnTo>
                    <a:pt x="7593101" y="1183131"/>
                  </a:lnTo>
                  <a:lnTo>
                    <a:pt x="7594982" y="1250990"/>
                  </a:lnTo>
                  <a:lnTo>
                    <a:pt x="7595615" y="1319783"/>
                  </a:lnTo>
                  <a:lnTo>
                    <a:pt x="7594982" y="1388577"/>
                  </a:lnTo>
                  <a:lnTo>
                    <a:pt x="7593101" y="1456436"/>
                  </a:lnTo>
                  <a:lnTo>
                    <a:pt x="7590006" y="1523271"/>
                  </a:lnTo>
                  <a:lnTo>
                    <a:pt x="7585727" y="1588992"/>
                  </a:lnTo>
                  <a:lnTo>
                    <a:pt x="7580297" y="1653509"/>
                  </a:lnTo>
                  <a:lnTo>
                    <a:pt x="7573746" y="1716733"/>
                  </a:lnTo>
                  <a:lnTo>
                    <a:pt x="7566107" y="1778575"/>
                  </a:lnTo>
                  <a:lnTo>
                    <a:pt x="7557411" y="1838945"/>
                  </a:lnTo>
                  <a:lnTo>
                    <a:pt x="7547690" y="1897753"/>
                  </a:lnTo>
                  <a:lnTo>
                    <a:pt x="7536975" y="1954910"/>
                  </a:lnTo>
                  <a:lnTo>
                    <a:pt x="7525298" y="2010326"/>
                  </a:lnTo>
                  <a:lnTo>
                    <a:pt x="7512691" y="2063911"/>
                  </a:lnTo>
                  <a:lnTo>
                    <a:pt x="7499184" y="2115577"/>
                  </a:lnTo>
                  <a:lnTo>
                    <a:pt x="7484811" y="2165234"/>
                  </a:lnTo>
                  <a:lnTo>
                    <a:pt x="7469602" y="2212791"/>
                  </a:lnTo>
                  <a:lnTo>
                    <a:pt x="7453589" y="2258160"/>
                  </a:lnTo>
                  <a:lnTo>
                    <a:pt x="7436804" y="2301252"/>
                  </a:lnTo>
                  <a:lnTo>
                    <a:pt x="7419278" y="2341975"/>
                  </a:lnTo>
                  <a:lnTo>
                    <a:pt x="7401042" y="2380241"/>
                  </a:lnTo>
                  <a:lnTo>
                    <a:pt x="7382130" y="2415961"/>
                  </a:lnTo>
                  <a:lnTo>
                    <a:pt x="7362571" y="2449044"/>
                  </a:lnTo>
                  <a:lnTo>
                    <a:pt x="7321643" y="2506944"/>
                  </a:lnTo>
                  <a:lnTo>
                    <a:pt x="7278510" y="2553224"/>
                  </a:lnTo>
                  <a:lnTo>
                    <a:pt x="7233426" y="2587168"/>
                  </a:lnTo>
                  <a:lnTo>
                    <a:pt x="7186643" y="2608060"/>
                  </a:lnTo>
                  <a:lnTo>
                    <a:pt x="7138415" y="2615183"/>
                  </a:lnTo>
                  <a:lnTo>
                    <a:pt x="7114137" y="2613388"/>
                  </a:lnTo>
                  <a:lnTo>
                    <a:pt x="7066600" y="2599291"/>
                  </a:lnTo>
                  <a:lnTo>
                    <a:pt x="7020635" y="2571783"/>
                  </a:lnTo>
                  <a:lnTo>
                    <a:pt x="6976495" y="2531581"/>
                  </a:lnTo>
                  <a:lnTo>
                    <a:pt x="6934433" y="2479402"/>
                  </a:lnTo>
                  <a:lnTo>
                    <a:pt x="6894701" y="2415961"/>
                  </a:lnTo>
                  <a:lnTo>
                    <a:pt x="6875789" y="2380241"/>
                  </a:lnTo>
                  <a:lnTo>
                    <a:pt x="6857553" y="2341975"/>
                  </a:lnTo>
                  <a:lnTo>
                    <a:pt x="6840027" y="2301252"/>
                  </a:lnTo>
                  <a:lnTo>
                    <a:pt x="6823242" y="2258160"/>
                  </a:lnTo>
                  <a:lnTo>
                    <a:pt x="6807229" y="2212791"/>
                  </a:lnTo>
                  <a:lnTo>
                    <a:pt x="6792020" y="2165234"/>
                  </a:lnTo>
                  <a:lnTo>
                    <a:pt x="6777647" y="2115577"/>
                  </a:lnTo>
                  <a:lnTo>
                    <a:pt x="6764140" y="2063911"/>
                  </a:lnTo>
                  <a:lnTo>
                    <a:pt x="6751533" y="2010326"/>
                  </a:lnTo>
                  <a:lnTo>
                    <a:pt x="6739856" y="1954910"/>
                  </a:lnTo>
                  <a:lnTo>
                    <a:pt x="6729141" y="1897753"/>
                  </a:lnTo>
                  <a:lnTo>
                    <a:pt x="6719420" y="1838945"/>
                  </a:lnTo>
                  <a:lnTo>
                    <a:pt x="6710724" y="1778575"/>
                  </a:lnTo>
                  <a:lnTo>
                    <a:pt x="6703085" y="1716733"/>
                  </a:lnTo>
                  <a:lnTo>
                    <a:pt x="6696534" y="1653509"/>
                  </a:lnTo>
                  <a:lnTo>
                    <a:pt x="6691104" y="1588992"/>
                  </a:lnTo>
                  <a:lnTo>
                    <a:pt x="6686825" y="1523271"/>
                  </a:lnTo>
                  <a:lnTo>
                    <a:pt x="6683730" y="1456436"/>
                  </a:lnTo>
                  <a:lnTo>
                    <a:pt x="6681849" y="1388577"/>
                  </a:lnTo>
                  <a:lnTo>
                    <a:pt x="6681215" y="1319783"/>
                  </a:lnTo>
                  <a:close/>
                </a:path>
              </a:pathLst>
            </a:custGeom>
            <a:ln w="3505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487870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5"/>
              <a:t>Документация</a:t>
            </a:r>
            <a:r>
              <a:rPr dirty="0" sz="3200" spc="-70"/>
              <a:t> </a:t>
            </a:r>
            <a:r>
              <a:rPr dirty="0" sz="3200" spc="-15"/>
              <a:t>пищеблока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4395596" y="6278829"/>
            <a:ext cx="7454900" cy="364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17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88491"/>
            <a:ext cx="12192000" cy="5344795"/>
            <a:chOff x="0" y="888491"/>
            <a:chExt cx="12192000" cy="5344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818" y="1126997"/>
              <a:ext cx="5695198" cy="26098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248" y="3813809"/>
              <a:ext cx="5733673" cy="24193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1388" y="954023"/>
              <a:ext cx="5829300" cy="38130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26023" y="905255"/>
              <a:ext cx="1139952" cy="10942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7121" y="4801750"/>
              <a:ext cx="4848973" cy="141006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38199" y="147955"/>
            <a:ext cx="86245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/>
              <a:t>Натуральные</a:t>
            </a:r>
            <a:r>
              <a:rPr dirty="0" sz="3200" spc="-40"/>
              <a:t> </a:t>
            </a:r>
            <a:r>
              <a:rPr dirty="0" sz="3200" spc="-15"/>
              <a:t>нормы</a:t>
            </a:r>
            <a:r>
              <a:rPr dirty="0" sz="3200" spc="-20"/>
              <a:t> </a:t>
            </a:r>
            <a:r>
              <a:rPr dirty="0" sz="3200" spc="5"/>
              <a:t>питания</a:t>
            </a:r>
            <a:r>
              <a:rPr dirty="0" sz="3200"/>
              <a:t> и</a:t>
            </a:r>
            <a:r>
              <a:rPr dirty="0" sz="3200" spc="-10"/>
              <a:t> </a:t>
            </a:r>
            <a:r>
              <a:rPr dirty="0" sz="3200" spc="-5"/>
              <a:t>массы</a:t>
            </a:r>
            <a:r>
              <a:rPr dirty="0" sz="3200" spc="-10"/>
              <a:t> </a:t>
            </a:r>
            <a:r>
              <a:rPr dirty="0" sz="3200" spc="-5"/>
              <a:t>порций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4395596" y="6278829"/>
            <a:ext cx="7454900" cy="364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17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32016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5"/>
              <a:t>Разработка</a:t>
            </a:r>
            <a:r>
              <a:rPr dirty="0" sz="3200" spc="-90"/>
              <a:t> </a:t>
            </a:r>
            <a:r>
              <a:rPr dirty="0" sz="3200"/>
              <a:t>меню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94106" y="1027958"/>
            <a:ext cx="10223500" cy="5299710"/>
            <a:chOff x="94106" y="1027958"/>
            <a:chExt cx="10223500" cy="5299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06" y="1027958"/>
              <a:ext cx="6629400" cy="30205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6212" y="4458390"/>
              <a:ext cx="2595947" cy="18692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65091" y="2779775"/>
              <a:ext cx="6152388" cy="33969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4375" y="4106417"/>
            <a:ext cx="1900555" cy="11042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795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www:</a:t>
            </a:r>
            <a:r>
              <a:rPr dirty="0" sz="1800" spc="-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niig.su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Реальная</a:t>
            </a:r>
            <a:r>
              <a:rPr dirty="0" sz="1800" spc="-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помощь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cap="small" sz="1800" spc="70">
                <a:solidFill>
                  <a:srgbClr val="0000FF"/>
                </a:solidFill>
                <a:latin typeface="Calibri"/>
                <a:cs typeface="Calibri"/>
              </a:rPr>
              <a:t>в</a:t>
            </a:r>
            <a:r>
              <a:rPr dirty="0" sz="1800" spc="7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разраб</a:t>
            </a:r>
            <a:r>
              <a:rPr dirty="0" sz="1800" spc="-20">
                <a:solidFill>
                  <a:srgbClr val="0000FF"/>
                </a:solidFill>
                <a:latin typeface="Calibri"/>
                <a:cs typeface="Calibri"/>
              </a:rPr>
              <a:t>о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т</a:t>
            </a:r>
            <a:r>
              <a:rPr dirty="0" sz="1800" spc="-25">
                <a:solidFill>
                  <a:srgbClr val="0000FF"/>
                </a:solidFill>
                <a:latin typeface="Calibri"/>
                <a:cs typeface="Calibri"/>
              </a:rPr>
              <a:t>к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е</a:t>
            </a:r>
            <a:r>
              <a:rPr dirty="0" sz="18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м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еню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97023" y="2865120"/>
            <a:ext cx="1417320" cy="135940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202423" y="922019"/>
            <a:ext cx="4989830" cy="5491480"/>
            <a:chOff x="7202423" y="922019"/>
            <a:chExt cx="4989830" cy="54914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2423" y="922019"/>
              <a:ext cx="4928616" cy="2496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43288" y="2865119"/>
              <a:ext cx="2648711" cy="354787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395596" y="6278829"/>
            <a:ext cx="7454900" cy="364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17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32016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5"/>
              <a:t>Разработка</a:t>
            </a:r>
            <a:r>
              <a:rPr dirty="0" sz="3200" spc="-90"/>
              <a:t> </a:t>
            </a:r>
            <a:r>
              <a:rPr dirty="0" sz="3200"/>
              <a:t>меню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41949" y="976883"/>
            <a:ext cx="7195184" cy="4381500"/>
            <a:chOff x="141949" y="976883"/>
            <a:chExt cx="7195184" cy="4381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949" y="1393337"/>
              <a:ext cx="1573275" cy="33344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4667" y="976883"/>
              <a:ext cx="5801867" cy="438150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9776" y="1073285"/>
            <a:ext cx="4714129" cy="21149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55059" y="3321782"/>
            <a:ext cx="4542304" cy="272598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95596" y="6278829"/>
            <a:ext cx="7454900" cy="364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17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0309" y="130301"/>
            <a:ext cx="320167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5"/>
              <a:t>Разработка</a:t>
            </a:r>
            <a:r>
              <a:rPr dirty="0" sz="3200" spc="-90"/>
              <a:t> </a:t>
            </a:r>
            <a:r>
              <a:rPr dirty="0" sz="3200"/>
              <a:t>меню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661" y="1393337"/>
            <a:ext cx="1764853" cy="33344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6061" y="1384472"/>
            <a:ext cx="7962364" cy="44292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95596" y="6278829"/>
            <a:ext cx="7454900" cy="3644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40"/>
              </a:lnSpc>
            </a:pP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800" spc="-1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8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800">
                <a:solidFill>
                  <a:srgbClr val="0000FF"/>
                </a:solidFill>
                <a:latin typeface="Calibri"/>
                <a:cs typeface="Calibri"/>
              </a:rPr>
              <a:t> гигиены</a:t>
            </a:r>
            <a:r>
              <a:rPr dirty="0" sz="18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800">
              <a:latin typeface="Calibri"/>
              <a:cs typeface="Calibri"/>
            </a:endParaRPr>
          </a:p>
          <a:p>
            <a:pPr algn="r" marR="580390">
              <a:lnSpc>
                <a:spcPts val="117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46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83" y="7620"/>
            <a:ext cx="803147" cy="90068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4" name="object 4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7" name="object 7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474465" y="175005"/>
            <a:ext cx="52419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5">
                <a:solidFill>
                  <a:srgbClr val="334D80"/>
                </a:solidFill>
              </a:rPr>
              <a:t>Структура</a:t>
            </a:r>
            <a:r>
              <a:rPr dirty="0" sz="2800" spc="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Санитарных</a:t>
            </a:r>
            <a:r>
              <a:rPr dirty="0" sz="2800" spc="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Правил</a:t>
            </a:r>
            <a:endParaRPr sz="2800"/>
          </a:p>
        </p:txBody>
      </p:sp>
      <p:grpSp>
        <p:nvGrpSpPr>
          <p:cNvPr id="10" name="object 10"/>
          <p:cNvGrpSpPr/>
          <p:nvPr/>
        </p:nvGrpSpPr>
        <p:grpSpPr>
          <a:xfrm>
            <a:off x="207263" y="1577339"/>
            <a:ext cx="10320655" cy="2827020"/>
            <a:chOff x="207263" y="1577339"/>
            <a:chExt cx="10320655" cy="2827020"/>
          </a:xfrm>
        </p:grpSpPr>
        <p:sp>
          <p:nvSpPr>
            <p:cNvPr id="11" name="object 11"/>
            <p:cNvSpPr/>
            <p:nvPr/>
          </p:nvSpPr>
          <p:spPr>
            <a:xfrm>
              <a:off x="207263" y="1577339"/>
              <a:ext cx="10320655" cy="546100"/>
            </a:xfrm>
            <a:custGeom>
              <a:avLst/>
              <a:gdLst/>
              <a:ahLst/>
              <a:cxnLst/>
              <a:rect l="l" t="t" r="r" b="b"/>
              <a:pathLst>
                <a:path w="10320655" h="546100">
                  <a:moveTo>
                    <a:pt x="10229595" y="0"/>
                  </a:moveTo>
                  <a:lnTo>
                    <a:pt x="90932" y="0"/>
                  </a:lnTo>
                  <a:lnTo>
                    <a:pt x="55539" y="7153"/>
                  </a:lnTo>
                  <a:lnTo>
                    <a:pt x="26635" y="26654"/>
                  </a:lnTo>
                  <a:lnTo>
                    <a:pt x="7146" y="55560"/>
                  </a:lnTo>
                  <a:lnTo>
                    <a:pt x="0" y="90932"/>
                  </a:lnTo>
                  <a:lnTo>
                    <a:pt x="0" y="454660"/>
                  </a:lnTo>
                  <a:lnTo>
                    <a:pt x="7146" y="490031"/>
                  </a:lnTo>
                  <a:lnTo>
                    <a:pt x="26635" y="518937"/>
                  </a:lnTo>
                  <a:lnTo>
                    <a:pt x="55539" y="538438"/>
                  </a:lnTo>
                  <a:lnTo>
                    <a:pt x="90932" y="545592"/>
                  </a:lnTo>
                  <a:lnTo>
                    <a:pt x="10229595" y="545592"/>
                  </a:lnTo>
                  <a:lnTo>
                    <a:pt x="10264967" y="538438"/>
                  </a:lnTo>
                  <a:lnTo>
                    <a:pt x="10293873" y="518937"/>
                  </a:lnTo>
                  <a:lnTo>
                    <a:pt x="10313374" y="490031"/>
                  </a:lnTo>
                  <a:lnTo>
                    <a:pt x="10320528" y="454660"/>
                  </a:lnTo>
                  <a:lnTo>
                    <a:pt x="10320528" y="90932"/>
                  </a:lnTo>
                  <a:lnTo>
                    <a:pt x="10313374" y="55560"/>
                  </a:lnTo>
                  <a:lnTo>
                    <a:pt x="10293873" y="26654"/>
                  </a:lnTo>
                  <a:lnTo>
                    <a:pt x="10264967" y="7153"/>
                  </a:lnTo>
                  <a:lnTo>
                    <a:pt x="1022959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07263" y="2997707"/>
              <a:ext cx="10320655" cy="546100"/>
            </a:xfrm>
            <a:custGeom>
              <a:avLst/>
              <a:gdLst/>
              <a:ahLst/>
              <a:cxnLst/>
              <a:rect l="l" t="t" r="r" b="b"/>
              <a:pathLst>
                <a:path w="10320655" h="546100">
                  <a:moveTo>
                    <a:pt x="10229595" y="0"/>
                  </a:moveTo>
                  <a:lnTo>
                    <a:pt x="90932" y="0"/>
                  </a:lnTo>
                  <a:lnTo>
                    <a:pt x="55539" y="7153"/>
                  </a:lnTo>
                  <a:lnTo>
                    <a:pt x="26635" y="26654"/>
                  </a:lnTo>
                  <a:lnTo>
                    <a:pt x="7146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46" y="490031"/>
                  </a:lnTo>
                  <a:lnTo>
                    <a:pt x="26635" y="518937"/>
                  </a:lnTo>
                  <a:lnTo>
                    <a:pt x="55539" y="538438"/>
                  </a:lnTo>
                  <a:lnTo>
                    <a:pt x="90932" y="545591"/>
                  </a:lnTo>
                  <a:lnTo>
                    <a:pt x="10229595" y="545591"/>
                  </a:lnTo>
                  <a:lnTo>
                    <a:pt x="10264967" y="538438"/>
                  </a:lnTo>
                  <a:lnTo>
                    <a:pt x="10293873" y="518937"/>
                  </a:lnTo>
                  <a:lnTo>
                    <a:pt x="10313374" y="490031"/>
                  </a:lnTo>
                  <a:lnTo>
                    <a:pt x="10320528" y="454659"/>
                  </a:lnTo>
                  <a:lnTo>
                    <a:pt x="10320528" y="90931"/>
                  </a:lnTo>
                  <a:lnTo>
                    <a:pt x="10313374" y="55560"/>
                  </a:lnTo>
                  <a:lnTo>
                    <a:pt x="10293873" y="26654"/>
                  </a:lnTo>
                  <a:lnTo>
                    <a:pt x="10264967" y="7153"/>
                  </a:lnTo>
                  <a:lnTo>
                    <a:pt x="10229595" y="0"/>
                  </a:lnTo>
                  <a:close/>
                </a:path>
              </a:pathLst>
            </a:custGeom>
            <a:solidFill>
              <a:srgbClr val="C481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07263" y="3860291"/>
              <a:ext cx="10320655" cy="544195"/>
            </a:xfrm>
            <a:custGeom>
              <a:avLst/>
              <a:gdLst/>
              <a:ahLst/>
              <a:cxnLst/>
              <a:rect l="l" t="t" r="r" b="b"/>
              <a:pathLst>
                <a:path w="10320655" h="544195">
                  <a:moveTo>
                    <a:pt x="10229850" y="0"/>
                  </a:moveTo>
                  <a:lnTo>
                    <a:pt x="90678" y="0"/>
                  </a:lnTo>
                  <a:lnTo>
                    <a:pt x="55383" y="7131"/>
                  </a:lnTo>
                  <a:lnTo>
                    <a:pt x="26560" y="26574"/>
                  </a:lnTo>
                  <a:lnTo>
                    <a:pt x="7126" y="55399"/>
                  </a:lnTo>
                  <a:lnTo>
                    <a:pt x="0" y="90677"/>
                  </a:lnTo>
                  <a:lnTo>
                    <a:pt x="0" y="453389"/>
                  </a:lnTo>
                  <a:lnTo>
                    <a:pt x="7126" y="488668"/>
                  </a:lnTo>
                  <a:lnTo>
                    <a:pt x="26560" y="517493"/>
                  </a:lnTo>
                  <a:lnTo>
                    <a:pt x="55383" y="536936"/>
                  </a:lnTo>
                  <a:lnTo>
                    <a:pt x="90678" y="544067"/>
                  </a:lnTo>
                  <a:lnTo>
                    <a:pt x="10229850" y="544067"/>
                  </a:lnTo>
                  <a:lnTo>
                    <a:pt x="10265128" y="536936"/>
                  </a:lnTo>
                  <a:lnTo>
                    <a:pt x="10293953" y="517493"/>
                  </a:lnTo>
                  <a:lnTo>
                    <a:pt x="10313396" y="488668"/>
                  </a:lnTo>
                  <a:lnTo>
                    <a:pt x="10320528" y="453389"/>
                  </a:lnTo>
                  <a:lnTo>
                    <a:pt x="10320528" y="90677"/>
                  </a:lnTo>
                  <a:lnTo>
                    <a:pt x="10313396" y="55399"/>
                  </a:lnTo>
                  <a:lnTo>
                    <a:pt x="10293953" y="26574"/>
                  </a:lnTo>
                  <a:lnTo>
                    <a:pt x="10265128" y="7131"/>
                  </a:lnTo>
                  <a:lnTo>
                    <a:pt x="1022985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522223" y="903143"/>
            <a:ext cx="10227945" cy="5217160"/>
          </a:xfrm>
          <a:prstGeom prst="rect">
            <a:avLst/>
          </a:prstGeom>
        </p:spPr>
        <p:txBody>
          <a:bodyPr wrap="square" lIns="0" tIns="171450" rIns="0" bIns="0" rtlCol="0" vert="horz">
            <a:spAutoFit/>
          </a:bodyPr>
          <a:lstStyle/>
          <a:p>
            <a:pPr marL="102870">
              <a:lnSpc>
                <a:spcPct val="100000"/>
              </a:lnSpc>
              <a:spcBef>
                <a:spcPts val="1350"/>
              </a:spcBef>
            </a:pPr>
            <a:r>
              <a:rPr dirty="0" sz="2800" spc="-5" b="1">
                <a:solidFill>
                  <a:srgbClr val="334D80"/>
                </a:solidFill>
                <a:latin typeface="Times New Roman"/>
                <a:cs typeface="Times New Roman"/>
              </a:rPr>
              <a:t>Санитарные</a:t>
            </a:r>
            <a:r>
              <a:rPr dirty="0" sz="2800" spc="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334D80"/>
                </a:solidFill>
                <a:latin typeface="Times New Roman"/>
                <a:cs typeface="Times New Roman"/>
              </a:rPr>
              <a:t>правила</a:t>
            </a:r>
            <a:r>
              <a:rPr dirty="0" sz="2800" spc="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334D80"/>
                </a:solidFill>
                <a:latin typeface="Times New Roman"/>
                <a:cs typeface="Times New Roman"/>
              </a:rPr>
              <a:t>в</a:t>
            </a:r>
            <a:r>
              <a:rPr dirty="0" sz="28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334D80"/>
                </a:solidFill>
                <a:latin typeface="Times New Roman"/>
                <a:cs typeface="Times New Roman"/>
              </a:rPr>
              <a:t>своей</a:t>
            </a:r>
            <a:r>
              <a:rPr dirty="0" sz="28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334D80"/>
                </a:solidFill>
                <a:latin typeface="Times New Roman"/>
                <a:cs typeface="Times New Roman"/>
              </a:rPr>
              <a:t>структуре</a:t>
            </a:r>
            <a:r>
              <a:rPr dirty="0" sz="2800" spc="3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spc="-25" b="1">
                <a:solidFill>
                  <a:srgbClr val="334D80"/>
                </a:solidFill>
                <a:latin typeface="Times New Roman"/>
                <a:cs typeface="Times New Roman"/>
              </a:rPr>
              <a:t>содержат</a:t>
            </a:r>
            <a:r>
              <a:rPr dirty="0" sz="2800" spc="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334D80"/>
                </a:solidFill>
                <a:latin typeface="Times New Roman"/>
                <a:cs typeface="Times New Roman"/>
              </a:rPr>
              <a:t>три</a:t>
            </a:r>
            <a:r>
              <a:rPr dirty="0" sz="2800" spc="2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1">
                <a:solidFill>
                  <a:srgbClr val="334D80"/>
                </a:solidFill>
                <a:latin typeface="Times New Roman"/>
                <a:cs typeface="Times New Roman"/>
              </a:rPr>
              <a:t>раздела:</a:t>
            </a:r>
            <a:endParaRPr sz="2800">
              <a:latin typeface="Times New Roman"/>
              <a:cs typeface="Times New Roman"/>
            </a:endParaRPr>
          </a:p>
          <a:p>
            <a:pPr marL="3272154">
              <a:lnSpc>
                <a:spcPct val="100000"/>
              </a:lnSpc>
              <a:spcBef>
                <a:spcPts val="1075"/>
              </a:spcBef>
            </a:pPr>
            <a:r>
              <a:rPr dirty="0" sz="2400" spc="-10" b="1">
                <a:solidFill>
                  <a:srgbClr val="FFFFFF"/>
                </a:solidFill>
                <a:latin typeface="Times New Roman"/>
                <a:cs typeface="Times New Roman"/>
              </a:rPr>
              <a:t>1.Область</a:t>
            </a:r>
            <a:r>
              <a:rPr dirty="0" sz="2400" spc="-3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применения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5">
                <a:latin typeface="Times New Roman"/>
                <a:cs typeface="Times New Roman"/>
              </a:rPr>
              <a:t>определены</a:t>
            </a:r>
            <a:r>
              <a:rPr dirty="0" sz="2000" spc="-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типы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организаций;</a:t>
            </a:r>
            <a:endParaRPr sz="2000">
              <a:latin typeface="Times New Roman"/>
              <a:cs typeface="Times New Roman"/>
            </a:endParaRPr>
          </a:p>
          <a:p>
            <a:pPr marL="241300" indent="-228600">
              <a:lnSpc>
                <a:spcPts val="2240"/>
              </a:lnSpc>
              <a:spcBef>
                <a:spcPts val="13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5">
                <a:latin typeface="Times New Roman"/>
                <a:cs typeface="Times New Roman"/>
              </a:rPr>
              <a:t>определен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печень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видов</a:t>
            </a:r>
            <a:r>
              <a:rPr dirty="0" sz="2000">
                <a:latin typeface="Times New Roman"/>
                <a:cs typeface="Times New Roman"/>
              </a:rPr>
              <a:t> деятельности,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на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которые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распространяется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регулирующее</a:t>
            </a:r>
            <a:endParaRPr sz="2000">
              <a:latin typeface="Times New Roman"/>
              <a:cs typeface="Times New Roman"/>
            </a:endParaRPr>
          </a:p>
          <a:p>
            <a:pPr marL="241300">
              <a:lnSpc>
                <a:spcPts val="2240"/>
              </a:lnSpc>
            </a:pPr>
            <a:r>
              <a:rPr dirty="0" sz="2000">
                <a:latin typeface="Times New Roman"/>
                <a:cs typeface="Times New Roman"/>
              </a:rPr>
              <a:t>действие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 spc="5">
                <a:latin typeface="Times New Roman"/>
                <a:cs typeface="Times New Roman"/>
              </a:rPr>
              <a:t>санитарных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правил.</a:t>
            </a:r>
            <a:endParaRPr sz="2000">
              <a:latin typeface="Times New Roman"/>
              <a:cs typeface="Times New Roman"/>
            </a:endParaRPr>
          </a:p>
          <a:p>
            <a:pPr marL="3422650">
              <a:lnSpc>
                <a:spcPct val="100000"/>
              </a:lnSpc>
              <a:spcBef>
                <a:spcPts val="525"/>
              </a:spcBef>
            </a:pP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2.Общие</a:t>
            </a:r>
            <a:r>
              <a:rPr dirty="0" sz="2400" spc="-3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Times New Roman"/>
                <a:cs typeface="Times New Roman"/>
              </a:rPr>
              <a:t>требования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77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10">
                <a:latin typeface="Times New Roman"/>
                <a:cs typeface="Times New Roman"/>
              </a:rPr>
              <a:t>регламентированы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общие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требования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для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всех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типов </a:t>
            </a:r>
            <a:r>
              <a:rPr dirty="0" sz="2000" spc="-5">
                <a:latin typeface="Times New Roman"/>
                <a:cs typeface="Times New Roman"/>
              </a:rPr>
              <a:t>организаций.</a:t>
            </a:r>
            <a:endParaRPr sz="2000">
              <a:latin typeface="Times New Roman"/>
              <a:cs typeface="Times New Roman"/>
            </a:endParaRPr>
          </a:p>
          <a:p>
            <a:pPr marL="897255">
              <a:lnSpc>
                <a:spcPct val="100000"/>
              </a:lnSpc>
              <a:spcBef>
                <a:spcPts val="740"/>
              </a:spcBef>
            </a:pP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3.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400" spc="10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 соответствии</a:t>
            </a:r>
            <a:r>
              <a:rPr dirty="0" sz="2400" b="1">
                <a:solidFill>
                  <a:srgbClr val="FFFFFF"/>
                </a:solidFill>
                <a:latin typeface="Times New Roman"/>
                <a:cs typeface="Times New Roman"/>
              </a:rPr>
              <a:t> с </a:t>
            </a:r>
            <a:r>
              <a:rPr dirty="0" sz="2400" spc="-10" b="1">
                <a:solidFill>
                  <a:srgbClr val="FFFFFF"/>
                </a:solidFill>
                <a:latin typeface="Times New Roman"/>
                <a:cs typeface="Times New Roman"/>
              </a:rPr>
              <a:t>спецификой</a:t>
            </a:r>
            <a:r>
              <a:rPr dirty="0" sz="2400" spc="55" b="1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Times New Roman"/>
                <a:cs typeface="Times New Roman"/>
              </a:rPr>
              <a:t>организаций</a:t>
            </a:r>
            <a:endParaRPr sz="2400">
              <a:latin typeface="Times New Roman"/>
              <a:cs typeface="Times New Roman"/>
            </a:endParaRPr>
          </a:p>
          <a:p>
            <a:pPr marL="241300" marR="354965" indent="-228600">
              <a:lnSpc>
                <a:spcPts val="2080"/>
              </a:lnSpc>
              <a:spcBef>
                <a:spcPts val="100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000" spc="-5">
                <a:latin typeface="Times New Roman"/>
                <a:cs typeface="Times New Roman"/>
              </a:rPr>
              <a:t>определены</a:t>
            </a:r>
            <a:r>
              <a:rPr dirty="0" sz="2000" spc="204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специальные</a:t>
            </a:r>
            <a:r>
              <a:rPr dirty="0" sz="2000" spc="20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требования</a:t>
            </a:r>
            <a:r>
              <a:rPr dirty="0" sz="2000" spc="200"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dirty="0" sz="2000" spc="-10" b="1">
                <a:solidFill>
                  <a:srgbClr val="0000FF"/>
                </a:solidFill>
                <a:latin typeface="Times New Roman"/>
                <a:cs typeface="Times New Roman"/>
              </a:rPr>
              <a:t>ключевые</a:t>
            </a:r>
            <a:r>
              <a:rPr dirty="0" sz="2000" spc="210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0000FF"/>
                </a:solidFill>
                <a:latin typeface="Times New Roman"/>
                <a:cs typeface="Times New Roman"/>
              </a:rPr>
              <a:t>и</a:t>
            </a:r>
            <a:r>
              <a:rPr dirty="0" sz="2000" spc="204" b="1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0000FF"/>
                </a:solidFill>
                <a:latin typeface="Times New Roman"/>
                <a:cs typeface="Times New Roman"/>
              </a:rPr>
              <a:t>типоспецифичные</a:t>
            </a:r>
            <a:r>
              <a:rPr dirty="0" sz="2000" spc="-5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dirty="0" sz="2000" spc="21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</a:t>
            </a:r>
            <a:r>
              <a:rPr dirty="0" sz="2000" spc="20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отдельным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типам</a:t>
            </a:r>
            <a:r>
              <a:rPr dirty="0" sz="2000" spc="-5">
                <a:latin typeface="Times New Roman"/>
                <a:cs typeface="Times New Roman"/>
              </a:rPr>
              <a:t> организаций</a:t>
            </a:r>
            <a:r>
              <a:rPr dirty="0" sz="2000">
                <a:latin typeface="Times New Roman"/>
                <a:cs typeface="Times New Roman"/>
              </a:rPr>
              <a:t> и</a:t>
            </a:r>
            <a:r>
              <a:rPr dirty="0" sz="2000" spc="-5">
                <a:latin typeface="Times New Roman"/>
                <a:cs typeface="Times New Roman"/>
              </a:rPr>
              <a:t> реализуемой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ими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деятельности;</a:t>
            </a:r>
            <a:endParaRPr sz="2000">
              <a:latin typeface="Times New Roman"/>
              <a:cs typeface="Times New Roman"/>
            </a:endParaRPr>
          </a:p>
          <a:p>
            <a:pPr marL="241300" marR="353695" indent="-228600">
              <a:lnSpc>
                <a:spcPts val="2060"/>
              </a:lnSpc>
              <a:spcBef>
                <a:spcPts val="465"/>
              </a:spcBef>
              <a:buChar char="•"/>
              <a:tabLst>
                <a:tab pos="240665" algn="l"/>
                <a:tab pos="241300" algn="l"/>
                <a:tab pos="2199640" algn="l"/>
                <a:tab pos="3626485" algn="l"/>
                <a:tab pos="3937000" algn="l"/>
                <a:tab pos="4891405" algn="l"/>
                <a:tab pos="6282690" algn="l"/>
                <a:tab pos="8567420" algn="l"/>
                <a:tab pos="9235440" algn="l"/>
              </a:tabLst>
            </a:pPr>
            <a:r>
              <a:rPr dirty="0" sz="2000">
                <a:latin typeface="Times New Roman"/>
                <a:cs typeface="Times New Roman"/>
              </a:rPr>
              <a:t>де</a:t>
            </a:r>
            <a:r>
              <a:rPr dirty="0" sz="2000" spc="20">
                <a:latin typeface="Times New Roman"/>
                <a:cs typeface="Times New Roman"/>
              </a:rPr>
              <a:t>т</a:t>
            </a:r>
            <a:r>
              <a:rPr dirty="0" sz="2000" spc="5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л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зир</a:t>
            </a:r>
            <a:r>
              <a:rPr dirty="0" sz="2000" spc="5">
                <a:latin typeface="Times New Roman"/>
                <a:cs typeface="Times New Roman"/>
              </a:rPr>
              <a:t>о</a:t>
            </a:r>
            <a:r>
              <a:rPr dirty="0" sz="2000" spc="-25">
                <a:latin typeface="Times New Roman"/>
                <a:cs typeface="Times New Roman"/>
              </a:rPr>
              <a:t>в</a:t>
            </a:r>
            <a:r>
              <a:rPr dirty="0" sz="2000" spc="-15">
                <a:latin typeface="Times New Roman"/>
                <a:cs typeface="Times New Roman"/>
              </a:rPr>
              <a:t>а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ы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2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ре</a:t>
            </a:r>
            <a:r>
              <a:rPr dirty="0" sz="2000" spc="-10">
                <a:latin typeface="Times New Roman"/>
                <a:cs typeface="Times New Roman"/>
              </a:rPr>
              <a:t>б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20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 spc="-20">
                <a:latin typeface="Times New Roman"/>
                <a:cs typeface="Times New Roman"/>
              </a:rPr>
              <a:t>н</a:t>
            </a:r>
            <a:r>
              <a:rPr dirty="0" sz="2000" spc="-5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 spc="-10">
                <a:latin typeface="Times New Roman"/>
                <a:cs typeface="Times New Roman"/>
              </a:rPr>
              <a:t>ч</a:t>
            </a:r>
            <a:r>
              <a:rPr dirty="0" sz="2000">
                <a:latin typeface="Times New Roman"/>
                <a:cs typeface="Times New Roman"/>
              </a:rPr>
              <a:t>е</a:t>
            </a:r>
            <a:r>
              <a:rPr dirty="0" sz="2000" spc="-40">
                <a:latin typeface="Times New Roman"/>
                <a:cs typeface="Times New Roman"/>
              </a:rPr>
              <a:t>т</a:t>
            </a:r>
            <a:r>
              <a:rPr dirty="0" sz="2000" spc="-4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м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сп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 spc="-5">
                <a:latin typeface="Times New Roman"/>
                <a:cs typeface="Times New Roman"/>
              </a:rPr>
              <a:t>ц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ф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ки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0">
                <a:latin typeface="Times New Roman"/>
                <a:cs typeface="Times New Roman"/>
              </a:rPr>
              <a:t>ф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 spc="-10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к</a:t>
            </a:r>
            <a:r>
              <a:rPr dirty="0" sz="2000" spc="-10">
                <a:latin typeface="Times New Roman"/>
                <a:cs typeface="Times New Roman"/>
              </a:rPr>
              <a:t>ц</a:t>
            </a:r>
            <a:r>
              <a:rPr dirty="0" sz="2000" spc="-5">
                <a:latin typeface="Times New Roman"/>
                <a:cs typeface="Times New Roman"/>
              </a:rPr>
              <a:t>ион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ро</a:t>
            </a:r>
            <a:r>
              <a:rPr dirty="0" sz="2000" spc="-2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ан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я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20">
                <a:latin typeface="Times New Roman"/>
                <a:cs typeface="Times New Roman"/>
              </a:rPr>
              <a:t>с</a:t>
            </a:r>
            <a:r>
              <a:rPr dirty="0" sz="2000" spc="-4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х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ти</a:t>
            </a:r>
            <a:r>
              <a:rPr dirty="0" sz="2000" spc="-10">
                <a:latin typeface="Times New Roman"/>
                <a:cs typeface="Times New Roman"/>
              </a:rPr>
              <a:t>п</a:t>
            </a:r>
            <a:r>
              <a:rPr dirty="0" sz="2000">
                <a:latin typeface="Times New Roman"/>
                <a:cs typeface="Times New Roman"/>
              </a:rPr>
              <a:t>ов  </a:t>
            </a:r>
            <a:r>
              <a:rPr dirty="0" sz="2000" spc="-5">
                <a:latin typeface="Times New Roman"/>
                <a:cs typeface="Times New Roman"/>
              </a:rPr>
              <a:t>организаций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 </a:t>
            </a:r>
            <a:r>
              <a:rPr dirty="0" sz="2000" spc="-15">
                <a:latin typeface="Times New Roman"/>
                <a:cs typeface="Times New Roman"/>
              </a:rPr>
              <a:t>учетом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области </a:t>
            </a:r>
            <a:r>
              <a:rPr dirty="0" sz="2000" spc="-5">
                <a:latin typeface="Times New Roman"/>
                <a:cs typeface="Times New Roman"/>
              </a:rPr>
              <a:t>применения </a:t>
            </a:r>
            <a:r>
              <a:rPr dirty="0" sz="2000">
                <a:latin typeface="Times New Roman"/>
                <a:cs typeface="Times New Roman"/>
              </a:rPr>
              <a:t>СП.</a:t>
            </a:r>
            <a:endParaRPr sz="2000">
              <a:latin typeface="Times New Roman"/>
              <a:cs typeface="Times New Roman"/>
            </a:endParaRPr>
          </a:p>
          <a:p>
            <a:pPr marL="241300" marR="353695" indent="-228600">
              <a:lnSpc>
                <a:spcPts val="2060"/>
              </a:lnSpc>
              <a:spcBef>
                <a:spcPts val="480"/>
              </a:spcBef>
              <a:buChar char="•"/>
              <a:tabLst>
                <a:tab pos="240665" algn="l"/>
                <a:tab pos="241300" algn="l"/>
                <a:tab pos="794385" algn="l"/>
                <a:tab pos="2562225" algn="l"/>
                <a:tab pos="4141470" algn="l"/>
                <a:tab pos="5604510" algn="l"/>
                <a:tab pos="6158230" algn="l"/>
                <a:tab pos="7019290" algn="l"/>
                <a:tab pos="8899525" algn="l"/>
              </a:tabLst>
            </a:pPr>
            <a:r>
              <a:rPr dirty="0" sz="2000" spc="-5">
                <a:latin typeface="Times New Roman"/>
                <a:cs typeface="Times New Roman"/>
              </a:rPr>
              <a:t>пр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ре</a:t>
            </a:r>
            <a:r>
              <a:rPr dirty="0" sz="2000" spc="-100">
                <a:latin typeface="Times New Roman"/>
                <a:cs typeface="Times New Roman"/>
              </a:rPr>
              <a:t>г</a:t>
            </a:r>
            <a:r>
              <a:rPr dirty="0" sz="2000">
                <a:latin typeface="Times New Roman"/>
                <a:cs typeface="Times New Roman"/>
              </a:rPr>
              <a:t>ла</a:t>
            </a:r>
            <a:r>
              <a:rPr dirty="0" sz="2000" spc="-15">
                <a:latin typeface="Times New Roman"/>
                <a:cs typeface="Times New Roman"/>
              </a:rPr>
              <a:t>м</a:t>
            </a:r>
            <a:r>
              <a:rPr dirty="0" sz="2000">
                <a:latin typeface="Times New Roman"/>
                <a:cs typeface="Times New Roman"/>
              </a:rPr>
              <a:t>ен</a:t>
            </a:r>
            <a:r>
              <a:rPr dirty="0" sz="2000" spc="15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ац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сп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 spc="-5">
                <a:latin typeface="Times New Roman"/>
                <a:cs typeface="Times New Roman"/>
              </a:rPr>
              <a:t>ц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 spc="2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ль</a:t>
            </a:r>
            <a:r>
              <a:rPr dirty="0" sz="2000" spc="-1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ых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2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ре</a:t>
            </a:r>
            <a:r>
              <a:rPr dirty="0" sz="2000" spc="-10">
                <a:latin typeface="Times New Roman"/>
                <a:cs typeface="Times New Roman"/>
              </a:rPr>
              <a:t>б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 spc="-4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ан</a:t>
            </a:r>
            <a:r>
              <a:rPr dirty="0" sz="2000" spc="-10">
                <a:latin typeface="Times New Roman"/>
                <a:cs typeface="Times New Roman"/>
              </a:rPr>
              <a:t>и</a:t>
            </a:r>
            <a:r>
              <a:rPr dirty="0" sz="2000" spc="-5">
                <a:latin typeface="Times New Roman"/>
                <a:cs typeface="Times New Roman"/>
              </a:rPr>
              <a:t>й</a:t>
            </a:r>
            <a:r>
              <a:rPr dirty="0" sz="2000">
                <a:latin typeface="Times New Roman"/>
                <a:cs typeface="Times New Roman"/>
              </a:rPr>
              <a:t>,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они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име</a:t>
            </a:r>
            <a:r>
              <a:rPr dirty="0" sz="2000" spc="-25">
                <a:latin typeface="Times New Roman"/>
                <a:cs typeface="Times New Roman"/>
              </a:rPr>
              <a:t>ю</a:t>
            </a:r>
            <a:r>
              <a:rPr dirty="0" sz="200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пер</a:t>
            </a:r>
            <a:r>
              <a:rPr dirty="0" sz="2000" spc="-25">
                <a:latin typeface="Times New Roman"/>
                <a:cs typeface="Times New Roman"/>
              </a:rPr>
              <a:t>в</a:t>
            </a:r>
            <a:r>
              <a:rPr dirty="0" sz="2000" spc="50">
                <a:latin typeface="Times New Roman"/>
                <a:cs typeface="Times New Roman"/>
              </a:rPr>
              <a:t>о</a:t>
            </a:r>
            <a:r>
              <a:rPr dirty="0" sz="2000" spc="-15">
                <a:latin typeface="Times New Roman"/>
                <a:cs typeface="Times New Roman"/>
              </a:rPr>
              <a:t>с</a:t>
            </a:r>
            <a:r>
              <a:rPr dirty="0" sz="2000">
                <a:latin typeface="Times New Roman"/>
                <a:cs typeface="Times New Roman"/>
              </a:rPr>
              <a:t>теп</a:t>
            </a:r>
            <a:r>
              <a:rPr dirty="0" sz="2000" spc="-10">
                <a:latin typeface="Times New Roman"/>
                <a:cs typeface="Times New Roman"/>
              </a:rPr>
              <a:t>е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 spc="-10">
                <a:latin typeface="Times New Roman"/>
                <a:cs typeface="Times New Roman"/>
              </a:rPr>
              <a:t>н</a:t>
            </a:r>
            <a:r>
              <a:rPr dirty="0" sz="2000" spc="2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зн</a:t>
            </a:r>
            <a:r>
              <a:rPr dirty="0" sz="2000" spc="-85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чение  </a:t>
            </a:r>
            <a:r>
              <a:rPr dirty="0" sz="2000">
                <a:latin typeface="Times New Roman"/>
                <a:cs typeface="Times New Roman"/>
              </a:rPr>
              <a:t>относительно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аналогичных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требований,</a:t>
            </a:r>
            <a:r>
              <a:rPr dirty="0" sz="2000" spc="-4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приведенных </a:t>
            </a:r>
            <a:r>
              <a:rPr dirty="0" sz="2000">
                <a:latin typeface="Times New Roman"/>
                <a:cs typeface="Times New Roman"/>
              </a:rPr>
              <a:t>в </a:t>
            </a:r>
            <a:r>
              <a:rPr dirty="0" sz="2000" spc="-5">
                <a:latin typeface="Times New Roman"/>
                <a:cs typeface="Times New Roman"/>
              </a:rPr>
              <a:t>разделе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«Общие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требования».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3411" y="1566672"/>
            <a:ext cx="2418588" cy="466191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1171681" y="6426809"/>
            <a:ext cx="10287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20258" y="6314947"/>
            <a:ext cx="49593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0695" y="3718559"/>
            <a:ext cx="7553325" cy="2307590"/>
          </a:xfrm>
          <a:custGeom>
            <a:avLst/>
            <a:gdLst/>
            <a:ahLst/>
            <a:cxnLst/>
            <a:rect l="l" t="t" r="r" b="b"/>
            <a:pathLst>
              <a:path w="7553325" h="2307590">
                <a:moveTo>
                  <a:pt x="7552944" y="0"/>
                </a:moveTo>
                <a:lnTo>
                  <a:pt x="0" y="0"/>
                </a:lnTo>
                <a:lnTo>
                  <a:pt x="0" y="2307336"/>
                </a:lnTo>
                <a:lnTo>
                  <a:pt x="7552944" y="2307336"/>
                </a:lnTo>
                <a:lnTo>
                  <a:pt x="7552944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90876" y="3741546"/>
            <a:ext cx="721233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0">
              <a:lnSpc>
                <a:spcPct val="100000"/>
              </a:lnSpc>
              <a:spcBef>
                <a:spcPts val="100"/>
              </a:spcBef>
            </a:pPr>
            <a:r>
              <a:rPr dirty="0" sz="2400" spc="-15" i="1">
                <a:solidFill>
                  <a:srgbClr val="001F5F"/>
                </a:solidFill>
                <a:latin typeface="Times New Roman"/>
                <a:cs typeface="Times New Roman"/>
              </a:rPr>
              <a:t>Реализация</a:t>
            </a:r>
            <a:r>
              <a:rPr dirty="0" sz="2400" spc="-5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0" i="1">
                <a:solidFill>
                  <a:srgbClr val="001F5F"/>
                </a:solidFill>
                <a:latin typeface="Times New Roman"/>
                <a:cs typeface="Times New Roman"/>
              </a:rPr>
              <a:t>требований</a:t>
            </a:r>
            <a:r>
              <a:rPr dirty="0" sz="2400" spc="-5" i="1">
                <a:solidFill>
                  <a:srgbClr val="001F5F"/>
                </a:solidFill>
                <a:latin typeface="Times New Roman"/>
                <a:cs typeface="Times New Roman"/>
              </a:rPr>
              <a:t> на</a:t>
            </a:r>
            <a:r>
              <a:rPr dirty="0" sz="2400" spc="-10" i="1">
                <a:solidFill>
                  <a:srgbClr val="001F5F"/>
                </a:solidFill>
                <a:latin typeface="Times New Roman"/>
                <a:cs typeface="Times New Roman"/>
              </a:rPr>
              <a:t> практике,</a:t>
            </a:r>
            <a:r>
              <a:rPr dirty="0" sz="2400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5" i="1">
                <a:solidFill>
                  <a:srgbClr val="001F5F"/>
                </a:solidFill>
                <a:latin typeface="Times New Roman"/>
                <a:cs typeface="Times New Roman"/>
              </a:rPr>
              <a:t>должна</a:t>
            </a:r>
            <a:endParaRPr sz="2400">
              <a:latin typeface="Times New Roman"/>
              <a:cs typeface="Times New Roman"/>
            </a:endParaRPr>
          </a:p>
          <a:p>
            <a:pPr algn="ctr" marL="12700" marR="5080" indent="-1905">
              <a:lnSpc>
                <a:spcPct val="100000"/>
              </a:lnSpc>
            </a:pPr>
            <a:r>
              <a:rPr dirty="0" sz="2400" spc="-15" i="1">
                <a:solidFill>
                  <a:srgbClr val="001F5F"/>
                </a:solidFill>
                <a:latin typeface="Times New Roman"/>
                <a:cs typeface="Times New Roman"/>
              </a:rPr>
              <a:t>обеспечить</a:t>
            </a:r>
            <a:r>
              <a:rPr dirty="0" sz="2400" spc="5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 i="1">
                <a:solidFill>
                  <a:srgbClr val="001F5F"/>
                </a:solidFill>
                <a:latin typeface="Times New Roman"/>
                <a:cs typeface="Times New Roman"/>
              </a:rPr>
              <a:t>здоровьесберегающие</a:t>
            </a:r>
            <a:r>
              <a:rPr dirty="0" sz="2400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i="1">
                <a:solidFill>
                  <a:srgbClr val="001F5F"/>
                </a:solidFill>
                <a:latin typeface="Times New Roman"/>
                <a:cs typeface="Times New Roman"/>
              </a:rPr>
              <a:t>условия</a:t>
            </a:r>
            <a:r>
              <a:rPr dirty="0" sz="2400" spc="-15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5" i="1">
                <a:solidFill>
                  <a:srgbClr val="001F5F"/>
                </a:solidFill>
                <a:latin typeface="Times New Roman"/>
                <a:cs typeface="Times New Roman"/>
              </a:rPr>
              <a:t>воспитания </a:t>
            </a:r>
            <a:r>
              <a:rPr dirty="0" sz="2400" spc="-585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i="1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400" spc="-5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0" i="1">
                <a:solidFill>
                  <a:srgbClr val="001F5F"/>
                </a:solidFill>
                <a:latin typeface="Times New Roman"/>
                <a:cs typeface="Times New Roman"/>
              </a:rPr>
              <a:t>обучения,</a:t>
            </a:r>
            <a:r>
              <a:rPr dirty="0" sz="2400" spc="-5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0" i="1">
                <a:solidFill>
                  <a:srgbClr val="001F5F"/>
                </a:solidFill>
                <a:latin typeface="Times New Roman"/>
                <a:cs typeface="Times New Roman"/>
              </a:rPr>
              <a:t>отдыха</a:t>
            </a:r>
            <a:r>
              <a:rPr dirty="0" sz="2400" spc="20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i="1">
                <a:solidFill>
                  <a:srgbClr val="001F5F"/>
                </a:solidFill>
                <a:latin typeface="Times New Roman"/>
                <a:cs typeface="Times New Roman"/>
              </a:rPr>
              <a:t>и</a:t>
            </a:r>
            <a:r>
              <a:rPr dirty="0" sz="2400" spc="-5" i="1">
                <a:solidFill>
                  <a:srgbClr val="001F5F"/>
                </a:solidFill>
                <a:latin typeface="Times New Roman"/>
                <a:cs typeface="Times New Roman"/>
              </a:rPr>
              <a:t> оздоровления</a:t>
            </a:r>
            <a:r>
              <a:rPr dirty="0" sz="2400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0" i="1">
                <a:solidFill>
                  <a:srgbClr val="001F5F"/>
                </a:solidFill>
                <a:latin typeface="Times New Roman"/>
                <a:cs typeface="Times New Roman"/>
              </a:rPr>
              <a:t>детей </a:t>
            </a:r>
            <a:r>
              <a:rPr dirty="0" sz="2400" i="1">
                <a:solidFill>
                  <a:srgbClr val="001F5F"/>
                </a:solidFill>
                <a:latin typeface="Times New Roman"/>
                <a:cs typeface="Times New Roman"/>
              </a:rPr>
              <a:t>и </a:t>
            </a:r>
            <a:r>
              <a:rPr dirty="0" sz="2400" spc="-15" i="1">
                <a:solidFill>
                  <a:srgbClr val="001F5F"/>
                </a:solidFill>
                <a:latin typeface="Times New Roman"/>
                <a:cs typeface="Times New Roman"/>
              </a:rPr>
              <a:t>молодежи</a:t>
            </a:r>
            <a:r>
              <a:rPr dirty="0" sz="2400" spc="-15" i="1">
                <a:solidFill>
                  <a:srgbClr val="334D80"/>
                </a:solidFill>
                <a:latin typeface="Times New Roman"/>
                <a:cs typeface="Times New Roman"/>
              </a:rPr>
              <a:t>, </a:t>
            </a:r>
            <a:r>
              <a:rPr dirty="0" sz="2400" spc="-585" i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25" i="1">
                <a:solidFill>
                  <a:srgbClr val="001F5F"/>
                </a:solidFill>
                <a:latin typeface="Times New Roman"/>
                <a:cs typeface="Times New Roman"/>
              </a:rPr>
              <a:t>сформировать</a:t>
            </a:r>
            <a:r>
              <a:rPr dirty="0" sz="2400" spc="-20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навыки</a:t>
            </a:r>
            <a:r>
              <a:rPr dirty="0" sz="2400" spc="5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 i="1">
                <a:solidFill>
                  <a:srgbClr val="001F5F"/>
                </a:solidFill>
                <a:latin typeface="Times New Roman"/>
                <a:cs typeface="Times New Roman"/>
              </a:rPr>
              <a:t>здорового</a:t>
            </a:r>
            <a:r>
              <a:rPr dirty="0" sz="2400" spc="20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питания,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400" spc="-10" b="1" i="1">
                <a:solidFill>
                  <a:srgbClr val="001F5F"/>
                </a:solidFill>
                <a:latin typeface="Times New Roman"/>
                <a:cs typeface="Times New Roman"/>
              </a:rPr>
              <a:t>обеспечить</a:t>
            </a: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 i="1">
                <a:solidFill>
                  <a:srgbClr val="001F5F"/>
                </a:solidFill>
                <a:latin typeface="Times New Roman"/>
                <a:cs typeface="Times New Roman"/>
              </a:rPr>
              <a:t>безопасные</a:t>
            </a:r>
            <a:r>
              <a:rPr dirty="0" sz="2400" spc="10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условия</a:t>
            </a:r>
            <a:r>
              <a:rPr dirty="0" sz="2400" spc="15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для</a:t>
            </a:r>
            <a:r>
              <a:rPr dirty="0" sz="2400" spc="5" b="1" i="1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организации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400" spc="-5" b="1" i="1">
                <a:solidFill>
                  <a:srgbClr val="001F5F"/>
                </a:solidFill>
                <a:latin typeface="Times New Roman"/>
                <a:cs typeface="Times New Roman"/>
              </a:rPr>
              <a:t>питания</a:t>
            </a:r>
            <a:r>
              <a:rPr dirty="0" sz="2400" spc="-5">
                <a:solidFill>
                  <a:srgbClr val="334D80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4855" y="0"/>
            <a:ext cx="1429511" cy="16002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883919" y="1755648"/>
            <a:ext cx="10424160" cy="1897380"/>
          </a:xfrm>
          <a:custGeom>
            <a:avLst/>
            <a:gdLst/>
            <a:ahLst/>
            <a:cxnLst/>
            <a:rect l="l" t="t" r="r" b="b"/>
            <a:pathLst>
              <a:path w="10424160" h="1897379">
                <a:moveTo>
                  <a:pt x="10424160" y="0"/>
                </a:moveTo>
                <a:lnTo>
                  <a:pt x="0" y="0"/>
                </a:lnTo>
                <a:lnTo>
                  <a:pt x="0" y="1897379"/>
                </a:lnTo>
                <a:lnTo>
                  <a:pt x="10424160" y="1897379"/>
                </a:lnTo>
                <a:lnTo>
                  <a:pt x="10424160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83919" y="1755648"/>
            <a:ext cx="10424160" cy="189738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algn="ctr" marL="938530" marR="930275">
              <a:lnSpc>
                <a:spcPct val="105800"/>
              </a:lnSpc>
              <a:spcBef>
                <a:spcPts val="45"/>
              </a:spcBef>
              <a:tabLst>
                <a:tab pos="6987540" algn="l"/>
              </a:tabLst>
            </a:pPr>
            <a:r>
              <a:rPr dirty="0" sz="2800" spc="-55" b="1">
                <a:solidFill>
                  <a:srgbClr val="C00000"/>
                </a:solidFill>
                <a:latin typeface="Times New Roman"/>
                <a:cs typeface="Times New Roman"/>
              </a:rPr>
              <a:t>РЕГЛАМЕНТАЦИЯ</a:t>
            </a:r>
            <a:r>
              <a:rPr dirty="0" sz="2800" spc="8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30" b="1">
                <a:solidFill>
                  <a:srgbClr val="C00000"/>
                </a:solidFill>
                <a:latin typeface="Times New Roman"/>
                <a:cs typeface="Times New Roman"/>
              </a:rPr>
              <a:t>ТРЕБОВАНИЙ	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dirty="0" sz="2800" spc="-7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Times New Roman"/>
                <a:cs typeface="Times New Roman"/>
              </a:rPr>
              <a:t>УСЛОВИЯМ </a:t>
            </a:r>
            <a:r>
              <a:rPr dirty="0" sz="2800" spc="-68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20" b="1">
                <a:solidFill>
                  <a:srgbClr val="C00000"/>
                </a:solidFill>
                <a:latin typeface="Times New Roman"/>
                <a:cs typeface="Times New Roman"/>
              </a:rPr>
              <a:t>ВОСПИТАНИЯ</a:t>
            </a:r>
            <a:r>
              <a:rPr dirty="0" sz="2800" spc="3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dirty="0" sz="28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Times New Roman"/>
                <a:cs typeface="Times New Roman"/>
              </a:rPr>
              <a:t>ОБУЧЕНИЯ,</a:t>
            </a:r>
            <a:endParaRPr sz="2800">
              <a:latin typeface="Times New Roman"/>
              <a:cs typeface="Times New Roman"/>
            </a:endParaRPr>
          </a:p>
          <a:p>
            <a:pPr algn="ctr" marL="987425" marR="980440">
              <a:lnSpc>
                <a:spcPct val="106100"/>
              </a:lnSpc>
            </a:pP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dirty="0" sz="28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35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ОРГАНИЗАЦИИ</a:t>
            </a:r>
            <a:r>
              <a:rPr dirty="0" sz="2800" spc="4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30" b="1">
                <a:solidFill>
                  <a:srgbClr val="C00000"/>
                </a:solidFill>
                <a:latin typeface="Times New Roman"/>
                <a:cs typeface="Times New Roman"/>
              </a:rPr>
              <a:t>ПИТАНИЯ</a:t>
            </a:r>
            <a:r>
              <a:rPr dirty="0" sz="2800" spc="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dirty="0" sz="28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35" b="1">
                <a:solidFill>
                  <a:srgbClr val="C00000"/>
                </a:solidFill>
                <a:latin typeface="Times New Roman"/>
                <a:cs typeface="Times New Roman"/>
              </a:rPr>
              <a:t>ОРГАНИЗАЦИЯХ </a:t>
            </a:r>
            <a:r>
              <a:rPr dirty="0" sz="2800" spc="-68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ДЛЯ</a:t>
            </a:r>
            <a:r>
              <a:rPr dirty="0" sz="2800" spc="-10" b="1">
                <a:solidFill>
                  <a:srgbClr val="C00000"/>
                </a:solidFill>
                <a:latin typeface="Times New Roman"/>
                <a:cs typeface="Times New Roman"/>
              </a:rPr>
              <a:t> ДЕТЕЙ</a:t>
            </a:r>
            <a:r>
              <a:rPr dirty="0" sz="2800" spc="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dirty="0" sz="28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45" b="1">
                <a:solidFill>
                  <a:srgbClr val="C00000"/>
                </a:solidFill>
                <a:latin typeface="Times New Roman"/>
                <a:cs typeface="Times New Roman"/>
              </a:rPr>
              <a:t>МОЛОДЕЖИ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2192000" cy="6850380"/>
            <a:chOff x="0" y="0"/>
            <a:chExt cx="12192000" cy="68503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0754" y="4501986"/>
              <a:ext cx="1216968" cy="173131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480" y="5615939"/>
              <a:ext cx="1235964" cy="12344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69195" y="4783835"/>
              <a:ext cx="2622804" cy="17907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790443" cy="17145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4395" y="0"/>
              <a:ext cx="2927604" cy="17495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387852"/>
              <a:ext cx="2318003" cy="309372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199257" y="6258026"/>
            <a:ext cx="496062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3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ФБУН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3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3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</a:t>
            </a:r>
            <a:r>
              <a:rPr dirty="0" sz="1200" spc="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50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888491"/>
            <a:ext cx="12192000" cy="36830"/>
            <a:chOff x="0" y="888491"/>
            <a:chExt cx="12192000" cy="36830"/>
          </a:xfrm>
        </p:grpSpPr>
        <p:sp>
          <p:nvSpPr>
            <p:cNvPr id="6" name="object 6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96844" y="216788"/>
            <a:ext cx="52108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1</a:t>
            </a:r>
            <a:r>
              <a:rPr dirty="0" sz="2800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«Область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применения»</a:t>
            </a:r>
            <a:endParaRPr sz="2800"/>
          </a:p>
        </p:txBody>
      </p:sp>
      <p:grpSp>
        <p:nvGrpSpPr>
          <p:cNvPr id="9" name="object 9"/>
          <p:cNvGrpSpPr/>
          <p:nvPr/>
        </p:nvGrpSpPr>
        <p:grpSpPr>
          <a:xfrm>
            <a:off x="153670" y="1432560"/>
            <a:ext cx="11474450" cy="2941320"/>
            <a:chOff x="153670" y="1432560"/>
            <a:chExt cx="11474450" cy="2941320"/>
          </a:xfrm>
        </p:grpSpPr>
        <p:sp>
          <p:nvSpPr>
            <p:cNvPr id="10" name="object 10"/>
            <p:cNvSpPr/>
            <p:nvPr/>
          </p:nvSpPr>
          <p:spPr>
            <a:xfrm>
              <a:off x="318515" y="1432560"/>
              <a:ext cx="11309985" cy="2941320"/>
            </a:xfrm>
            <a:custGeom>
              <a:avLst/>
              <a:gdLst/>
              <a:ahLst/>
              <a:cxnLst/>
              <a:rect l="l" t="t" r="r" b="b"/>
              <a:pathLst>
                <a:path w="11309985" h="2941320">
                  <a:moveTo>
                    <a:pt x="9838943" y="0"/>
                  </a:moveTo>
                  <a:lnTo>
                    <a:pt x="9838943" y="735329"/>
                  </a:lnTo>
                  <a:lnTo>
                    <a:pt x="0" y="735329"/>
                  </a:lnTo>
                  <a:lnTo>
                    <a:pt x="0" y="2205990"/>
                  </a:lnTo>
                  <a:lnTo>
                    <a:pt x="9838943" y="2205990"/>
                  </a:lnTo>
                  <a:lnTo>
                    <a:pt x="9838943" y="2941320"/>
                  </a:lnTo>
                  <a:lnTo>
                    <a:pt x="11309604" y="1470660"/>
                  </a:lnTo>
                  <a:lnTo>
                    <a:pt x="9838943" y="0"/>
                  </a:lnTo>
                  <a:close/>
                </a:path>
              </a:pathLst>
            </a:custGeom>
            <a:solidFill>
              <a:srgbClr val="F8D6C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0020" y="2293620"/>
              <a:ext cx="3421379" cy="1176655"/>
            </a:xfrm>
            <a:custGeom>
              <a:avLst/>
              <a:gdLst/>
              <a:ahLst/>
              <a:cxnLst/>
              <a:rect l="l" t="t" r="r" b="b"/>
              <a:pathLst>
                <a:path w="3421379" h="1176654">
                  <a:moveTo>
                    <a:pt x="3225292" y="0"/>
                  </a:moveTo>
                  <a:lnTo>
                    <a:pt x="196088" y="0"/>
                  </a:lnTo>
                  <a:lnTo>
                    <a:pt x="151127" y="5177"/>
                  </a:lnTo>
                  <a:lnTo>
                    <a:pt x="109855" y="19924"/>
                  </a:lnTo>
                  <a:lnTo>
                    <a:pt x="73446" y="43067"/>
                  </a:lnTo>
                  <a:lnTo>
                    <a:pt x="43079" y="73430"/>
                  </a:lnTo>
                  <a:lnTo>
                    <a:pt x="19931" y="109838"/>
                  </a:lnTo>
                  <a:lnTo>
                    <a:pt x="5179" y="151115"/>
                  </a:lnTo>
                  <a:lnTo>
                    <a:pt x="0" y="196087"/>
                  </a:lnTo>
                  <a:lnTo>
                    <a:pt x="0" y="980439"/>
                  </a:lnTo>
                  <a:lnTo>
                    <a:pt x="5179" y="1025412"/>
                  </a:lnTo>
                  <a:lnTo>
                    <a:pt x="19931" y="1066689"/>
                  </a:lnTo>
                  <a:lnTo>
                    <a:pt x="43079" y="1103097"/>
                  </a:lnTo>
                  <a:lnTo>
                    <a:pt x="73446" y="1133460"/>
                  </a:lnTo>
                  <a:lnTo>
                    <a:pt x="109855" y="1156603"/>
                  </a:lnTo>
                  <a:lnTo>
                    <a:pt x="151127" y="1171350"/>
                  </a:lnTo>
                  <a:lnTo>
                    <a:pt x="196088" y="1176527"/>
                  </a:lnTo>
                  <a:lnTo>
                    <a:pt x="3225292" y="1176527"/>
                  </a:lnTo>
                  <a:lnTo>
                    <a:pt x="3270264" y="1171350"/>
                  </a:lnTo>
                  <a:lnTo>
                    <a:pt x="3311541" y="1156603"/>
                  </a:lnTo>
                  <a:lnTo>
                    <a:pt x="3347949" y="1133460"/>
                  </a:lnTo>
                  <a:lnTo>
                    <a:pt x="3378312" y="1103097"/>
                  </a:lnTo>
                  <a:lnTo>
                    <a:pt x="3401455" y="1066689"/>
                  </a:lnTo>
                  <a:lnTo>
                    <a:pt x="3416202" y="1025412"/>
                  </a:lnTo>
                  <a:lnTo>
                    <a:pt x="3421379" y="980439"/>
                  </a:lnTo>
                  <a:lnTo>
                    <a:pt x="3421379" y="196087"/>
                  </a:lnTo>
                  <a:lnTo>
                    <a:pt x="3416202" y="151115"/>
                  </a:lnTo>
                  <a:lnTo>
                    <a:pt x="3401455" y="109838"/>
                  </a:lnTo>
                  <a:lnTo>
                    <a:pt x="3378312" y="73430"/>
                  </a:lnTo>
                  <a:lnTo>
                    <a:pt x="3347949" y="43067"/>
                  </a:lnTo>
                  <a:lnTo>
                    <a:pt x="3311541" y="19924"/>
                  </a:lnTo>
                  <a:lnTo>
                    <a:pt x="3270264" y="5177"/>
                  </a:lnTo>
                  <a:lnTo>
                    <a:pt x="3225292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60020" y="2293620"/>
              <a:ext cx="3421379" cy="1176655"/>
            </a:xfrm>
            <a:custGeom>
              <a:avLst/>
              <a:gdLst/>
              <a:ahLst/>
              <a:cxnLst/>
              <a:rect l="l" t="t" r="r" b="b"/>
              <a:pathLst>
                <a:path w="3421379" h="1176654">
                  <a:moveTo>
                    <a:pt x="0" y="196087"/>
                  </a:moveTo>
                  <a:lnTo>
                    <a:pt x="5179" y="151115"/>
                  </a:lnTo>
                  <a:lnTo>
                    <a:pt x="19931" y="109838"/>
                  </a:lnTo>
                  <a:lnTo>
                    <a:pt x="43079" y="73430"/>
                  </a:lnTo>
                  <a:lnTo>
                    <a:pt x="73446" y="43067"/>
                  </a:lnTo>
                  <a:lnTo>
                    <a:pt x="109855" y="19924"/>
                  </a:lnTo>
                  <a:lnTo>
                    <a:pt x="151127" y="5177"/>
                  </a:lnTo>
                  <a:lnTo>
                    <a:pt x="196088" y="0"/>
                  </a:lnTo>
                  <a:lnTo>
                    <a:pt x="3225292" y="0"/>
                  </a:lnTo>
                  <a:lnTo>
                    <a:pt x="3270264" y="5177"/>
                  </a:lnTo>
                  <a:lnTo>
                    <a:pt x="3311541" y="19924"/>
                  </a:lnTo>
                  <a:lnTo>
                    <a:pt x="3347949" y="43067"/>
                  </a:lnTo>
                  <a:lnTo>
                    <a:pt x="3378312" y="73430"/>
                  </a:lnTo>
                  <a:lnTo>
                    <a:pt x="3401455" y="109838"/>
                  </a:lnTo>
                  <a:lnTo>
                    <a:pt x="3416202" y="151115"/>
                  </a:lnTo>
                  <a:lnTo>
                    <a:pt x="3421379" y="196087"/>
                  </a:lnTo>
                  <a:lnTo>
                    <a:pt x="3421379" y="980439"/>
                  </a:lnTo>
                  <a:lnTo>
                    <a:pt x="3416202" y="1025412"/>
                  </a:lnTo>
                  <a:lnTo>
                    <a:pt x="3401455" y="1066689"/>
                  </a:lnTo>
                  <a:lnTo>
                    <a:pt x="3378312" y="1103097"/>
                  </a:lnTo>
                  <a:lnTo>
                    <a:pt x="3347949" y="1133460"/>
                  </a:lnTo>
                  <a:lnTo>
                    <a:pt x="3311541" y="1156603"/>
                  </a:lnTo>
                  <a:lnTo>
                    <a:pt x="3270264" y="1171350"/>
                  </a:lnTo>
                  <a:lnTo>
                    <a:pt x="3225292" y="1176527"/>
                  </a:lnTo>
                  <a:lnTo>
                    <a:pt x="196088" y="1176527"/>
                  </a:lnTo>
                  <a:lnTo>
                    <a:pt x="151127" y="1171350"/>
                  </a:lnTo>
                  <a:lnTo>
                    <a:pt x="109855" y="1156603"/>
                  </a:lnTo>
                  <a:lnTo>
                    <a:pt x="73446" y="1133460"/>
                  </a:lnTo>
                  <a:lnTo>
                    <a:pt x="43079" y="1103097"/>
                  </a:lnTo>
                  <a:lnTo>
                    <a:pt x="19931" y="1066689"/>
                  </a:lnTo>
                  <a:lnTo>
                    <a:pt x="5179" y="1025412"/>
                  </a:lnTo>
                  <a:lnTo>
                    <a:pt x="0" y="980439"/>
                  </a:lnTo>
                  <a:lnTo>
                    <a:pt x="0" y="19608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30732" y="2499816"/>
            <a:ext cx="2481580" cy="707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8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1)</a:t>
            </a:r>
            <a:r>
              <a:rPr dirty="0" sz="24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охрану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здоровья</a:t>
            </a:r>
            <a:endParaRPr sz="2400">
              <a:latin typeface="Times New Roman"/>
              <a:cs typeface="Times New Roman"/>
            </a:endParaRPr>
          </a:p>
          <a:p>
            <a:pPr marL="38100">
              <a:lnSpc>
                <a:spcPts val="2685"/>
              </a:lnSpc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детей</a:t>
            </a:r>
            <a:r>
              <a:rPr dirty="0" sz="24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dirty="0" sz="2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Times New Roman"/>
                <a:cs typeface="Times New Roman"/>
              </a:rPr>
              <a:t>молодежи</a:t>
            </a:r>
            <a:r>
              <a:rPr dirty="0" sz="1800" spc="-15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53941" y="2288794"/>
            <a:ext cx="3525520" cy="1189355"/>
            <a:chOff x="3853941" y="2288794"/>
            <a:chExt cx="3525520" cy="1189355"/>
          </a:xfrm>
        </p:grpSpPr>
        <p:sp>
          <p:nvSpPr>
            <p:cNvPr id="15" name="object 15"/>
            <p:cNvSpPr/>
            <p:nvPr/>
          </p:nvSpPr>
          <p:spPr>
            <a:xfrm>
              <a:off x="3860291" y="2295144"/>
              <a:ext cx="3512820" cy="1176655"/>
            </a:xfrm>
            <a:custGeom>
              <a:avLst/>
              <a:gdLst/>
              <a:ahLst/>
              <a:cxnLst/>
              <a:rect l="l" t="t" r="r" b="b"/>
              <a:pathLst>
                <a:path w="3512820" h="1176654">
                  <a:moveTo>
                    <a:pt x="3316732" y="0"/>
                  </a:moveTo>
                  <a:lnTo>
                    <a:pt x="196087" y="0"/>
                  </a:lnTo>
                  <a:lnTo>
                    <a:pt x="151115" y="5177"/>
                  </a:lnTo>
                  <a:lnTo>
                    <a:pt x="109838" y="19924"/>
                  </a:lnTo>
                  <a:lnTo>
                    <a:pt x="73430" y="43067"/>
                  </a:lnTo>
                  <a:lnTo>
                    <a:pt x="43067" y="73430"/>
                  </a:lnTo>
                  <a:lnTo>
                    <a:pt x="19924" y="109838"/>
                  </a:lnTo>
                  <a:lnTo>
                    <a:pt x="5177" y="151115"/>
                  </a:lnTo>
                  <a:lnTo>
                    <a:pt x="0" y="196087"/>
                  </a:lnTo>
                  <a:lnTo>
                    <a:pt x="0" y="980439"/>
                  </a:lnTo>
                  <a:lnTo>
                    <a:pt x="5177" y="1025412"/>
                  </a:lnTo>
                  <a:lnTo>
                    <a:pt x="19924" y="1066689"/>
                  </a:lnTo>
                  <a:lnTo>
                    <a:pt x="43067" y="1103097"/>
                  </a:lnTo>
                  <a:lnTo>
                    <a:pt x="73430" y="1133460"/>
                  </a:lnTo>
                  <a:lnTo>
                    <a:pt x="109838" y="1156603"/>
                  </a:lnTo>
                  <a:lnTo>
                    <a:pt x="151115" y="1171350"/>
                  </a:lnTo>
                  <a:lnTo>
                    <a:pt x="196087" y="1176527"/>
                  </a:lnTo>
                  <a:lnTo>
                    <a:pt x="3316732" y="1176527"/>
                  </a:lnTo>
                  <a:lnTo>
                    <a:pt x="3361704" y="1171350"/>
                  </a:lnTo>
                  <a:lnTo>
                    <a:pt x="3402981" y="1156603"/>
                  </a:lnTo>
                  <a:lnTo>
                    <a:pt x="3439389" y="1133460"/>
                  </a:lnTo>
                  <a:lnTo>
                    <a:pt x="3469752" y="1103097"/>
                  </a:lnTo>
                  <a:lnTo>
                    <a:pt x="3492895" y="1066689"/>
                  </a:lnTo>
                  <a:lnTo>
                    <a:pt x="3507642" y="1025412"/>
                  </a:lnTo>
                  <a:lnTo>
                    <a:pt x="3512819" y="980439"/>
                  </a:lnTo>
                  <a:lnTo>
                    <a:pt x="3512819" y="196087"/>
                  </a:lnTo>
                  <a:lnTo>
                    <a:pt x="3507642" y="151115"/>
                  </a:lnTo>
                  <a:lnTo>
                    <a:pt x="3492895" y="109838"/>
                  </a:lnTo>
                  <a:lnTo>
                    <a:pt x="3469752" y="73430"/>
                  </a:lnTo>
                  <a:lnTo>
                    <a:pt x="3439389" y="43067"/>
                  </a:lnTo>
                  <a:lnTo>
                    <a:pt x="3402981" y="19924"/>
                  </a:lnTo>
                  <a:lnTo>
                    <a:pt x="3361704" y="5177"/>
                  </a:lnTo>
                  <a:lnTo>
                    <a:pt x="3316732" y="0"/>
                  </a:lnTo>
                  <a:close/>
                </a:path>
              </a:pathLst>
            </a:custGeom>
            <a:solidFill>
              <a:srgbClr val="C481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860291" y="2295144"/>
              <a:ext cx="3512820" cy="1176655"/>
            </a:xfrm>
            <a:custGeom>
              <a:avLst/>
              <a:gdLst/>
              <a:ahLst/>
              <a:cxnLst/>
              <a:rect l="l" t="t" r="r" b="b"/>
              <a:pathLst>
                <a:path w="3512820" h="1176654">
                  <a:moveTo>
                    <a:pt x="0" y="196087"/>
                  </a:moveTo>
                  <a:lnTo>
                    <a:pt x="5177" y="151115"/>
                  </a:lnTo>
                  <a:lnTo>
                    <a:pt x="19924" y="109838"/>
                  </a:lnTo>
                  <a:lnTo>
                    <a:pt x="43067" y="73430"/>
                  </a:lnTo>
                  <a:lnTo>
                    <a:pt x="73430" y="43067"/>
                  </a:lnTo>
                  <a:lnTo>
                    <a:pt x="109838" y="19924"/>
                  </a:lnTo>
                  <a:lnTo>
                    <a:pt x="151115" y="5177"/>
                  </a:lnTo>
                  <a:lnTo>
                    <a:pt x="196087" y="0"/>
                  </a:lnTo>
                  <a:lnTo>
                    <a:pt x="3316732" y="0"/>
                  </a:lnTo>
                  <a:lnTo>
                    <a:pt x="3361704" y="5177"/>
                  </a:lnTo>
                  <a:lnTo>
                    <a:pt x="3402981" y="19924"/>
                  </a:lnTo>
                  <a:lnTo>
                    <a:pt x="3439389" y="43067"/>
                  </a:lnTo>
                  <a:lnTo>
                    <a:pt x="3469752" y="73430"/>
                  </a:lnTo>
                  <a:lnTo>
                    <a:pt x="3492895" y="109838"/>
                  </a:lnTo>
                  <a:lnTo>
                    <a:pt x="3507642" y="151115"/>
                  </a:lnTo>
                  <a:lnTo>
                    <a:pt x="3512819" y="196087"/>
                  </a:lnTo>
                  <a:lnTo>
                    <a:pt x="3512819" y="980439"/>
                  </a:lnTo>
                  <a:lnTo>
                    <a:pt x="3507642" y="1025412"/>
                  </a:lnTo>
                  <a:lnTo>
                    <a:pt x="3492895" y="1066689"/>
                  </a:lnTo>
                  <a:lnTo>
                    <a:pt x="3469752" y="1103097"/>
                  </a:lnTo>
                  <a:lnTo>
                    <a:pt x="3439389" y="1133460"/>
                  </a:lnTo>
                  <a:lnTo>
                    <a:pt x="3402981" y="1156603"/>
                  </a:lnTo>
                  <a:lnTo>
                    <a:pt x="3361704" y="1171350"/>
                  </a:lnTo>
                  <a:lnTo>
                    <a:pt x="3316732" y="1176527"/>
                  </a:lnTo>
                  <a:lnTo>
                    <a:pt x="196087" y="1176527"/>
                  </a:lnTo>
                  <a:lnTo>
                    <a:pt x="151115" y="1171350"/>
                  </a:lnTo>
                  <a:lnTo>
                    <a:pt x="109838" y="1156603"/>
                  </a:lnTo>
                  <a:lnTo>
                    <a:pt x="73430" y="1133460"/>
                  </a:lnTo>
                  <a:lnTo>
                    <a:pt x="43067" y="1103097"/>
                  </a:lnTo>
                  <a:lnTo>
                    <a:pt x="19924" y="1066689"/>
                  </a:lnTo>
                  <a:lnTo>
                    <a:pt x="5177" y="1025412"/>
                  </a:lnTo>
                  <a:lnTo>
                    <a:pt x="0" y="980439"/>
                  </a:lnTo>
                  <a:lnTo>
                    <a:pt x="0" y="19608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4197477" y="2297683"/>
            <a:ext cx="2838450" cy="11207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224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2)</a:t>
            </a:r>
            <a:r>
              <a:rPr dirty="0" sz="20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предотвращение</a:t>
            </a:r>
            <a:endParaRPr sz="2000">
              <a:latin typeface="Times New Roman"/>
              <a:cs typeface="Times New Roman"/>
            </a:endParaRPr>
          </a:p>
          <a:p>
            <a:pPr algn="ctr" marL="12700" marR="5080">
              <a:lnSpc>
                <a:spcPct val="86300"/>
              </a:lnSpc>
              <a:spcBef>
                <a:spcPts val="165"/>
              </a:spcBef>
            </a:pP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инфекционных,</a:t>
            </a:r>
            <a:r>
              <a:rPr dirty="0" sz="2000" spc="-6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массовых </a:t>
            </a:r>
            <a:r>
              <a:rPr dirty="0" sz="2000" spc="-48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неинфекционных </a:t>
            </a:r>
            <a:r>
              <a:rPr dirty="0" sz="200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imes New Roman"/>
                <a:cs typeface="Times New Roman"/>
              </a:rPr>
              <a:t>заболеваний</a:t>
            </a:r>
            <a:r>
              <a:rPr dirty="0" sz="1800" spc="-5">
                <a:solidFill>
                  <a:srgbClr val="FFFFFF"/>
                </a:solidFill>
                <a:latin typeface="Times New Roman"/>
                <a:cs typeface="Times New Roman"/>
              </a:rPr>
              <a:t>;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494778" y="2329942"/>
            <a:ext cx="3708400" cy="1189355"/>
            <a:chOff x="7494778" y="2329942"/>
            <a:chExt cx="3708400" cy="1189355"/>
          </a:xfrm>
        </p:grpSpPr>
        <p:sp>
          <p:nvSpPr>
            <p:cNvPr id="19" name="object 19"/>
            <p:cNvSpPr/>
            <p:nvPr/>
          </p:nvSpPr>
          <p:spPr>
            <a:xfrm>
              <a:off x="7501128" y="2336292"/>
              <a:ext cx="3695700" cy="1176655"/>
            </a:xfrm>
            <a:custGeom>
              <a:avLst/>
              <a:gdLst/>
              <a:ahLst/>
              <a:cxnLst/>
              <a:rect l="l" t="t" r="r" b="b"/>
              <a:pathLst>
                <a:path w="3695700" h="1176654">
                  <a:moveTo>
                    <a:pt x="3499612" y="0"/>
                  </a:moveTo>
                  <a:lnTo>
                    <a:pt x="196088" y="0"/>
                  </a:lnTo>
                  <a:lnTo>
                    <a:pt x="151115" y="5177"/>
                  </a:lnTo>
                  <a:lnTo>
                    <a:pt x="109838" y="19924"/>
                  </a:lnTo>
                  <a:lnTo>
                    <a:pt x="73430" y="43067"/>
                  </a:lnTo>
                  <a:lnTo>
                    <a:pt x="43067" y="73430"/>
                  </a:lnTo>
                  <a:lnTo>
                    <a:pt x="19924" y="109838"/>
                  </a:lnTo>
                  <a:lnTo>
                    <a:pt x="5177" y="151115"/>
                  </a:lnTo>
                  <a:lnTo>
                    <a:pt x="0" y="196087"/>
                  </a:lnTo>
                  <a:lnTo>
                    <a:pt x="0" y="980440"/>
                  </a:lnTo>
                  <a:lnTo>
                    <a:pt x="5177" y="1025412"/>
                  </a:lnTo>
                  <a:lnTo>
                    <a:pt x="19924" y="1066689"/>
                  </a:lnTo>
                  <a:lnTo>
                    <a:pt x="43067" y="1103097"/>
                  </a:lnTo>
                  <a:lnTo>
                    <a:pt x="73430" y="1133460"/>
                  </a:lnTo>
                  <a:lnTo>
                    <a:pt x="109838" y="1156603"/>
                  </a:lnTo>
                  <a:lnTo>
                    <a:pt x="151115" y="1171350"/>
                  </a:lnTo>
                  <a:lnTo>
                    <a:pt x="196088" y="1176528"/>
                  </a:lnTo>
                  <a:lnTo>
                    <a:pt x="3499612" y="1176528"/>
                  </a:lnTo>
                  <a:lnTo>
                    <a:pt x="3544584" y="1171350"/>
                  </a:lnTo>
                  <a:lnTo>
                    <a:pt x="3585861" y="1156603"/>
                  </a:lnTo>
                  <a:lnTo>
                    <a:pt x="3622269" y="1133460"/>
                  </a:lnTo>
                  <a:lnTo>
                    <a:pt x="3652632" y="1103097"/>
                  </a:lnTo>
                  <a:lnTo>
                    <a:pt x="3675775" y="1066689"/>
                  </a:lnTo>
                  <a:lnTo>
                    <a:pt x="3690522" y="1025412"/>
                  </a:lnTo>
                  <a:lnTo>
                    <a:pt x="3695700" y="980440"/>
                  </a:lnTo>
                  <a:lnTo>
                    <a:pt x="3695700" y="196087"/>
                  </a:lnTo>
                  <a:lnTo>
                    <a:pt x="3690522" y="151115"/>
                  </a:lnTo>
                  <a:lnTo>
                    <a:pt x="3675775" y="109838"/>
                  </a:lnTo>
                  <a:lnTo>
                    <a:pt x="3652632" y="73430"/>
                  </a:lnTo>
                  <a:lnTo>
                    <a:pt x="3622269" y="43067"/>
                  </a:lnTo>
                  <a:lnTo>
                    <a:pt x="3585861" y="19924"/>
                  </a:lnTo>
                  <a:lnTo>
                    <a:pt x="3544584" y="5177"/>
                  </a:lnTo>
                  <a:lnTo>
                    <a:pt x="3499612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7501128" y="2336292"/>
              <a:ext cx="3695700" cy="1176655"/>
            </a:xfrm>
            <a:custGeom>
              <a:avLst/>
              <a:gdLst/>
              <a:ahLst/>
              <a:cxnLst/>
              <a:rect l="l" t="t" r="r" b="b"/>
              <a:pathLst>
                <a:path w="3695700" h="1176654">
                  <a:moveTo>
                    <a:pt x="0" y="196087"/>
                  </a:moveTo>
                  <a:lnTo>
                    <a:pt x="5177" y="151115"/>
                  </a:lnTo>
                  <a:lnTo>
                    <a:pt x="19924" y="109838"/>
                  </a:lnTo>
                  <a:lnTo>
                    <a:pt x="43067" y="73430"/>
                  </a:lnTo>
                  <a:lnTo>
                    <a:pt x="73430" y="43067"/>
                  </a:lnTo>
                  <a:lnTo>
                    <a:pt x="109838" y="19924"/>
                  </a:lnTo>
                  <a:lnTo>
                    <a:pt x="151115" y="5177"/>
                  </a:lnTo>
                  <a:lnTo>
                    <a:pt x="196088" y="0"/>
                  </a:lnTo>
                  <a:lnTo>
                    <a:pt x="3499612" y="0"/>
                  </a:lnTo>
                  <a:lnTo>
                    <a:pt x="3544584" y="5177"/>
                  </a:lnTo>
                  <a:lnTo>
                    <a:pt x="3585861" y="19924"/>
                  </a:lnTo>
                  <a:lnTo>
                    <a:pt x="3622269" y="43067"/>
                  </a:lnTo>
                  <a:lnTo>
                    <a:pt x="3652632" y="73430"/>
                  </a:lnTo>
                  <a:lnTo>
                    <a:pt x="3675775" y="109838"/>
                  </a:lnTo>
                  <a:lnTo>
                    <a:pt x="3690522" y="151115"/>
                  </a:lnTo>
                  <a:lnTo>
                    <a:pt x="3695700" y="196087"/>
                  </a:lnTo>
                  <a:lnTo>
                    <a:pt x="3695700" y="980440"/>
                  </a:lnTo>
                  <a:lnTo>
                    <a:pt x="3690522" y="1025412"/>
                  </a:lnTo>
                  <a:lnTo>
                    <a:pt x="3675775" y="1066689"/>
                  </a:lnTo>
                  <a:lnTo>
                    <a:pt x="3652632" y="1103097"/>
                  </a:lnTo>
                  <a:lnTo>
                    <a:pt x="3622269" y="1133460"/>
                  </a:lnTo>
                  <a:lnTo>
                    <a:pt x="3585861" y="1156603"/>
                  </a:lnTo>
                  <a:lnTo>
                    <a:pt x="3544584" y="1171350"/>
                  </a:lnTo>
                  <a:lnTo>
                    <a:pt x="3499612" y="1176528"/>
                  </a:lnTo>
                  <a:lnTo>
                    <a:pt x="196088" y="1176528"/>
                  </a:lnTo>
                  <a:lnTo>
                    <a:pt x="151115" y="1171350"/>
                  </a:lnTo>
                  <a:lnTo>
                    <a:pt x="109838" y="1156603"/>
                  </a:lnTo>
                  <a:lnTo>
                    <a:pt x="73430" y="1133460"/>
                  </a:lnTo>
                  <a:lnTo>
                    <a:pt x="43067" y="1103097"/>
                  </a:lnTo>
                  <a:lnTo>
                    <a:pt x="19924" y="1066689"/>
                  </a:lnTo>
                  <a:lnTo>
                    <a:pt x="5177" y="1025412"/>
                  </a:lnTo>
                  <a:lnTo>
                    <a:pt x="0" y="980440"/>
                  </a:lnTo>
                  <a:lnTo>
                    <a:pt x="0" y="19608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7789926" y="2543047"/>
            <a:ext cx="3121025" cy="706755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84785" marR="5080" indent="-172720">
              <a:lnSpc>
                <a:spcPts val="2480"/>
              </a:lnSpc>
              <a:spcBef>
                <a:spcPts val="515"/>
              </a:spcBef>
            </a:pP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3)</a:t>
            </a:r>
            <a:r>
              <a:rPr dirty="0" sz="24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FFFFFF"/>
                </a:solidFill>
                <a:latin typeface="Times New Roman"/>
                <a:cs typeface="Times New Roman"/>
              </a:rPr>
              <a:t>реализацию</a:t>
            </a:r>
            <a:r>
              <a:rPr dirty="0" sz="24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Times New Roman"/>
                <a:cs typeface="Times New Roman"/>
              </a:rPr>
              <a:t>гарантов </a:t>
            </a:r>
            <a:r>
              <a:rPr dirty="0" sz="2400" spc="-5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Times New Roman"/>
                <a:cs typeface="Times New Roman"/>
              </a:rPr>
              <a:t>здоровьесбережения.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1640" y="1274444"/>
            <a:ext cx="61753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Санитарные</a:t>
            </a:r>
            <a:r>
              <a:rPr dirty="0" sz="2800" spc="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правила</a:t>
            </a:r>
            <a:r>
              <a:rPr dirty="0" sz="2800" spc="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15" b="1">
                <a:solidFill>
                  <a:srgbClr val="C00000"/>
                </a:solidFill>
                <a:latin typeface="Times New Roman"/>
                <a:cs typeface="Times New Roman"/>
              </a:rPr>
              <a:t>направлены</a:t>
            </a:r>
            <a:r>
              <a:rPr dirty="0" sz="2800" spc="-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C00000"/>
                </a:solidFill>
                <a:latin typeface="Times New Roman"/>
                <a:cs typeface="Times New Roman"/>
              </a:rPr>
              <a:t>на: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50685" y="7620"/>
            <a:ext cx="12041505" cy="6337300"/>
            <a:chOff x="150685" y="7620"/>
            <a:chExt cx="12041505" cy="6337300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56264" y="7620"/>
              <a:ext cx="935735" cy="11064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5447" y="4023360"/>
              <a:ext cx="8408035" cy="2316480"/>
            </a:xfrm>
            <a:custGeom>
              <a:avLst/>
              <a:gdLst/>
              <a:ahLst/>
              <a:cxnLst/>
              <a:rect l="l" t="t" r="r" b="b"/>
              <a:pathLst>
                <a:path w="8408035" h="2316479">
                  <a:moveTo>
                    <a:pt x="210312" y="832103"/>
                  </a:moveTo>
                  <a:lnTo>
                    <a:pt x="5894832" y="832103"/>
                  </a:lnTo>
                  <a:lnTo>
                    <a:pt x="5894832" y="0"/>
                  </a:lnTo>
                  <a:lnTo>
                    <a:pt x="210312" y="0"/>
                  </a:lnTo>
                  <a:lnTo>
                    <a:pt x="210312" y="832103"/>
                  </a:lnTo>
                  <a:close/>
                </a:path>
                <a:path w="8408035" h="2316479">
                  <a:moveTo>
                    <a:pt x="0" y="2316479"/>
                  </a:moveTo>
                  <a:lnTo>
                    <a:pt x="8407908" y="2316479"/>
                  </a:lnTo>
                  <a:lnTo>
                    <a:pt x="8407908" y="922019"/>
                  </a:lnTo>
                  <a:lnTo>
                    <a:pt x="0" y="922019"/>
                  </a:lnTo>
                  <a:lnTo>
                    <a:pt x="0" y="2316479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234492" y="4047235"/>
            <a:ext cx="8252459" cy="223393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316990" marR="3044190" indent="-573405">
              <a:lnSpc>
                <a:spcPts val="2820"/>
              </a:lnSpc>
              <a:spcBef>
                <a:spcPts val="240"/>
              </a:spcBef>
            </a:pPr>
            <a:r>
              <a:rPr dirty="0" sz="2400">
                <a:solidFill>
                  <a:srgbClr val="C00000"/>
                </a:solidFill>
                <a:latin typeface="Times New Roman"/>
                <a:cs typeface="Times New Roman"/>
              </a:rPr>
              <a:t>Замена</a:t>
            </a:r>
            <a:r>
              <a:rPr dirty="0" sz="2400" spc="-3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10">
                <a:solidFill>
                  <a:srgbClr val="C00000"/>
                </a:solidFill>
                <a:latin typeface="Times New Roman"/>
                <a:cs typeface="Times New Roman"/>
              </a:rPr>
              <a:t>термина</a:t>
            </a:r>
            <a:r>
              <a:rPr dirty="0" sz="2400" spc="-2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>
                <a:solidFill>
                  <a:srgbClr val="C00000"/>
                </a:solidFill>
                <a:latin typeface="Times New Roman"/>
                <a:cs typeface="Times New Roman"/>
              </a:rPr>
              <a:t>«организации»</a:t>
            </a:r>
            <a:r>
              <a:rPr dirty="0" sz="2400" spc="-1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C00000"/>
                </a:solidFill>
                <a:latin typeface="Times New Roman"/>
                <a:cs typeface="Times New Roman"/>
              </a:rPr>
              <a:t>на </a:t>
            </a:r>
            <a:r>
              <a:rPr dirty="0" sz="2400" spc="-58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400" spc="-15">
                <a:solidFill>
                  <a:srgbClr val="C00000"/>
                </a:solidFill>
                <a:latin typeface="Times New Roman"/>
                <a:cs typeface="Times New Roman"/>
              </a:rPr>
              <a:t>хозяйствующие</a:t>
            </a:r>
            <a:r>
              <a:rPr dirty="0" sz="2400" spc="-25">
                <a:solidFill>
                  <a:srgbClr val="C00000"/>
                </a:solidFill>
                <a:latin typeface="Times New Roman"/>
                <a:cs typeface="Times New Roman"/>
              </a:rPr>
              <a:t> субъекты</a:t>
            </a:r>
            <a:endParaRPr sz="24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7000"/>
              </a:lnSpc>
              <a:spcBef>
                <a:spcPts val="1330"/>
              </a:spcBef>
            </a:pPr>
            <a:r>
              <a:rPr dirty="0" sz="2000" spc="-30" b="1">
                <a:solidFill>
                  <a:srgbClr val="334D80"/>
                </a:solidFill>
                <a:latin typeface="Times New Roman"/>
                <a:cs typeface="Times New Roman"/>
              </a:rPr>
              <a:t>ХОЗЯЙСТВУЮЩИЕ </a:t>
            </a:r>
            <a:r>
              <a:rPr dirty="0" sz="2000" spc="-15" b="1">
                <a:solidFill>
                  <a:srgbClr val="334D80"/>
                </a:solidFill>
                <a:latin typeface="Times New Roman"/>
                <a:cs typeface="Times New Roman"/>
              </a:rPr>
              <a:t>СУБЪЕКТЫ </a:t>
            </a:r>
            <a:r>
              <a:rPr dirty="0" sz="2000">
                <a:latin typeface="Times New Roman"/>
                <a:cs typeface="Times New Roman"/>
              </a:rPr>
              <a:t>– </a:t>
            </a:r>
            <a:r>
              <a:rPr dirty="0" sz="2000" spc="-10">
                <a:latin typeface="Times New Roman"/>
                <a:cs typeface="Times New Roman"/>
              </a:rPr>
              <a:t>это </a:t>
            </a:r>
            <a:r>
              <a:rPr dirty="0" sz="2000" spc="-5">
                <a:latin typeface="Times New Roman"/>
                <a:cs typeface="Times New Roman"/>
              </a:rPr>
              <a:t>организации, </a:t>
            </a:r>
            <a:r>
              <a:rPr dirty="0" sz="2000">
                <a:latin typeface="Times New Roman"/>
                <a:cs typeface="Times New Roman"/>
              </a:rPr>
              <a:t>осуществляющие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образовательную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деятельность,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деятельность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30">
                <a:latin typeface="Times New Roman"/>
                <a:cs typeface="Times New Roman"/>
              </a:rPr>
              <a:t>уходу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присмотру</a:t>
            </a:r>
            <a:r>
              <a:rPr dirty="0" sz="2000">
                <a:latin typeface="Times New Roman"/>
                <a:cs typeface="Times New Roman"/>
              </a:rPr>
              <a:t> за 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детьми,</a:t>
            </a:r>
            <a:r>
              <a:rPr dirty="0" sz="2000">
                <a:latin typeface="Times New Roman"/>
                <a:cs typeface="Times New Roman"/>
              </a:rPr>
              <a:t> услуги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отдыха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оздоровления,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временного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проживания,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социальные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услуги,</a:t>
            </a:r>
            <a:r>
              <a:rPr dirty="0" sz="2000" spc="3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услуги</a:t>
            </a:r>
            <a:r>
              <a:rPr dirty="0" sz="2000" spc="2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 </a:t>
            </a:r>
            <a:r>
              <a:rPr dirty="0" sz="2000" spc="-10">
                <a:latin typeface="Times New Roman"/>
                <a:cs typeface="Times New Roman"/>
              </a:rPr>
              <a:t>перевозкам</a:t>
            </a:r>
            <a:r>
              <a:rPr dirty="0" sz="2000" spc="-5">
                <a:latin typeface="Times New Roman"/>
                <a:cs typeface="Times New Roman"/>
              </a:rPr>
              <a:t> организованных</a:t>
            </a:r>
            <a:r>
              <a:rPr dirty="0" sz="2000" spc="1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групп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646420" y="461772"/>
            <a:ext cx="5991225" cy="6120765"/>
            <a:chOff x="5646420" y="461772"/>
            <a:chExt cx="5991225" cy="6120765"/>
          </a:xfrm>
        </p:grpSpPr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0200" y="3512820"/>
              <a:ext cx="2417063" cy="30693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4764" y="461772"/>
              <a:ext cx="2913887" cy="19431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6420" y="3371088"/>
              <a:ext cx="2468879" cy="1641348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6844" y="216788"/>
            <a:ext cx="52108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1</a:t>
            </a:r>
            <a:r>
              <a:rPr dirty="0" sz="2800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«Область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применения»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756029" y="870794"/>
            <a:ext cx="8968105" cy="868044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535"/>
              </a:spcBef>
            </a:pP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Санитарные</a:t>
            </a:r>
            <a:r>
              <a:rPr dirty="0" sz="2400" spc="4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правила</a:t>
            </a:r>
            <a:r>
              <a:rPr dirty="0" sz="2400" spc="4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устанавливают</a:t>
            </a:r>
            <a:r>
              <a:rPr dirty="0" sz="2400" spc="4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5" b="1">
                <a:solidFill>
                  <a:srgbClr val="334D80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400" spc="3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334D80"/>
                </a:solidFill>
                <a:latin typeface="Times New Roman"/>
                <a:cs typeface="Times New Roman"/>
              </a:rPr>
              <a:t>к</a:t>
            </a:r>
            <a:r>
              <a:rPr dirty="0" sz="2400" spc="10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334D80"/>
                </a:solidFill>
                <a:latin typeface="Times New Roman"/>
                <a:cs typeface="Times New Roman"/>
              </a:rPr>
              <a:t>обеспечению</a:t>
            </a:r>
            <a:endParaRPr sz="2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dirty="0" sz="2400" spc="-10" b="1">
                <a:solidFill>
                  <a:srgbClr val="334D80"/>
                </a:solidFill>
                <a:latin typeface="Times New Roman"/>
                <a:cs typeface="Times New Roman"/>
              </a:rPr>
              <a:t>безопасных </a:t>
            </a:r>
            <a:r>
              <a:rPr dirty="0" sz="2400" spc="-25" b="1">
                <a:solidFill>
                  <a:srgbClr val="334D80"/>
                </a:solidFill>
                <a:latin typeface="Times New Roman"/>
                <a:cs typeface="Times New Roman"/>
              </a:rPr>
              <a:t>условий</a:t>
            </a:r>
            <a:r>
              <a:rPr dirty="0" sz="2400" spc="-5" b="1">
                <a:solidFill>
                  <a:srgbClr val="334D80"/>
                </a:solidFill>
                <a:latin typeface="Times New Roman"/>
                <a:cs typeface="Times New Roman"/>
              </a:rPr>
              <a:t> к: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2723" y="1876044"/>
            <a:ext cx="3596640" cy="989330"/>
          </a:xfrm>
          <a:custGeom>
            <a:avLst/>
            <a:gdLst/>
            <a:ahLst/>
            <a:cxnLst/>
            <a:rect l="l" t="t" r="r" b="b"/>
            <a:pathLst>
              <a:path w="3596640" h="989330">
                <a:moveTo>
                  <a:pt x="0" y="989076"/>
                </a:moveTo>
                <a:lnTo>
                  <a:pt x="3596640" y="989076"/>
                </a:lnTo>
                <a:lnTo>
                  <a:pt x="3596640" y="0"/>
                </a:lnTo>
                <a:lnTo>
                  <a:pt x="0" y="0"/>
                </a:lnTo>
                <a:lnTo>
                  <a:pt x="0" y="989076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061464" y="2232482"/>
            <a:ext cx="327787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1)образовательной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деятельности;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1940" y="3023616"/>
            <a:ext cx="5788660" cy="1477010"/>
          </a:xfrm>
          <a:custGeom>
            <a:avLst/>
            <a:gdLst/>
            <a:ahLst/>
            <a:cxnLst/>
            <a:rect l="l" t="t" r="r" b="b"/>
            <a:pathLst>
              <a:path w="5788660" h="1477010">
                <a:moveTo>
                  <a:pt x="0" y="1476755"/>
                </a:moveTo>
                <a:lnTo>
                  <a:pt x="5788152" y="1476755"/>
                </a:lnTo>
                <a:lnTo>
                  <a:pt x="5788152" y="0"/>
                </a:lnTo>
                <a:lnTo>
                  <a:pt x="0" y="0"/>
                </a:lnTo>
                <a:lnTo>
                  <a:pt x="0" y="1476755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60375" y="3323285"/>
            <a:ext cx="5630545" cy="84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2) оказанию </a:t>
            </a:r>
            <a:r>
              <a:rPr dirty="0" sz="1800">
                <a:latin typeface="Times New Roman"/>
                <a:cs typeface="Times New Roman"/>
              </a:rPr>
              <a:t>социальных </a:t>
            </a:r>
            <a:r>
              <a:rPr dirty="0" sz="1800" spc="-35">
                <a:latin typeface="Times New Roman"/>
                <a:cs typeface="Times New Roman"/>
              </a:rPr>
              <a:t>услуг, </a:t>
            </a:r>
            <a:r>
              <a:rPr dirty="0" sz="1800">
                <a:latin typeface="Times New Roman"/>
                <a:cs typeface="Times New Roman"/>
              </a:rPr>
              <a:t>услуг </a:t>
            </a:r>
            <a:r>
              <a:rPr dirty="0" sz="1800" spc="-5">
                <a:latin typeface="Times New Roman"/>
                <a:cs typeface="Times New Roman"/>
              </a:rPr>
              <a:t>по </a:t>
            </a:r>
            <a:r>
              <a:rPr dirty="0" sz="1800">
                <a:latin typeface="Times New Roman"/>
                <a:cs typeface="Times New Roman"/>
              </a:rPr>
              <a:t>воспитанию и </a:t>
            </a:r>
            <a:r>
              <a:rPr dirty="0" sz="1800" spc="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обучению, </a:t>
            </a:r>
            <a:r>
              <a:rPr dirty="0" sz="1800" spc="-5">
                <a:latin typeface="Times New Roman"/>
                <a:cs typeface="Times New Roman"/>
              </a:rPr>
              <a:t>спортивной </a:t>
            </a:r>
            <a:r>
              <a:rPr dirty="0" sz="1800" spc="-25">
                <a:latin typeface="Times New Roman"/>
                <a:cs typeface="Times New Roman"/>
              </a:rPr>
              <a:t>подготовке, </a:t>
            </a:r>
            <a:r>
              <a:rPr dirty="0" sz="1800" spc="-30">
                <a:latin typeface="Times New Roman"/>
                <a:cs typeface="Times New Roman"/>
              </a:rPr>
              <a:t>уходу </a:t>
            </a:r>
            <a:r>
              <a:rPr dirty="0" sz="1800">
                <a:latin typeface="Times New Roman"/>
                <a:cs typeface="Times New Roman"/>
              </a:rPr>
              <a:t>и </a:t>
            </a:r>
            <a:r>
              <a:rPr dirty="0" sz="1800" spc="-10">
                <a:latin typeface="Times New Roman"/>
                <a:cs typeface="Times New Roman"/>
              </a:rPr>
              <a:t>присмотру </a:t>
            </a:r>
            <a:r>
              <a:rPr dirty="0" sz="1800" spc="-15">
                <a:latin typeface="Times New Roman"/>
                <a:cs typeface="Times New Roman"/>
              </a:rPr>
              <a:t>за 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детьми;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04188" y="4654296"/>
            <a:ext cx="6096000" cy="1659889"/>
          </a:xfrm>
          <a:custGeom>
            <a:avLst/>
            <a:gdLst/>
            <a:ahLst/>
            <a:cxnLst/>
            <a:rect l="l" t="t" r="r" b="b"/>
            <a:pathLst>
              <a:path w="6096000" h="1659889">
                <a:moveTo>
                  <a:pt x="0" y="1659635"/>
                </a:moveTo>
                <a:lnTo>
                  <a:pt x="6096000" y="1659635"/>
                </a:lnTo>
                <a:lnTo>
                  <a:pt x="6096000" y="0"/>
                </a:lnTo>
                <a:lnTo>
                  <a:pt x="0" y="0"/>
                </a:lnTo>
                <a:lnTo>
                  <a:pt x="0" y="1659635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582927" y="4655311"/>
            <a:ext cx="5939155" cy="65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42900">
              <a:lnSpc>
                <a:spcPct val="114999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3)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организации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1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проведению</a:t>
            </a:r>
            <a:r>
              <a:rPr dirty="0" sz="1800" spc="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временного</a:t>
            </a:r>
            <a:r>
              <a:rPr dirty="0" sz="1800" spc="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досуга</a:t>
            </a:r>
            <a:r>
              <a:rPr dirty="0" sz="1800" spc="2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детей</a:t>
            </a:r>
            <a:r>
              <a:rPr dirty="0" sz="1800" spc="1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помещениях</a:t>
            </a:r>
            <a:r>
              <a:rPr dirty="0" sz="1800" spc="16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(специально</a:t>
            </a:r>
            <a:r>
              <a:rPr dirty="0" sz="1800" spc="16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выделенных</a:t>
            </a:r>
            <a:r>
              <a:rPr dirty="0" sz="1800" spc="170">
                <a:latin typeface="Times New Roman"/>
                <a:cs typeface="Times New Roman"/>
              </a:rPr>
              <a:t> </a:t>
            </a:r>
            <a:r>
              <a:rPr dirty="0" sz="1800" spc="5">
                <a:latin typeface="Times New Roman"/>
                <a:cs typeface="Times New Roman"/>
              </a:rPr>
              <a:t>местах),</a:t>
            </a:r>
            <a:r>
              <a:rPr dirty="0" sz="1800" spc="14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устроенных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2927" y="5286248"/>
            <a:ext cx="5939155" cy="972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95"/>
              </a:spcBef>
            </a:pPr>
            <a:r>
              <a:rPr dirty="0" cap="small" sz="1800" spc="-120">
                <a:latin typeface="Times New Roman"/>
                <a:cs typeface="Times New Roman"/>
              </a:rPr>
              <a:t>в</a:t>
            </a:r>
            <a:r>
              <a:rPr dirty="0" sz="1800" spc="-120">
                <a:latin typeface="Times New Roman"/>
                <a:cs typeface="Times New Roman"/>
              </a:rPr>
              <a:t>  </a:t>
            </a:r>
            <a:r>
              <a:rPr dirty="0" sz="1800" spc="160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ор</a:t>
            </a:r>
            <a:r>
              <a:rPr dirty="0" sz="1800" spc="-45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овы</a:t>
            </a:r>
            <a:r>
              <a:rPr dirty="0" sz="1800" spc="-10">
                <a:latin typeface="Times New Roman"/>
                <a:cs typeface="Times New Roman"/>
              </a:rPr>
              <a:t>х</a:t>
            </a:r>
            <a:r>
              <a:rPr dirty="0" sz="1800">
                <a:latin typeface="Times New Roman"/>
                <a:cs typeface="Times New Roman"/>
              </a:rPr>
              <a:t>,  </a:t>
            </a:r>
            <a:r>
              <a:rPr dirty="0" sz="1800" spc="155">
                <a:latin typeface="Times New Roman"/>
                <a:cs typeface="Times New Roman"/>
              </a:rPr>
              <a:t> </a:t>
            </a:r>
            <a:r>
              <a:rPr dirty="0" sz="1800" spc="-35">
                <a:latin typeface="Times New Roman"/>
                <a:cs typeface="Times New Roman"/>
              </a:rPr>
              <a:t>к</a:t>
            </a:r>
            <a:r>
              <a:rPr dirty="0" sz="1800" spc="-60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л</a:t>
            </a:r>
            <a:r>
              <a:rPr dirty="0" sz="1800" spc="-80">
                <a:latin typeface="Times New Roman"/>
                <a:cs typeface="Times New Roman"/>
              </a:rPr>
              <a:t>ь</a:t>
            </a:r>
            <a:r>
              <a:rPr dirty="0" sz="1800" spc="-35">
                <a:latin typeface="Times New Roman"/>
                <a:cs typeface="Times New Roman"/>
              </a:rPr>
              <a:t>т</a:t>
            </a:r>
            <a:r>
              <a:rPr dirty="0" sz="1800" spc="20">
                <a:latin typeface="Times New Roman"/>
                <a:cs typeface="Times New Roman"/>
              </a:rPr>
              <a:t>у</a:t>
            </a:r>
            <a:r>
              <a:rPr dirty="0" sz="1800">
                <a:latin typeface="Times New Roman"/>
                <a:cs typeface="Times New Roman"/>
              </a:rPr>
              <a:t>рн</a:t>
            </a:r>
            <a:r>
              <a:rPr dirty="0" sz="1800" spc="-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-д</a:t>
            </a:r>
            <a:r>
              <a:rPr dirty="0" sz="1800" spc="40">
                <a:latin typeface="Times New Roman"/>
                <a:cs typeface="Times New Roman"/>
              </a:rPr>
              <a:t>о</a:t>
            </a:r>
            <a:r>
              <a:rPr dirty="0" sz="1800" spc="-35">
                <a:latin typeface="Times New Roman"/>
                <a:cs typeface="Times New Roman"/>
              </a:rPr>
              <a:t>с</a:t>
            </a:r>
            <a:r>
              <a:rPr dirty="0" sz="1800">
                <a:latin typeface="Times New Roman"/>
                <a:cs typeface="Times New Roman"/>
              </a:rPr>
              <a:t>у</a:t>
            </a:r>
            <a:r>
              <a:rPr dirty="0" sz="1800" spc="-45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овых  </a:t>
            </a:r>
            <a:r>
              <a:rPr dirty="0" sz="1800" spc="16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ц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 spc="-10">
                <a:latin typeface="Times New Roman"/>
                <a:cs typeface="Times New Roman"/>
              </a:rPr>
              <a:t>р</a:t>
            </a:r>
            <a:r>
              <a:rPr dirty="0" sz="1800" spc="5">
                <a:latin typeface="Times New Roman"/>
                <a:cs typeface="Times New Roman"/>
              </a:rPr>
              <a:t>а</a:t>
            </a:r>
            <a:r>
              <a:rPr dirty="0" sz="1800" spc="-10">
                <a:latin typeface="Times New Roman"/>
                <a:cs typeface="Times New Roman"/>
              </a:rPr>
              <a:t>х</a:t>
            </a:r>
            <a:r>
              <a:rPr dirty="0" sz="1800">
                <a:latin typeface="Times New Roman"/>
                <a:cs typeface="Times New Roman"/>
              </a:rPr>
              <a:t>,  </a:t>
            </a:r>
            <a:r>
              <a:rPr dirty="0" sz="1800" spc="15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аэропо</a:t>
            </a:r>
            <a:r>
              <a:rPr dirty="0" sz="1800" spc="-30">
                <a:latin typeface="Times New Roman"/>
                <a:cs typeface="Times New Roman"/>
              </a:rPr>
              <a:t>р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а</a:t>
            </a:r>
            <a:r>
              <a:rPr dirty="0" sz="1800" spc="-10">
                <a:latin typeface="Times New Roman"/>
                <a:cs typeface="Times New Roman"/>
              </a:rPr>
              <a:t>х</a:t>
            </a:r>
            <a:r>
              <a:rPr dirty="0" sz="1800">
                <a:latin typeface="Times New Roman"/>
                <a:cs typeface="Times New Roman"/>
              </a:rPr>
              <a:t>, </a:t>
            </a:r>
            <a:r>
              <a:rPr dirty="0" sz="1800" spc="-20">
                <a:latin typeface="Times New Roman"/>
                <a:cs typeface="Times New Roman"/>
              </a:rPr>
              <a:t>ж</a:t>
            </a:r>
            <a:r>
              <a:rPr dirty="0" sz="1800">
                <a:latin typeface="Times New Roman"/>
                <a:cs typeface="Times New Roman"/>
              </a:rPr>
              <a:t>е</a:t>
            </a:r>
            <a:r>
              <a:rPr dirty="0" sz="1800" spc="-10">
                <a:latin typeface="Times New Roman"/>
                <a:cs typeface="Times New Roman"/>
              </a:rPr>
              <a:t>л</a:t>
            </a:r>
            <a:r>
              <a:rPr dirty="0" sz="1800" spc="2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з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 spc="-5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дор</a:t>
            </a:r>
            <a:r>
              <a:rPr dirty="0" sz="1800" spc="-55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ж</a:t>
            </a:r>
            <a:r>
              <a:rPr dirty="0" sz="1800" spc="-15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ых  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25">
                <a:latin typeface="Times New Roman"/>
                <a:cs typeface="Times New Roman"/>
              </a:rPr>
              <a:t>к</a:t>
            </a:r>
            <a:r>
              <a:rPr dirty="0" sz="1800">
                <a:latin typeface="Times New Roman"/>
                <a:cs typeface="Times New Roman"/>
              </a:rPr>
              <a:t>з</a:t>
            </a:r>
            <a:r>
              <a:rPr dirty="0" sz="1800" spc="10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л</a:t>
            </a:r>
            <a:r>
              <a:rPr dirty="0" sz="1800" spc="5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х  </a:t>
            </a:r>
            <a:r>
              <a:rPr dirty="0" sz="1800" spc="-6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  </a:t>
            </a:r>
            <a:r>
              <a:rPr dirty="0" sz="1800" spc="-5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и</a:t>
            </a:r>
            <a:r>
              <a:rPr dirty="0" sz="1800" spc="-10">
                <a:latin typeface="Times New Roman"/>
                <a:cs typeface="Times New Roman"/>
              </a:rPr>
              <a:t>н</a:t>
            </a:r>
            <a:r>
              <a:rPr dirty="0" sz="1800">
                <a:latin typeface="Times New Roman"/>
                <a:cs typeface="Times New Roman"/>
              </a:rPr>
              <a:t>ых  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65">
                <a:latin typeface="Times New Roman"/>
                <a:cs typeface="Times New Roman"/>
              </a:rPr>
              <a:t>б</a:t>
            </a:r>
            <a:r>
              <a:rPr dirty="0" sz="1800" spc="-5">
                <a:latin typeface="Times New Roman"/>
                <a:cs typeface="Times New Roman"/>
              </a:rPr>
              <a:t>ъ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 spc="-35">
                <a:latin typeface="Times New Roman"/>
                <a:cs typeface="Times New Roman"/>
              </a:rPr>
              <a:t>к</a:t>
            </a:r>
            <a:r>
              <a:rPr dirty="0" sz="1800" spc="25">
                <a:latin typeface="Times New Roman"/>
                <a:cs typeface="Times New Roman"/>
              </a:rPr>
              <a:t>т</a:t>
            </a:r>
            <a:r>
              <a:rPr dirty="0" sz="1800">
                <a:latin typeface="Times New Roman"/>
                <a:cs typeface="Times New Roman"/>
              </a:rPr>
              <a:t>ах  </a:t>
            </a:r>
            <a:r>
              <a:rPr dirty="0" sz="1800" spc="-45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н</a:t>
            </a:r>
            <a:r>
              <a:rPr dirty="0" sz="1800" spc="-15">
                <a:latin typeface="Times New Roman"/>
                <a:cs typeface="Times New Roman"/>
              </a:rPr>
              <a:t>е</a:t>
            </a:r>
            <a:r>
              <a:rPr dirty="0" sz="1800">
                <a:latin typeface="Times New Roman"/>
                <a:cs typeface="Times New Roman"/>
              </a:rPr>
              <a:t>жило</a:t>
            </a:r>
            <a:r>
              <a:rPr dirty="0" sz="1800" spc="-40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о </a:t>
            </a:r>
            <a:r>
              <a:rPr dirty="0" sz="1800" spc="-5">
                <a:latin typeface="Times New Roman"/>
                <a:cs typeface="Times New Roman"/>
              </a:rPr>
              <a:t>назн</a:t>
            </a:r>
            <a:r>
              <a:rPr dirty="0" sz="1800" spc="-75">
                <a:latin typeface="Times New Roman"/>
                <a:cs typeface="Times New Roman"/>
              </a:rPr>
              <a:t>а</a:t>
            </a:r>
            <a:r>
              <a:rPr dirty="0" sz="1800" spc="-10">
                <a:latin typeface="Times New Roman"/>
                <a:cs typeface="Times New Roman"/>
              </a:rPr>
              <a:t>ч</a:t>
            </a:r>
            <a:r>
              <a:rPr dirty="0" sz="1800">
                <a:latin typeface="Times New Roman"/>
                <a:cs typeface="Times New Roman"/>
              </a:rPr>
              <a:t>ени</a:t>
            </a:r>
            <a:r>
              <a:rPr dirty="0" sz="1800" spc="-5">
                <a:latin typeface="Times New Roman"/>
                <a:cs typeface="Times New Roman"/>
              </a:rPr>
              <a:t>я</a:t>
            </a:r>
            <a:r>
              <a:rPr dirty="0" sz="1800">
                <a:latin typeface="Times New Roman"/>
                <a:cs typeface="Times New Roman"/>
              </a:rPr>
              <a:t>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56776" y="4648200"/>
            <a:ext cx="2778760" cy="1022985"/>
          </a:xfrm>
          <a:custGeom>
            <a:avLst/>
            <a:gdLst/>
            <a:ahLst/>
            <a:cxnLst/>
            <a:rect l="l" t="t" r="r" b="b"/>
            <a:pathLst>
              <a:path w="2778759" h="1022985">
                <a:moveTo>
                  <a:pt x="0" y="1022604"/>
                </a:moveTo>
                <a:lnTo>
                  <a:pt x="2778252" y="1022604"/>
                </a:lnTo>
                <a:lnTo>
                  <a:pt x="2778252" y="0"/>
                </a:lnTo>
                <a:lnTo>
                  <a:pt x="0" y="0"/>
                </a:lnTo>
                <a:lnTo>
                  <a:pt x="0" y="1022604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336405" y="5005832"/>
            <a:ext cx="25869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Times New Roman"/>
                <a:cs typeface="Times New Roman"/>
              </a:rPr>
              <a:t>6)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отдыха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10">
                <a:latin typeface="Times New Roman"/>
                <a:cs typeface="Times New Roman"/>
              </a:rPr>
              <a:t> оздоровления.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697479" y="3329749"/>
            <a:ext cx="8496935" cy="3331845"/>
            <a:chOff x="2697479" y="3329749"/>
            <a:chExt cx="8496935" cy="3331845"/>
          </a:xfrm>
        </p:grpSpPr>
        <p:sp>
          <p:nvSpPr>
            <p:cNvPr id="14" name="object 14"/>
            <p:cNvSpPr/>
            <p:nvPr/>
          </p:nvSpPr>
          <p:spPr>
            <a:xfrm>
              <a:off x="7091171" y="3334511"/>
              <a:ext cx="4098290" cy="1021080"/>
            </a:xfrm>
            <a:custGeom>
              <a:avLst/>
              <a:gdLst/>
              <a:ahLst/>
              <a:cxnLst/>
              <a:rect l="l" t="t" r="r" b="b"/>
              <a:pathLst>
                <a:path w="4098290" h="1021079">
                  <a:moveTo>
                    <a:pt x="0" y="1021080"/>
                  </a:moveTo>
                  <a:lnTo>
                    <a:pt x="4098035" y="1021080"/>
                  </a:lnTo>
                  <a:lnTo>
                    <a:pt x="4098035" y="0"/>
                  </a:lnTo>
                  <a:lnTo>
                    <a:pt x="0" y="0"/>
                  </a:lnTo>
                  <a:lnTo>
                    <a:pt x="0" y="1021080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7479" y="5861304"/>
              <a:ext cx="1033271" cy="8001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7170801" y="3690569"/>
            <a:ext cx="380555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5)</a:t>
            </a:r>
            <a:r>
              <a:rPr dirty="0" sz="1800" spc="-15">
                <a:latin typeface="Times New Roman"/>
                <a:cs typeface="Times New Roman"/>
              </a:rPr>
              <a:t> культурно-массовых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мероприятиям;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89547" y="1831848"/>
            <a:ext cx="4098290" cy="1308100"/>
          </a:xfrm>
          <a:custGeom>
            <a:avLst/>
            <a:gdLst/>
            <a:ahLst/>
            <a:cxnLst/>
            <a:rect l="l" t="t" r="r" b="b"/>
            <a:pathLst>
              <a:path w="4098290" h="1308100">
                <a:moveTo>
                  <a:pt x="0" y="1307591"/>
                </a:moveTo>
                <a:lnTo>
                  <a:pt x="4098036" y="1307591"/>
                </a:lnTo>
                <a:lnTo>
                  <a:pt x="4098036" y="0"/>
                </a:lnTo>
                <a:lnTo>
                  <a:pt x="0" y="0"/>
                </a:lnTo>
                <a:lnTo>
                  <a:pt x="0" y="1307591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6369177" y="2148078"/>
            <a:ext cx="3941445" cy="65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  <a:tabLst>
                <a:tab pos="394970" algn="l"/>
                <a:tab pos="1582420" algn="l"/>
                <a:tab pos="3364229" algn="l"/>
              </a:tabLst>
            </a:pPr>
            <a:r>
              <a:rPr dirty="0" sz="1800">
                <a:latin typeface="Times New Roman"/>
                <a:cs typeface="Times New Roman"/>
              </a:rPr>
              <a:t>4)	</a:t>
            </a:r>
            <a:r>
              <a:rPr dirty="0" sz="1800" spc="-5">
                <a:latin typeface="Times New Roman"/>
                <a:cs typeface="Times New Roman"/>
              </a:rPr>
              <a:t>пер</a:t>
            </a:r>
            <a:r>
              <a:rPr dirty="0" sz="1800" spc="5">
                <a:latin typeface="Times New Roman"/>
                <a:cs typeface="Times New Roman"/>
              </a:rPr>
              <a:t>е</a:t>
            </a:r>
            <a:r>
              <a:rPr dirty="0" sz="1800" spc="-10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оз</a:t>
            </a:r>
            <a:r>
              <a:rPr dirty="0" sz="1800" spc="-15">
                <a:latin typeface="Times New Roman"/>
                <a:cs typeface="Times New Roman"/>
              </a:rPr>
              <a:t>а</a:t>
            </a:r>
            <a:r>
              <a:rPr dirty="0" sz="1800">
                <a:latin typeface="Times New Roman"/>
                <a:cs typeface="Times New Roman"/>
              </a:rPr>
              <a:t>м	ор</a:t>
            </a:r>
            <a:r>
              <a:rPr dirty="0" sz="1800" spc="-10">
                <a:latin typeface="Times New Roman"/>
                <a:cs typeface="Times New Roman"/>
              </a:rPr>
              <a:t>г</a:t>
            </a:r>
            <a:r>
              <a:rPr dirty="0" sz="1800">
                <a:latin typeface="Times New Roman"/>
                <a:cs typeface="Times New Roman"/>
              </a:rPr>
              <a:t>ани</a:t>
            </a:r>
            <a:r>
              <a:rPr dirty="0" sz="1800" spc="-20">
                <a:latin typeface="Times New Roman"/>
                <a:cs typeface="Times New Roman"/>
              </a:rPr>
              <a:t>з</a:t>
            </a:r>
            <a:r>
              <a:rPr dirty="0" sz="1800">
                <a:latin typeface="Times New Roman"/>
                <a:cs typeface="Times New Roman"/>
              </a:rPr>
              <a:t>о</a:t>
            </a:r>
            <a:r>
              <a:rPr dirty="0" sz="1800" spc="-25">
                <a:latin typeface="Times New Roman"/>
                <a:cs typeface="Times New Roman"/>
              </a:rPr>
              <a:t>в</a:t>
            </a:r>
            <a:r>
              <a:rPr dirty="0" sz="1800">
                <a:latin typeface="Times New Roman"/>
                <a:cs typeface="Times New Roman"/>
              </a:rPr>
              <a:t>анных	г</a:t>
            </a:r>
            <a:r>
              <a:rPr dirty="0" sz="1800" spc="-40">
                <a:latin typeface="Times New Roman"/>
                <a:cs typeface="Times New Roman"/>
              </a:rPr>
              <a:t>р</a:t>
            </a:r>
            <a:r>
              <a:rPr dirty="0" sz="1800" spc="10">
                <a:latin typeface="Times New Roman"/>
                <a:cs typeface="Times New Roman"/>
              </a:rPr>
              <a:t>у</a:t>
            </a:r>
            <a:r>
              <a:rPr dirty="0" sz="1800" spc="-5">
                <a:latin typeface="Times New Roman"/>
                <a:cs typeface="Times New Roman"/>
              </a:rPr>
              <a:t>пп  </a:t>
            </a:r>
            <a:r>
              <a:rPr dirty="0" sz="1800">
                <a:latin typeface="Times New Roman"/>
                <a:cs typeface="Times New Roman"/>
              </a:rPr>
              <a:t>детей</a:t>
            </a:r>
            <a:r>
              <a:rPr dirty="0" sz="1800" spc="-10">
                <a:latin typeface="Times New Roman"/>
                <a:cs typeface="Times New Roman"/>
              </a:rPr>
              <a:t> железнодорожным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транспортом;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103" y="996696"/>
            <a:ext cx="12122150" cy="5861685"/>
            <a:chOff x="70103" y="996696"/>
            <a:chExt cx="12122150" cy="5861685"/>
          </a:xfrm>
        </p:grpSpPr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996696"/>
              <a:ext cx="2415540" cy="21747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8339" y="2898647"/>
              <a:ext cx="1307591" cy="16687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0884" y="1981200"/>
              <a:ext cx="1854707" cy="11323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77839" y="1961388"/>
              <a:ext cx="649224" cy="89001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03" y="5020055"/>
              <a:ext cx="1434084" cy="114909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81239" y="4356163"/>
              <a:ext cx="2700439" cy="25018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48899" y="3377184"/>
              <a:ext cx="1943100" cy="1635252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46281" y="6464985"/>
            <a:ext cx="153670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6844" y="216788"/>
            <a:ext cx="52108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1</a:t>
            </a:r>
            <a:r>
              <a:rPr dirty="0" sz="2800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«Область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применения»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072639" y="1014983"/>
            <a:ext cx="3355975" cy="1938655"/>
          </a:xfrm>
          <a:prstGeom prst="rect">
            <a:avLst/>
          </a:prstGeom>
          <a:ln w="9144">
            <a:solidFill>
              <a:srgbClr val="C00000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dirty="0" sz="2000">
                <a:latin typeface="Times New Roman"/>
                <a:cs typeface="Times New Roman"/>
              </a:rPr>
              <a:t>Санитарные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правила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НЕ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2000" spc="-45" b="1">
                <a:solidFill>
                  <a:srgbClr val="C00000"/>
                </a:solidFill>
                <a:latin typeface="Times New Roman"/>
                <a:cs typeface="Times New Roman"/>
              </a:rPr>
              <a:t>РАСПРОСТРАНЯЮТСЯ</a:t>
            </a: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000" spc="-5">
                <a:latin typeface="Times New Roman"/>
                <a:cs typeface="Times New Roman"/>
              </a:rPr>
              <a:t>на</a:t>
            </a:r>
            <a:r>
              <a:rPr dirty="0" sz="2000" spc="-3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проведение</a:t>
            </a:r>
            <a:endParaRPr sz="2000">
              <a:latin typeface="Times New Roman"/>
              <a:cs typeface="Times New Roman"/>
            </a:endParaRPr>
          </a:p>
          <a:p>
            <a:pPr algn="ctr" marL="100330" marR="92075">
              <a:lnSpc>
                <a:spcPct val="100000"/>
              </a:lnSpc>
            </a:pPr>
            <a:r>
              <a:rPr dirty="0" sz="2000" spc="-10">
                <a:latin typeface="Times New Roman"/>
                <a:cs typeface="Times New Roman"/>
              </a:rPr>
              <a:t>экскурсионных </a:t>
            </a:r>
            <a:r>
              <a:rPr dirty="0" sz="2000">
                <a:latin typeface="Times New Roman"/>
                <a:cs typeface="Times New Roman"/>
              </a:rPr>
              <a:t>мероприятий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организованных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походов.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04332" y="1583436"/>
            <a:ext cx="3676015" cy="3691254"/>
          </a:xfrm>
          <a:custGeom>
            <a:avLst/>
            <a:gdLst/>
            <a:ahLst/>
            <a:cxnLst/>
            <a:rect l="l" t="t" r="r" b="b"/>
            <a:pathLst>
              <a:path w="3676015" h="3691254">
                <a:moveTo>
                  <a:pt x="0" y="3691128"/>
                </a:moveTo>
                <a:lnTo>
                  <a:pt x="3675888" y="3691128"/>
                </a:lnTo>
                <a:lnTo>
                  <a:pt x="3675888" y="0"/>
                </a:lnTo>
                <a:lnTo>
                  <a:pt x="0" y="0"/>
                </a:lnTo>
                <a:lnTo>
                  <a:pt x="0" y="3691128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783071" y="1586660"/>
            <a:ext cx="3453129" cy="3613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39395">
              <a:lnSpc>
                <a:spcPct val="107000"/>
              </a:lnSpc>
              <a:spcBef>
                <a:spcPts val="95"/>
              </a:spcBef>
            </a:pPr>
            <a:r>
              <a:rPr dirty="0" sz="2000" spc="5">
                <a:latin typeface="Times New Roman"/>
                <a:cs typeface="Times New Roman"/>
              </a:rPr>
              <a:t>Без </a:t>
            </a:r>
            <a:r>
              <a:rPr dirty="0" sz="2000" spc="-5">
                <a:latin typeface="Times New Roman"/>
                <a:cs typeface="Times New Roman"/>
              </a:rPr>
              <a:t>изменений </a:t>
            </a:r>
            <a:r>
              <a:rPr dirty="0" sz="2000" spc="15">
                <a:latin typeface="Times New Roman"/>
                <a:cs typeface="Times New Roman"/>
              </a:rPr>
              <a:t>осталось </a:t>
            </a:r>
            <a:r>
              <a:rPr dirty="0" sz="2000" spc="2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требование</a:t>
            </a:r>
            <a:r>
              <a:rPr dirty="0" sz="2000" spc="-50"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dirty="0" sz="2000" spc="-5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обязательному </a:t>
            </a:r>
            <a:r>
              <a:rPr dirty="0" sz="2000" spc="-484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наличию</a:t>
            </a:r>
            <a:r>
              <a:rPr dirty="0" sz="2000" spc="-3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5" b="1">
                <a:solidFill>
                  <a:srgbClr val="C00000"/>
                </a:solidFill>
                <a:latin typeface="Times New Roman"/>
                <a:cs typeface="Times New Roman"/>
              </a:rPr>
              <a:t>санитарно-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эпидемиологического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заключения</a:t>
            </a:r>
            <a:r>
              <a:rPr dirty="0" sz="2000" spc="-5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 spc="-5">
                <a:latin typeface="Times New Roman"/>
                <a:cs typeface="Times New Roman"/>
              </a:rPr>
              <a:t> организаций,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dirty="0" sz="2000">
                <a:latin typeface="Times New Roman"/>
                <a:cs typeface="Times New Roman"/>
              </a:rPr>
              <a:t>осуществляющих</a:t>
            </a:r>
            <a:endParaRPr sz="2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7000"/>
              </a:lnSpc>
            </a:pPr>
            <a:r>
              <a:rPr dirty="0" sz="2000" spc="-10">
                <a:latin typeface="Times New Roman"/>
                <a:cs typeface="Times New Roman"/>
              </a:rPr>
              <a:t>образовательную </a:t>
            </a:r>
            <a:r>
              <a:rPr dirty="0" sz="2000">
                <a:latin typeface="Times New Roman"/>
                <a:cs typeface="Times New Roman"/>
              </a:rPr>
              <a:t>деятельность,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подлежащую </a:t>
            </a:r>
            <a:r>
              <a:rPr dirty="0" sz="2000" spc="-5">
                <a:latin typeface="Times New Roman"/>
                <a:cs typeface="Times New Roman"/>
              </a:rPr>
              <a:t>лицензированию, </a:t>
            </a:r>
            <a:r>
              <a:rPr dirty="0" sz="2000" spc="-484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 spc="-5">
                <a:latin typeface="Times New Roman"/>
                <a:cs typeface="Times New Roman"/>
              </a:rPr>
              <a:t> также </a:t>
            </a:r>
            <a:r>
              <a:rPr dirty="0" sz="2000" spc="5">
                <a:latin typeface="Times New Roman"/>
                <a:cs typeface="Times New Roman"/>
              </a:rPr>
              <a:t>деятельность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по</a:t>
            </a:r>
            <a:endParaRPr sz="20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170"/>
              </a:spcBef>
            </a:pPr>
            <a:r>
              <a:rPr dirty="0" sz="2000" spc="-5">
                <a:latin typeface="Times New Roman"/>
                <a:cs typeface="Times New Roman"/>
              </a:rPr>
              <a:t>организации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отдыха</a:t>
            </a:r>
            <a:r>
              <a:rPr dirty="0" sz="2000" spc="-4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-5">
                <a:latin typeface="Times New Roman"/>
                <a:cs typeface="Times New Roman"/>
              </a:rPr>
              <a:t> их</a:t>
            </a:r>
            <a:endParaRPr sz="20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170"/>
              </a:spcBef>
            </a:pPr>
            <a:r>
              <a:rPr dirty="0" sz="2000" spc="-5">
                <a:latin typeface="Times New Roman"/>
                <a:cs typeface="Times New Roman"/>
              </a:rPr>
              <a:t>оздоровления</a:t>
            </a:r>
            <a:r>
              <a:rPr dirty="0" sz="2000" spc="-4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</a:t>
            </a:r>
            <a:r>
              <a:rPr dirty="0" sz="2000" spc="470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-</a:t>
            </a:r>
            <a:r>
              <a:rPr dirty="0" sz="2000" spc="-20" b="1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п.1.4.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888491"/>
            <a:ext cx="12192000" cy="4498975"/>
            <a:chOff x="0" y="888491"/>
            <a:chExt cx="12192000" cy="449897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88491"/>
              <a:ext cx="2072639" cy="2171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11640" y="1456943"/>
              <a:ext cx="2880359" cy="39303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03664" y="1648968"/>
              <a:ext cx="2531364" cy="35600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07264" y="3243071"/>
              <a:ext cx="5221605" cy="1323340"/>
            </a:xfrm>
            <a:custGeom>
              <a:avLst/>
              <a:gdLst/>
              <a:ahLst/>
              <a:cxnLst/>
              <a:rect l="l" t="t" r="r" b="b"/>
              <a:pathLst>
                <a:path w="5221605" h="1323339">
                  <a:moveTo>
                    <a:pt x="0" y="1322832"/>
                  </a:moveTo>
                  <a:lnTo>
                    <a:pt x="5221224" y="1322832"/>
                  </a:lnTo>
                  <a:lnTo>
                    <a:pt x="5221224" y="0"/>
                  </a:lnTo>
                  <a:lnTo>
                    <a:pt x="0" y="0"/>
                  </a:lnTo>
                  <a:lnTo>
                    <a:pt x="0" y="1322832"/>
                  </a:lnTo>
                  <a:close/>
                </a:path>
              </a:pathLst>
            </a:custGeom>
            <a:ln w="914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286004" y="3266643"/>
            <a:ext cx="5064125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Times New Roman"/>
                <a:cs typeface="Times New Roman"/>
              </a:rPr>
              <a:t>При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нахождении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детей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молодежи</a:t>
            </a:r>
            <a:r>
              <a:rPr dirty="0" sz="2000" spc="-10">
                <a:latin typeface="Times New Roman"/>
                <a:cs typeface="Times New Roman"/>
              </a:rPr>
              <a:t> на 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объектах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более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4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часов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предусмотрена 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обязательность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 организации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горячего </a:t>
            </a:r>
            <a:r>
              <a:rPr dirty="0" sz="2000" spc="-484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питания</a:t>
            </a:r>
            <a:r>
              <a:rPr dirty="0" sz="2000" spc="1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-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п.1.9.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4732" y="4084320"/>
            <a:ext cx="4666488" cy="258775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6036055" y="6130048"/>
            <a:ext cx="5238750" cy="505459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  <a:p>
            <a:pPr marL="5147945">
              <a:lnSpc>
                <a:spcPct val="100000"/>
              </a:lnSpc>
              <a:spcBef>
                <a:spcPts val="455"/>
              </a:spcBef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6606539"/>
            <a:ext cx="12190730" cy="251460"/>
            <a:chOff x="1523" y="6606539"/>
            <a:chExt cx="12190730" cy="251460"/>
          </a:xfrm>
        </p:grpSpPr>
        <p:sp>
          <p:nvSpPr>
            <p:cNvPr id="3" name="object 3"/>
            <p:cNvSpPr/>
            <p:nvPr/>
          </p:nvSpPr>
          <p:spPr>
            <a:xfrm>
              <a:off x="1523" y="6606539"/>
              <a:ext cx="1007744" cy="251460"/>
            </a:xfrm>
            <a:custGeom>
              <a:avLst/>
              <a:gdLst/>
              <a:ahLst/>
              <a:cxnLst/>
              <a:rect l="l" t="t" r="r" b="b"/>
              <a:pathLst>
                <a:path w="1007744" h="251459">
                  <a:moveTo>
                    <a:pt x="1007363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007363" y="251459"/>
                  </a:lnTo>
                  <a:lnTo>
                    <a:pt x="1007363" y="0"/>
                  </a:lnTo>
                  <a:close/>
                </a:path>
              </a:pathLst>
            </a:custGeom>
            <a:solidFill>
              <a:srgbClr val="CC3300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007363" y="6606539"/>
              <a:ext cx="11184890" cy="251460"/>
            </a:xfrm>
            <a:custGeom>
              <a:avLst/>
              <a:gdLst/>
              <a:ahLst/>
              <a:cxnLst/>
              <a:rect l="l" t="t" r="r" b="b"/>
              <a:pathLst>
                <a:path w="11184890" h="251459">
                  <a:moveTo>
                    <a:pt x="11184636" y="0"/>
                  </a:moveTo>
                  <a:lnTo>
                    <a:pt x="0" y="0"/>
                  </a:lnTo>
                  <a:lnTo>
                    <a:pt x="0" y="251459"/>
                  </a:lnTo>
                  <a:lnTo>
                    <a:pt x="11184636" y="251459"/>
                  </a:lnTo>
                  <a:lnTo>
                    <a:pt x="11184636" y="0"/>
                  </a:lnTo>
                  <a:close/>
                </a:path>
              </a:pathLst>
            </a:custGeom>
            <a:solidFill>
              <a:srgbClr val="001F5F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2000" cy="980440"/>
            <a:chOff x="0" y="0"/>
            <a:chExt cx="12192000" cy="980440"/>
          </a:xfrm>
        </p:grpSpPr>
        <p:sp>
          <p:nvSpPr>
            <p:cNvPr id="6" name="object 6"/>
            <p:cNvSpPr/>
            <p:nvPr/>
          </p:nvSpPr>
          <p:spPr>
            <a:xfrm>
              <a:off x="0" y="888491"/>
              <a:ext cx="11160760" cy="36830"/>
            </a:xfrm>
            <a:custGeom>
              <a:avLst/>
              <a:gdLst/>
              <a:ahLst/>
              <a:cxnLst/>
              <a:rect l="l" t="t" r="r" b="b"/>
              <a:pathLst>
                <a:path w="11160760" h="36830">
                  <a:moveTo>
                    <a:pt x="1116025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1160252" y="36575"/>
                  </a:lnTo>
                  <a:lnTo>
                    <a:pt x="11160252" y="0"/>
                  </a:lnTo>
                  <a:close/>
                </a:path>
              </a:pathLst>
            </a:custGeom>
            <a:solidFill>
              <a:srgbClr val="D55C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160252" y="888491"/>
              <a:ext cx="1031875" cy="36830"/>
            </a:xfrm>
            <a:custGeom>
              <a:avLst/>
              <a:gdLst/>
              <a:ahLst/>
              <a:cxnLst/>
              <a:rect l="l" t="t" r="r" b="b"/>
              <a:pathLst>
                <a:path w="1031875" h="36830">
                  <a:moveTo>
                    <a:pt x="1031748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1031748" y="36575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334D8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09604" y="0"/>
              <a:ext cx="882396" cy="97993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50158" y="223215"/>
            <a:ext cx="52038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334D80"/>
                </a:solidFill>
              </a:rPr>
              <a:t>Раздел</a:t>
            </a:r>
            <a:r>
              <a:rPr dirty="0" sz="2800" spc="-15">
                <a:solidFill>
                  <a:srgbClr val="334D80"/>
                </a:solidFill>
              </a:rPr>
              <a:t> </a:t>
            </a:r>
            <a:r>
              <a:rPr dirty="0" sz="2800" spc="-5">
                <a:solidFill>
                  <a:srgbClr val="334D80"/>
                </a:solidFill>
              </a:rPr>
              <a:t>1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5">
                <a:solidFill>
                  <a:srgbClr val="334D80"/>
                </a:solidFill>
              </a:rPr>
              <a:t>«Область</a:t>
            </a:r>
            <a:r>
              <a:rPr dirty="0" sz="2800" spc="-20">
                <a:solidFill>
                  <a:srgbClr val="334D80"/>
                </a:solidFill>
              </a:rPr>
              <a:t> </a:t>
            </a:r>
            <a:r>
              <a:rPr dirty="0" sz="2800" spc="-10">
                <a:solidFill>
                  <a:srgbClr val="334D80"/>
                </a:solidFill>
              </a:rPr>
              <a:t>применения»</a:t>
            </a:r>
            <a:endParaRPr sz="2800"/>
          </a:p>
        </p:txBody>
      </p:sp>
      <p:sp>
        <p:nvSpPr>
          <p:cNvPr id="10" name="object 10"/>
          <p:cNvSpPr txBox="1"/>
          <p:nvPr/>
        </p:nvSpPr>
        <p:spPr>
          <a:xfrm>
            <a:off x="2946654" y="2540635"/>
            <a:ext cx="3903979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334D80"/>
                </a:solidFill>
                <a:latin typeface="Times New Roman"/>
                <a:cs typeface="Times New Roman"/>
              </a:rPr>
              <a:t>Работники</a:t>
            </a:r>
            <a:r>
              <a:rPr dirty="0" sz="2000" spc="-45" b="1">
                <a:solidFill>
                  <a:srgbClr val="334D8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ДОЛЖНЫ</a:t>
            </a:r>
            <a:r>
              <a:rPr dirty="0" sz="2000" spc="-6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334D80"/>
                </a:solidFill>
                <a:latin typeface="Times New Roman"/>
                <a:cs typeface="Times New Roman"/>
              </a:rPr>
              <a:t>проходить</a:t>
            </a:r>
            <a:r>
              <a:rPr dirty="0" sz="2000" spc="-20" b="1">
                <a:latin typeface="Times New Roman"/>
                <a:cs typeface="Times New Roman"/>
              </a:rPr>
              <a:t>: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1566" y="2845435"/>
            <a:ext cx="60769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/>
              <a:buChar char=""/>
              <a:tabLst>
                <a:tab pos="299720" algn="l"/>
                <a:tab pos="2467610" algn="l"/>
                <a:tab pos="3168650" algn="l"/>
                <a:tab pos="4787265" algn="l"/>
                <a:tab pos="5252085" algn="l"/>
              </a:tabLst>
            </a:pP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5">
                <a:latin typeface="Times New Roman"/>
                <a:cs typeface="Times New Roman"/>
              </a:rPr>
              <a:t>р</a:t>
            </a:r>
            <a:r>
              <a:rPr dirty="0" sz="2000" spc="-40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д</a:t>
            </a:r>
            <a:r>
              <a:rPr dirty="0" sz="2000" spc="-25">
                <a:latin typeface="Times New Roman"/>
                <a:cs typeface="Times New Roman"/>
              </a:rPr>
              <a:t>в</a:t>
            </a:r>
            <a:r>
              <a:rPr dirty="0" sz="2000">
                <a:latin typeface="Times New Roman"/>
                <a:cs typeface="Times New Roman"/>
              </a:rPr>
              <a:t>арител</a:t>
            </a:r>
            <a:r>
              <a:rPr dirty="0" sz="2000" spc="-20">
                <a:latin typeface="Times New Roman"/>
                <a:cs typeface="Times New Roman"/>
              </a:rPr>
              <a:t>ь</a:t>
            </a:r>
            <a:r>
              <a:rPr dirty="0" sz="2000" spc="-5">
                <a:latin typeface="Times New Roman"/>
                <a:cs typeface="Times New Roman"/>
              </a:rPr>
              <a:t>ны</a:t>
            </a:r>
            <a:r>
              <a:rPr dirty="0" sz="2000">
                <a:latin typeface="Times New Roman"/>
                <a:cs typeface="Times New Roman"/>
              </a:rPr>
              <a:t>й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(при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п</a:t>
            </a:r>
            <a:r>
              <a:rPr dirty="0" sz="2000" spc="45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30">
                <a:latin typeface="Times New Roman"/>
                <a:cs typeface="Times New Roman"/>
              </a:rPr>
              <a:t>т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 spc="-10">
                <a:latin typeface="Times New Roman"/>
                <a:cs typeface="Times New Roman"/>
              </a:rPr>
              <a:t>п</a:t>
            </a:r>
            <a:r>
              <a:rPr dirty="0" sz="2000">
                <a:latin typeface="Times New Roman"/>
                <a:cs typeface="Times New Roman"/>
              </a:rPr>
              <a:t>лении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а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ра</a:t>
            </a:r>
            <a:r>
              <a:rPr dirty="0" sz="2000" spc="-10">
                <a:latin typeface="Times New Roman"/>
                <a:cs typeface="Times New Roman"/>
              </a:rPr>
              <a:t>б</a:t>
            </a:r>
            <a:r>
              <a:rPr dirty="0" sz="2000" spc="-20">
                <a:latin typeface="Times New Roman"/>
                <a:cs typeface="Times New Roman"/>
              </a:rPr>
              <a:t>о</a:t>
            </a:r>
            <a:r>
              <a:rPr dirty="0" sz="2000" spc="-25">
                <a:latin typeface="Times New Roman"/>
                <a:cs typeface="Times New Roman"/>
              </a:rPr>
              <a:t>т</a:t>
            </a:r>
            <a:r>
              <a:rPr dirty="0" sz="2000" spc="-2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61566" y="3150235"/>
            <a:ext cx="5546725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9085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Times New Roman"/>
                <a:cs typeface="Times New Roman"/>
              </a:rPr>
              <a:t>медицинский </a:t>
            </a:r>
            <a:r>
              <a:rPr dirty="0" sz="2000" spc="5">
                <a:latin typeface="Times New Roman"/>
                <a:cs typeface="Times New Roman"/>
              </a:rPr>
              <a:t>осмотр;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 spc="-5">
                <a:latin typeface="Times New Roman"/>
                <a:cs typeface="Times New Roman"/>
              </a:rPr>
              <a:t>Периодические</a:t>
            </a:r>
            <a:r>
              <a:rPr dirty="0" sz="2000" spc="-2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медицинские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10">
                <a:latin typeface="Times New Roman"/>
                <a:cs typeface="Times New Roman"/>
              </a:rPr>
              <a:t>осмотры;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>
                <a:latin typeface="Times New Roman"/>
                <a:cs typeface="Times New Roman"/>
              </a:rPr>
              <a:t>Профессиональную</a:t>
            </a:r>
            <a:r>
              <a:rPr dirty="0" sz="2000" spc="4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гигиеническую</a:t>
            </a:r>
            <a:r>
              <a:rPr dirty="0" sz="2000" spc="65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подготовку;</a:t>
            </a:r>
            <a:endParaRPr sz="20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dirty="0" sz="2000" spc="-5">
                <a:latin typeface="Times New Roman"/>
                <a:cs typeface="Times New Roman"/>
              </a:rPr>
              <a:t>Аттестацию;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1566" y="4369689"/>
            <a:ext cx="607822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99720" algn="l"/>
                <a:tab pos="1191895" algn="l"/>
                <a:tab pos="2242185" algn="l"/>
                <a:tab pos="3944620" algn="l"/>
                <a:tab pos="4972050" algn="l"/>
                <a:tab pos="5419725" algn="l"/>
              </a:tabLst>
            </a:pPr>
            <a:r>
              <a:rPr dirty="0" sz="2000" spc="-5">
                <a:latin typeface="Times New Roman"/>
                <a:cs typeface="Times New Roman"/>
              </a:rPr>
              <a:t>И</a:t>
            </a:r>
            <a:r>
              <a:rPr dirty="0" sz="2000" spc="5">
                <a:latin typeface="Times New Roman"/>
                <a:cs typeface="Times New Roman"/>
              </a:rPr>
              <a:t>м</a:t>
            </a:r>
            <a:r>
              <a:rPr dirty="0" sz="2000">
                <a:latin typeface="Times New Roman"/>
                <a:cs typeface="Times New Roman"/>
              </a:rPr>
              <a:t>еть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личн</a:t>
            </a:r>
            <a:r>
              <a:rPr dirty="0" sz="2000" spc="-1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ю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м</a:t>
            </a:r>
            <a:r>
              <a:rPr dirty="0" sz="2000" spc="-35">
                <a:latin typeface="Times New Roman"/>
                <a:cs typeface="Times New Roman"/>
              </a:rPr>
              <a:t>е</a:t>
            </a:r>
            <a:r>
              <a:rPr dirty="0" sz="2000">
                <a:latin typeface="Times New Roman"/>
                <a:cs typeface="Times New Roman"/>
              </a:rPr>
              <a:t>ди</a:t>
            </a:r>
            <a:r>
              <a:rPr dirty="0" sz="2000" spc="-10">
                <a:latin typeface="Times New Roman"/>
                <a:cs typeface="Times New Roman"/>
              </a:rPr>
              <a:t>ц</a:t>
            </a:r>
            <a:r>
              <a:rPr dirty="0" sz="2000" spc="5">
                <a:latin typeface="Times New Roman"/>
                <a:cs typeface="Times New Roman"/>
              </a:rPr>
              <a:t>и</a:t>
            </a:r>
            <a:r>
              <a:rPr dirty="0" sz="2000" spc="-5">
                <a:latin typeface="Times New Roman"/>
                <a:cs typeface="Times New Roman"/>
              </a:rPr>
              <a:t>н</a:t>
            </a:r>
            <a:r>
              <a:rPr dirty="0" sz="2000">
                <a:latin typeface="Times New Roman"/>
                <a:cs typeface="Times New Roman"/>
              </a:rPr>
              <a:t>с</a:t>
            </a:r>
            <a:r>
              <a:rPr dirty="0" sz="2000" spc="-30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ую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>
                <a:latin typeface="Times New Roman"/>
                <a:cs typeface="Times New Roman"/>
              </a:rPr>
              <a:t>к</a:t>
            </a:r>
            <a:r>
              <a:rPr dirty="0" sz="2000" spc="5">
                <a:latin typeface="Times New Roman"/>
                <a:cs typeface="Times New Roman"/>
              </a:rPr>
              <a:t>н</a:t>
            </a:r>
            <a:r>
              <a:rPr dirty="0" sz="2000" spc="-5">
                <a:latin typeface="Times New Roman"/>
                <a:cs typeface="Times New Roman"/>
              </a:rPr>
              <a:t>иж</a:t>
            </a:r>
            <a:r>
              <a:rPr dirty="0" sz="2000" spc="-30">
                <a:latin typeface="Times New Roman"/>
                <a:cs typeface="Times New Roman"/>
              </a:rPr>
              <a:t>к</a:t>
            </a:r>
            <a:r>
              <a:rPr dirty="0" sz="2000">
                <a:latin typeface="Times New Roman"/>
                <a:cs typeface="Times New Roman"/>
              </a:rPr>
              <a:t>у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5">
                <a:latin typeface="Times New Roman"/>
                <a:cs typeface="Times New Roman"/>
              </a:rPr>
              <a:t>с</a:t>
            </a:r>
            <a:r>
              <a:rPr dirty="0" sz="2000">
                <a:latin typeface="Times New Roman"/>
                <a:cs typeface="Times New Roman"/>
              </a:rPr>
              <a:t>о</a:t>
            </a:r>
            <a:r>
              <a:rPr dirty="0" sz="2000">
                <a:latin typeface="Times New Roman"/>
                <a:cs typeface="Times New Roman"/>
              </a:rPr>
              <a:t>	</a:t>
            </a:r>
            <a:r>
              <a:rPr dirty="0" sz="2000" spc="-15">
                <a:latin typeface="Times New Roman"/>
                <a:cs typeface="Times New Roman"/>
              </a:rPr>
              <a:t>в</a:t>
            </a:r>
            <a:r>
              <a:rPr dirty="0" sz="2000" spc="20">
                <a:latin typeface="Times New Roman"/>
                <a:cs typeface="Times New Roman"/>
              </a:rPr>
              <a:t>с</a:t>
            </a:r>
            <a:r>
              <a:rPr dirty="0" sz="2000">
                <a:latin typeface="Times New Roman"/>
                <a:cs typeface="Times New Roman"/>
              </a:rPr>
              <a:t>еми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48077" y="4674184"/>
            <a:ext cx="152400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5">
                <a:latin typeface="Times New Roman"/>
                <a:cs typeface="Times New Roman"/>
              </a:rPr>
              <a:t>результатами.</a:t>
            </a:r>
            <a:endParaRPr sz="200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813420" y="2401633"/>
            <a:ext cx="3070225" cy="2801620"/>
            <a:chOff x="7813420" y="2401633"/>
            <a:chExt cx="3070225" cy="2801620"/>
          </a:xfrm>
        </p:grpSpPr>
        <p:sp>
          <p:nvSpPr>
            <p:cNvPr id="16" name="object 16"/>
            <p:cNvSpPr/>
            <p:nvPr/>
          </p:nvSpPr>
          <p:spPr>
            <a:xfrm>
              <a:off x="7828025" y="2920745"/>
              <a:ext cx="658495" cy="2268220"/>
            </a:xfrm>
            <a:custGeom>
              <a:avLst/>
              <a:gdLst/>
              <a:ahLst/>
              <a:cxnLst/>
              <a:rect l="l" t="t" r="r" b="b"/>
              <a:pathLst>
                <a:path w="658495" h="2268220">
                  <a:moveTo>
                    <a:pt x="0" y="0"/>
                  </a:moveTo>
                  <a:lnTo>
                    <a:pt x="66359" y="2985"/>
                  </a:lnTo>
                  <a:lnTo>
                    <a:pt x="128158" y="11549"/>
                  </a:lnTo>
                  <a:lnTo>
                    <a:pt x="184076" y="25101"/>
                  </a:lnTo>
                  <a:lnTo>
                    <a:pt x="232791" y="43052"/>
                  </a:lnTo>
                  <a:lnTo>
                    <a:pt x="272980" y="64814"/>
                  </a:lnTo>
                  <a:lnTo>
                    <a:pt x="303323" y="89796"/>
                  </a:lnTo>
                  <a:lnTo>
                    <a:pt x="329183" y="147065"/>
                  </a:lnTo>
                  <a:lnTo>
                    <a:pt x="329183" y="1008126"/>
                  </a:lnTo>
                  <a:lnTo>
                    <a:pt x="335869" y="1037781"/>
                  </a:lnTo>
                  <a:lnTo>
                    <a:pt x="385387" y="1090377"/>
                  </a:lnTo>
                  <a:lnTo>
                    <a:pt x="425576" y="1112138"/>
                  </a:lnTo>
                  <a:lnTo>
                    <a:pt x="474291" y="1130090"/>
                  </a:lnTo>
                  <a:lnTo>
                    <a:pt x="530209" y="1143642"/>
                  </a:lnTo>
                  <a:lnTo>
                    <a:pt x="592008" y="1152206"/>
                  </a:lnTo>
                  <a:lnTo>
                    <a:pt x="658368" y="1155191"/>
                  </a:lnTo>
                  <a:lnTo>
                    <a:pt x="592008" y="1158182"/>
                  </a:lnTo>
                  <a:lnTo>
                    <a:pt x="530209" y="1166758"/>
                  </a:lnTo>
                  <a:lnTo>
                    <a:pt x="474291" y="1180326"/>
                  </a:lnTo>
                  <a:lnTo>
                    <a:pt x="425576" y="1198292"/>
                  </a:lnTo>
                  <a:lnTo>
                    <a:pt x="385387" y="1220062"/>
                  </a:lnTo>
                  <a:lnTo>
                    <a:pt x="355044" y="1245042"/>
                  </a:lnTo>
                  <a:lnTo>
                    <a:pt x="329183" y="1302258"/>
                  </a:lnTo>
                  <a:lnTo>
                    <a:pt x="329183" y="2120646"/>
                  </a:lnTo>
                  <a:lnTo>
                    <a:pt x="322498" y="2150301"/>
                  </a:lnTo>
                  <a:lnTo>
                    <a:pt x="272980" y="2202897"/>
                  </a:lnTo>
                  <a:lnTo>
                    <a:pt x="232791" y="2224659"/>
                  </a:lnTo>
                  <a:lnTo>
                    <a:pt x="184076" y="2242610"/>
                  </a:lnTo>
                  <a:lnTo>
                    <a:pt x="128158" y="2256162"/>
                  </a:lnTo>
                  <a:lnTo>
                    <a:pt x="66359" y="2264726"/>
                  </a:lnTo>
                  <a:lnTo>
                    <a:pt x="0" y="2267711"/>
                  </a:lnTo>
                </a:path>
              </a:pathLst>
            </a:custGeom>
            <a:ln w="28956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246363" y="2406395"/>
              <a:ext cx="2632075" cy="1477010"/>
            </a:xfrm>
            <a:custGeom>
              <a:avLst/>
              <a:gdLst/>
              <a:ahLst/>
              <a:cxnLst/>
              <a:rect l="l" t="t" r="r" b="b"/>
              <a:pathLst>
                <a:path w="2632075" h="1477010">
                  <a:moveTo>
                    <a:pt x="0" y="1476755"/>
                  </a:moveTo>
                  <a:lnTo>
                    <a:pt x="2631948" y="1476755"/>
                  </a:lnTo>
                  <a:lnTo>
                    <a:pt x="2631948" y="0"/>
                  </a:lnTo>
                  <a:lnTo>
                    <a:pt x="0" y="0"/>
                  </a:lnTo>
                  <a:lnTo>
                    <a:pt x="0" y="1476755"/>
                  </a:lnTo>
                  <a:close/>
                </a:path>
              </a:pathLst>
            </a:custGeom>
            <a:ln w="9144">
              <a:solidFill>
                <a:srgbClr val="334D8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8351646" y="2431796"/>
            <a:ext cx="2423795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dirty="0" sz="1800" spc="5">
                <a:latin typeface="Times New Roman"/>
                <a:cs typeface="Times New Roman"/>
              </a:rPr>
              <a:t>Все </a:t>
            </a:r>
            <a:r>
              <a:rPr dirty="0" sz="1800" spc="-5">
                <a:latin typeface="Times New Roman"/>
                <a:cs typeface="Times New Roman"/>
              </a:rPr>
              <a:t>работники за </a:t>
            </a:r>
            <a:r>
              <a:rPr dirty="0" sz="1800">
                <a:latin typeface="Times New Roman"/>
                <a:cs typeface="Times New Roman"/>
              </a:rPr>
              <a:t> </a:t>
            </a:r>
            <a:r>
              <a:rPr dirty="0" sz="1800" spc="-10">
                <a:latin typeface="Times New Roman"/>
                <a:cs typeface="Times New Roman"/>
              </a:rPr>
              <a:t>исключением </a:t>
            </a:r>
            <a:r>
              <a:rPr dirty="0" sz="1800" spc="-5">
                <a:latin typeface="Times New Roman"/>
                <a:cs typeface="Times New Roman"/>
              </a:rPr>
              <a:t> </a:t>
            </a:r>
            <a:r>
              <a:rPr dirty="0" sz="1800" spc="-15">
                <a:latin typeface="Times New Roman"/>
                <a:cs typeface="Times New Roman"/>
              </a:rPr>
              <a:t>работников,</a:t>
            </a:r>
            <a:r>
              <a:rPr dirty="0" sz="1800" spc="-2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связанных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с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питанием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1</a:t>
            </a:r>
            <a:r>
              <a:rPr dirty="0" sz="1800" spc="-3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раз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-2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2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-25" b="1">
                <a:latin typeface="Times New Roman"/>
                <a:cs typeface="Times New Roman"/>
              </a:rPr>
              <a:t>года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46364" y="4276344"/>
            <a:ext cx="2225040" cy="1478280"/>
          </a:xfrm>
          <a:custGeom>
            <a:avLst/>
            <a:gdLst/>
            <a:ahLst/>
            <a:cxnLst/>
            <a:rect l="l" t="t" r="r" b="b"/>
            <a:pathLst>
              <a:path w="2225040" h="1478279">
                <a:moveTo>
                  <a:pt x="0" y="1478279"/>
                </a:moveTo>
                <a:lnTo>
                  <a:pt x="2225039" y="1478279"/>
                </a:lnTo>
                <a:lnTo>
                  <a:pt x="2225039" y="0"/>
                </a:lnTo>
                <a:lnTo>
                  <a:pt x="0" y="0"/>
                </a:lnTo>
                <a:lnTo>
                  <a:pt x="0" y="1478279"/>
                </a:lnTo>
                <a:close/>
              </a:path>
            </a:pathLst>
          </a:custGeom>
          <a:ln w="9144">
            <a:solidFill>
              <a:srgbClr val="334D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463788" y="4303267"/>
            <a:ext cx="179070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79730" marR="368935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Times New Roman"/>
                <a:cs typeface="Times New Roman"/>
              </a:rPr>
              <a:t>Раб</a:t>
            </a:r>
            <a:r>
              <a:rPr dirty="0" sz="1800" spc="-30">
                <a:latin typeface="Times New Roman"/>
                <a:cs typeface="Times New Roman"/>
              </a:rPr>
              <a:t>о</a:t>
            </a:r>
            <a:r>
              <a:rPr dirty="0" sz="1800">
                <a:latin typeface="Times New Roman"/>
                <a:cs typeface="Times New Roman"/>
              </a:rPr>
              <a:t>тники  </a:t>
            </a:r>
            <a:r>
              <a:rPr dirty="0" sz="1800">
                <a:latin typeface="Times New Roman"/>
                <a:cs typeface="Times New Roman"/>
              </a:rPr>
              <a:t>Занятые</a:t>
            </a:r>
            <a:r>
              <a:rPr dirty="0" sz="1800" spc="-6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algn="ctr" marL="12065" marR="5080" indent="3175">
              <a:lnSpc>
                <a:spcPct val="100000"/>
              </a:lnSpc>
            </a:pPr>
            <a:r>
              <a:rPr dirty="0" sz="1800" spc="-15">
                <a:latin typeface="Times New Roman"/>
                <a:cs typeface="Times New Roman"/>
              </a:rPr>
              <a:t>приготовлении </a:t>
            </a:r>
            <a:r>
              <a:rPr dirty="0" sz="1800" spc="-10">
                <a:latin typeface="Times New Roman"/>
                <a:cs typeface="Times New Roman"/>
              </a:rPr>
              <a:t> </a:t>
            </a:r>
            <a:r>
              <a:rPr dirty="0" sz="1800" spc="-5">
                <a:latin typeface="Times New Roman"/>
                <a:cs typeface="Times New Roman"/>
              </a:rPr>
              <a:t>пищи</a:t>
            </a:r>
            <a:r>
              <a:rPr dirty="0" sz="1800" spc="-30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и</a:t>
            </a:r>
            <a:r>
              <a:rPr dirty="0" sz="1800" spc="-35">
                <a:latin typeface="Times New Roman"/>
                <a:cs typeface="Times New Roman"/>
              </a:rPr>
              <a:t> </a:t>
            </a:r>
            <a:r>
              <a:rPr dirty="0" sz="1800">
                <a:latin typeface="Times New Roman"/>
                <a:cs typeface="Times New Roman"/>
              </a:rPr>
              <a:t>ее</a:t>
            </a:r>
            <a:r>
              <a:rPr dirty="0" sz="1800" spc="-25">
                <a:latin typeface="Times New Roman"/>
                <a:cs typeface="Times New Roman"/>
              </a:rPr>
              <a:t> </a:t>
            </a:r>
            <a:r>
              <a:rPr dirty="0" sz="1800" spc="-20">
                <a:latin typeface="Times New Roman"/>
                <a:cs typeface="Times New Roman"/>
              </a:rPr>
              <a:t>раздаче </a:t>
            </a:r>
            <a:r>
              <a:rPr dirty="0" sz="1800" spc="-434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1</a:t>
            </a:r>
            <a:r>
              <a:rPr dirty="0" sz="1800" spc="-2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раз</a:t>
            </a:r>
            <a:r>
              <a:rPr dirty="0" sz="1800" spc="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в</a:t>
            </a:r>
            <a:r>
              <a:rPr dirty="0" sz="1800" spc="-15" b="1">
                <a:latin typeface="Times New Roman"/>
                <a:cs typeface="Times New Roman"/>
              </a:rPr>
              <a:t> </a:t>
            </a:r>
            <a:r>
              <a:rPr dirty="0" sz="1800" spc="-35" b="1">
                <a:latin typeface="Times New Roman"/>
                <a:cs typeface="Times New Roman"/>
              </a:rPr>
              <a:t>год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966959" y="1357883"/>
            <a:ext cx="2225040" cy="5011420"/>
            <a:chOff x="9966959" y="1357883"/>
            <a:chExt cx="2225040" cy="5011420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8919" y="1357883"/>
              <a:ext cx="1510283" cy="268071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66959" y="4143755"/>
              <a:ext cx="2225040" cy="2225040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843" y="3801421"/>
            <a:ext cx="1195280" cy="143248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083563" y="1173480"/>
            <a:ext cx="8993505" cy="1015365"/>
          </a:xfrm>
          <a:prstGeom prst="rect">
            <a:avLst/>
          </a:prstGeom>
          <a:ln w="9144">
            <a:solidFill>
              <a:srgbClr val="334D80"/>
            </a:solidFill>
          </a:ln>
        </p:spPr>
        <p:txBody>
          <a:bodyPr wrap="square" lIns="0" tIns="36830" rIns="0" bIns="0" rtlCol="0" vert="horz">
            <a:spAutoFit/>
          </a:bodyPr>
          <a:lstStyle/>
          <a:p>
            <a:pPr algn="just" marL="90805" marR="80645">
              <a:lnSpc>
                <a:spcPct val="100000"/>
              </a:lnSpc>
              <a:spcBef>
                <a:spcPts val="290"/>
              </a:spcBef>
            </a:pPr>
            <a:r>
              <a:rPr dirty="0" sz="2000">
                <a:latin typeface="Times New Roman"/>
                <a:cs typeface="Times New Roman"/>
              </a:rPr>
              <a:t>Санитарные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правила</a:t>
            </a:r>
            <a:r>
              <a:rPr dirty="0" sz="2000"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вводят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единые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Times New Roman"/>
                <a:cs typeface="Times New Roman"/>
              </a:rPr>
              <a:t>требования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dirty="0" sz="20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срокам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C00000"/>
                </a:solidFill>
                <a:latin typeface="Times New Roman"/>
                <a:cs typeface="Times New Roman"/>
              </a:rPr>
              <a:t>прохождения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гигиенической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25" b="1">
                <a:solidFill>
                  <a:srgbClr val="C00000"/>
                </a:solidFill>
                <a:latin typeface="Times New Roman"/>
                <a:cs typeface="Times New Roman"/>
              </a:rPr>
              <a:t>подготовки</a:t>
            </a:r>
            <a:r>
              <a:rPr dirty="0" sz="20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dirty="0" sz="20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аттестации</a:t>
            </a:r>
            <a:r>
              <a:rPr dirty="0" sz="2000" spc="5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latin typeface="Times New Roman"/>
                <a:cs typeface="Times New Roman"/>
              </a:rPr>
              <a:t>всех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работников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15">
                <a:latin typeface="Times New Roman"/>
                <a:cs typeface="Times New Roman"/>
              </a:rPr>
              <a:t>хозяйствующих </a:t>
            </a:r>
            <a:r>
              <a:rPr dirty="0" sz="2000" spc="-10">
                <a:latin typeface="Times New Roman"/>
                <a:cs typeface="Times New Roman"/>
              </a:rPr>
              <a:t> </a:t>
            </a:r>
            <a:r>
              <a:rPr dirty="0" sz="2000" spc="-20">
                <a:latin typeface="Times New Roman"/>
                <a:cs typeface="Times New Roman"/>
              </a:rPr>
              <a:t>субъектов</a:t>
            </a:r>
            <a:r>
              <a:rPr dirty="0" sz="2000" spc="-15">
                <a:latin typeface="Times New Roman"/>
                <a:cs typeface="Times New Roman"/>
              </a:rPr>
              <a:t> </a:t>
            </a:r>
            <a:r>
              <a:rPr dirty="0" sz="2000">
                <a:latin typeface="Times New Roman"/>
                <a:cs typeface="Times New Roman"/>
              </a:rPr>
              <a:t>–</a:t>
            </a:r>
            <a:r>
              <a:rPr dirty="0" sz="2000" spc="-5">
                <a:latin typeface="Times New Roman"/>
                <a:cs typeface="Times New Roman"/>
              </a:rPr>
              <a:t> </a:t>
            </a:r>
            <a:r>
              <a:rPr dirty="0" sz="2000" b="1">
                <a:latin typeface="Times New Roman"/>
                <a:cs typeface="Times New Roman"/>
              </a:rPr>
              <a:t>п.1.5.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516" y="6407607"/>
            <a:ext cx="495935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Обзор</a:t>
            </a:r>
            <a:r>
              <a:rPr dirty="0" sz="1200" spc="2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00FF"/>
                </a:solidFill>
                <a:latin typeface="Calibri"/>
                <a:cs typeface="Calibri"/>
              </a:rPr>
              <a:t>подготовлен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 ФБУН</a:t>
            </a:r>
            <a:r>
              <a:rPr dirty="0" sz="1200" spc="1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«Новосибирский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НИИ</a:t>
            </a:r>
            <a:r>
              <a:rPr dirty="0" sz="1200" spc="25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0000FF"/>
                </a:solidFill>
                <a:latin typeface="Calibri"/>
                <a:cs typeface="Calibri"/>
              </a:rPr>
              <a:t>гигиены Роспотребнадзора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26" name="object 26"/>
          <p:cNvSpPr txBox="1"/>
          <p:nvPr/>
        </p:nvSpPr>
        <p:spPr>
          <a:xfrm>
            <a:off x="576072" y="5437632"/>
            <a:ext cx="7251700" cy="707390"/>
          </a:xfrm>
          <a:prstGeom prst="rect">
            <a:avLst/>
          </a:prstGeom>
          <a:ln w="9144">
            <a:solidFill>
              <a:srgbClr val="C00000"/>
            </a:solidFill>
          </a:ln>
        </p:spPr>
        <p:txBody>
          <a:bodyPr wrap="square" lIns="0" tIns="38100" rIns="0" bIns="0" rtlCol="0" vert="horz">
            <a:spAutoFit/>
          </a:bodyPr>
          <a:lstStyle/>
          <a:p>
            <a:pPr marL="434340">
              <a:lnSpc>
                <a:spcPct val="100000"/>
              </a:lnSpc>
              <a:spcBef>
                <a:spcPts val="300"/>
              </a:spcBef>
              <a:tabLst>
                <a:tab pos="786130" algn="l"/>
                <a:tab pos="1569720" algn="l"/>
                <a:tab pos="3523615" algn="l"/>
                <a:tab pos="4692650" algn="l"/>
                <a:tab pos="5884545" algn="l"/>
              </a:tabLst>
            </a:pPr>
            <a:r>
              <a:rPr dirty="0" sz="2000">
                <a:latin typeface="Times New Roman"/>
                <a:cs typeface="Times New Roman"/>
              </a:rPr>
              <a:t>В	части	</a:t>
            </a:r>
            <a:r>
              <a:rPr dirty="0" sz="2000" spc="-10">
                <a:latin typeface="Times New Roman"/>
                <a:cs typeface="Times New Roman"/>
              </a:rPr>
              <a:t>количественных	</a:t>
            </a:r>
            <a:r>
              <a:rPr dirty="0" sz="2000" spc="-15">
                <a:latin typeface="Times New Roman"/>
                <a:cs typeface="Times New Roman"/>
              </a:rPr>
              <a:t>значений	</a:t>
            </a:r>
            <a:r>
              <a:rPr dirty="0" sz="2000" spc="-5">
                <a:latin typeface="Times New Roman"/>
                <a:cs typeface="Times New Roman"/>
              </a:rPr>
              <a:t>факторов	</a:t>
            </a:r>
            <a:r>
              <a:rPr dirty="0" sz="2000" spc="5">
                <a:latin typeface="Times New Roman"/>
                <a:cs typeface="Times New Roman"/>
              </a:rPr>
              <a:t>санитарные</a:t>
            </a:r>
            <a:endParaRPr sz="200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dirty="0" sz="2000" spc="-5">
                <a:latin typeface="Times New Roman"/>
                <a:cs typeface="Times New Roman"/>
              </a:rPr>
              <a:t>правила</a:t>
            </a:r>
            <a:r>
              <a:rPr dirty="0" sz="2000" spc="1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дают</a:t>
            </a:r>
            <a:r>
              <a:rPr dirty="0" sz="2000" spc="-20">
                <a:latin typeface="Times New Roman"/>
                <a:cs typeface="Times New Roman"/>
              </a:rPr>
              <a:t> </a:t>
            </a:r>
            <a:r>
              <a:rPr dirty="0" sz="2000" spc="-5">
                <a:latin typeface="Times New Roman"/>
                <a:cs typeface="Times New Roman"/>
              </a:rPr>
              <a:t>отсылку</a:t>
            </a:r>
            <a:r>
              <a:rPr dirty="0" sz="2000" spc="5"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dirty="0" sz="200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Times New Roman"/>
                <a:cs typeface="Times New Roman"/>
              </a:rPr>
              <a:t>гигиенические</a:t>
            </a:r>
            <a:r>
              <a:rPr dirty="0" sz="2000" spc="-2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C00000"/>
                </a:solidFill>
                <a:latin typeface="Times New Roman"/>
                <a:cs typeface="Times New Roman"/>
              </a:rPr>
              <a:t>нормативы</a:t>
            </a:r>
            <a:r>
              <a:rPr dirty="0" sz="2000" spc="-15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1615</dc:creator>
  <dc:title>Презентация PowerPoint</dc:title>
  <dcterms:created xsi:type="dcterms:W3CDTF">2021-02-06T09:00:16Z</dcterms:created>
  <dcterms:modified xsi:type="dcterms:W3CDTF">2021-02-06T09:00:16Z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